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  <p:sldMasterId id="2147483650" r:id="rId2"/>
  </p:sldMasterIdLst>
  <p:notesMasterIdLst>
    <p:notesMasterId r:id="rId51"/>
  </p:notesMasterIdLst>
  <p:handoutMasterIdLst>
    <p:handoutMasterId r:id="rId52"/>
  </p:handoutMasterIdLst>
  <p:sldIdLst>
    <p:sldId id="418" r:id="rId3"/>
    <p:sldId id="773" r:id="rId4"/>
    <p:sldId id="757" r:id="rId5"/>
    <p:sldId id="703" r:id="rId6"/>
    <p:sldId id="772" r:id="rId7"/>
    <p:sldId id="758" r:id="rId8"/>
    <p:sldId id="759" r:id="rId9"/>
    <p:sldId id="760" r:id="rId10"/>
    <p:sldId id="761" r:id="rId11"/>
    <p:sldId id="704" r:id="rId12"/>
    <p:sldId id="705" r:id="rId13"/>
    <p:sldId id="706" r:id="rId14"/>
    <p:sldId id="707" r:id="rId15"/>
    <p:sldId id="708" r:id="rId16"/>
    <p:sldId id="709" r:id="rId17"/>
    <p:sldId id="710" r:id="rId18"/>
    <p:sldId id="711" r:id="rId19"/>
    <p:sldId id="712" r:id="rId20"/>
    <p:sldId id="782" r:id="rId21"/>
    <p:sldId id="720" r:id="rId22"/>
    <p:sldId id="721" r:id="rId23"/>
    <p:sldId id="723" r:id="rId24"/>
    <p:sldId id="722" r:id="rId25"/>
    <p:sldId id="724" r:id="rId26"/>
    <p:sldId id="726" r:id="rId27"/>
    <p:sldId id="725" r:id="rId28"/>
    <p:sldId id="786" r:id="rId29"/>
    <p:sldId id="727" r:id="rId30"/>
    <p:sldId id="728" r:id="rId31"/>
    <p:sldId id="729" r:id="rId32"/>
    <p:sldId id="730" r:id="rId33"/>
    <p:sldId id="731" r:id="rId34"/>
    <p:sldId id="732" r:id="rId35"/>
    <p:sldId id="733" r:id="rId36"/>
    <p:sldId id="734" r:id="rId37"/>
    <p:sldId id="735" r:id="rId38"/>
    <p:sldId id="738" r:id="rId39"/>
    <p:sldId id="739" r:id="rId40"/>
    <p:sldId id="740" r:id="rId41"/>
    <p:sldId id="741" r:id="rId42"/>
    <p:sldId id="742" r:id="rId43"/>
    <p:sldId id="743" r:id="rId44"/>
    <p:sldId id="745" r:id="rId45"/>
    <p:sldId id="784" r:id="rId46"/>
    <p:sldId id="763" r:id="rId47"/>
    <p:sldId id="746" r:id="rId48"/>
    <p:sldId id="770" r:id="rId49"/>
    <p:sldId id="762" r:id="rId50"/>
  </p:sldIdLst>
  <p:sldSz cx="9144000" cy="6858000" type="screen4x3"/>
  <p:notesSz cx="6591300" cy="9855200"/>
  <p:embeddedFontLst>
    <p:embeddedFont>
      <p:font typeface="Arial Black" pitchFamily="34" charset="0"/>
      <p:bold r:id="rId53"/>
    </p:embeddedFont>
    <p:embeddedFont>
      <p:font typeface="CMR7" pitchFamily="34" charset="0"/>
      <p:regular r:id="rId54"/>
    </p:embeddedFont>
    <p:embeddedFont>
      <p:font typeface="CMMI7" pitchFamily="34" charset="0"/>
      <p:regular r:id="rId55"/>
    </p:embeddedFont>
    <p:embeddedFont>
      <p:font typeface="CMR10" pitchFamily="34" charset="0"/>
      <p:regular r:id="rId56"/>
    </p:embeddedFont>
    <p:embeddedFont>
      <p:font typeface="CMMI10" pitchFamily="34" charset="0"/>
      <p:regular r:id="rId57"/>
    </p:embeddedFont>
    <p:embeddedFont>
      <p:font typeface="cmsy10" pitchFamily="34" charset="0"/>
      <p:regular r:id="rId58"/>
    </p:embeddedFont>
  </p:embeddedFontLst>
  <p:custDataLst>
    <p:tags r:id="rId5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3EF"/>
    <a:srgbClr val="DADAF6"/>
    <a:srgbClr val="113C9C"/>
    <a:srgbClr val="33CC33"/>
    <a:srgbClr val="FD9B93"/>
    <a:srgbClr val="FD9D93"/>
    <a:srgbClr val="FECBA0"/>
    <a:srgbClr val="6A80F0"/>
    <a:srgbClr val="0E3A8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8" autoAdjust="0"/>
    <p:restoredTop sz="87160" autoAdjust="0"/>
  </p:normalViewPr>
  <p:slideViewPr>
    <p:cSldViewPr snapToGrid="0">
      <p:cViewPr>
        <p:scale>
          <a:sx n="89" d="100"/>
          <a:sy n="89" d="100"/>
        </p:scale>
        <p:origin x="-1152" y="-72"/>
      </p:cViewPr>
      <p:guideLst>
        <p:guide orient="horz" pos="3422"/>
        <p:guide orient="horz" pos="2299"/>
        <p:guide pos="5445"/>
        <p:guide pos="5759"/>
        <p:guide pos="2878"/>
        <p:guide pos="3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3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5.fntdata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56426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401" y="1"/>
            <a:ext cx="2856426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59919"/>
            <a:ext cx="2856426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33401" y="9359919"/>
            <a:ext cx="2856426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80DA2F1B-31D6-478C-9326-E121770B2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90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56426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401" y="1"/>
            <a:ext cx="2856426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1850" y="738188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58836" y="4682253"/>
            <a:ext cx="5273629" cy="443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59919"/>
            <a:ext cx="2856426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401" y="9359919"/>
            <a:ext cx="2856426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02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AC371-341D-47DC-B0AB-7C4BD5C70A36}" type="slidenum">
              <a:rPr lang="en-US"/>
              <a:pPr/>
              <a:t>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01675"/>
            <a:ext cx="4994275" cy="37465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552" y="4682253"/>
            <a:ext cx="4815246" cy="444836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B5491-FE0F-4EFC-87E8-FDD759EA628A}" type="slidenum">
              <a:rPr lang="en-US"/>
              <a:pPr/>
              <a:t>10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7E74B-4DB2-4F1A-AA54-F0FE07262D5A}" type="slidenum">
              <a:rPr lang="en-US"/>
              <a:pPr/>
              <a:t>11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243E2-63D2-4329-8ECB-5410B792063F}" type="slidenum">
              <a:rPr lang="en-US"/>
              <a:pPr/>
              <a:t>12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9775"/>
            <a:ext cx="4924425" cy="3694113"/>
          </a:xfrm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130" y="4680785"/>
            <a:ext cx="5273040" cy="4434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1D239-8965-4DBB-9066-29E66E43157C}" type="slidenum">
              <a:rPr lang="en-US"/>
              <a:pPr/>
              <a:t>13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9775"/>
            <a:ext cx="4924425" cy="3694113"/>
          </a:xfrm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130" y="4680785"/>
            <a:ext cx="5273040" cy="4434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205AF-CF6F-433F-B011-316432236C7E}" type="slidenum">
              <a:rPr lang="en-US"/>
              <a:pPr/>
              <a:t>14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9775"/>
            <a:ext cx="4924425" cy="3694113"/>
          </a:xfrm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130" y="4680785"/>
            <a:ext cx="5273040" cy="4434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A693E-A5D4-407B-BC9C-654CE7EF0BFA}" type="slidenum">
              <a:rPr lang="en-US"/>
              <a:pPr/>
              <a:t>15</a:t>
            </a:fld>
            <a:endParaRPr lang="en-US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8188"/>
            <a:ext cx="4924425" cy="3694112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130" y="4680784"/>
            <a:ext cx="5273040" cy="443634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20CAA-06EF-4E28-822D-40BECFB900CD}" type="slidenum">
              <a:rPr lang="en-US"/>
              <a:pPr/>
              <a:t>16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EEFAD-F349-454D-B40E-E2211C525B4E}" type="slidenum">
              <a:rPr lang="en-US"/>
              <a:pPr/>
              <a:t>17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49B6C-BBAA-436F-A05A-B0BA64276FE0}" type="slidenum">
              <a:rPr lang="en-US"/>
              <a:pPr/>
              <a:t>18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49B6C-BBAA-436F-A05A-B0BA64276FE0}" type="slidenum">
              <a:rPr lang="en-US"/>
              <a:pPr/>
              <a:t>19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B5214-0BB8-49D1-9BB4-76F8FF6CDCA9}" type="slidenum">
              <a:rPr lang="en-US"/>
              <a:pPr/>
              <a:t>20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66F67-7B45-4A65-A5B1-C5A889BC61C7}" type="slidenum">
              <a:rPr lang="en-US"/>
              <a:pPr/>
              <a:t>21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4A03E-6A08-41A2-86BE-4DBBB167FF4E}" type="slidenum">
              <a:rPr lang="en-US"/>
              <a:pPr/>
              <a:t>22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700088"/>
            <a:ext cx="4997450" cy="3748087"/>
          </a:xfrm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60" y="4679197"/>
            <a:ext cx="4816001" cy="445222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FFB93-93D6-4717-9D03-4663DA117056}" type="slidenum">
              <a:rPr lang="en-US"/>
              <a:pPr/>
              <a:t>23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55925-51D2-4BD7-A1ED-398111757997}" type="slidenum">
              <a:rPr lang="en-US"/>
              <a:pPr/>
              <a:t>24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83195-9762-4A6A-ABD2-50FE8A5F74FF}" type="slidenum">
              <a:rPr lang="en-US"/>
              <a:pPr/>
              <a:t>25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700088"/>
            <a:ext cx="4997450" cy="3748087"/>
          </a:xfrm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60" y="4679197"/>
            <a:ext cx="4816001" cy="445222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A50D2-2F83-480C-A9D2-3E82C13C1AE1}" type="slidenum">
              <a:rPr lang="en-US"/>
              <a:pPr/>
              <a:t>26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A50D2-2F83-480C-A9D2-3E82C13C1AE1}" type="slidenum">
              <a:rPr lang="en-US"/>
              <a:pPr/>
              <a:t>27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1146E-BF2F-4CB4-8531-EFC96F35C36E}" type="slidenum">
              <a:rPr lang="en-US"/>
              <a:pPr/>
              <a:t>28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700088"/>
            <a:ext cx="4997450" cy="3748087"/>
          </a:xfrm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60" y="4679197"/>
            <a:ext cx="4816001" cy="445222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AE578-28FE-46D8-A57A-2A5BB0FB5B8F}" type="slidenum">
              <a:rPr lang="en-US"/>
              <a:pPr/>
              <a:t>29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3584A-EE77-4F91-A18E-08011E56D820}" type="slidenum">
              <a:rPr lang="en-US"/>
              <a:pPr/>
              <a:t>30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21685-EC34-484D-8F4C-12D9D6166EA8}" type="slidenum">
              <a:rPr lang="en-US"/>
              <a:pPr/>
              <a:t>31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29C22-4B89-43CC-8EE6-3390EE26270C}" type="slidenum">
              <a:rPr lang="en-US"/>
              <a:pPr/>
              <a:t>32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2CFEA-5BCF-4ABA-8CBA-99B0EE85CA99}" type="slidenum">
              <a:rPr lang="en-US"/>
              <a:pPr/>
              <a:t>33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4F714-E3A1-4DB4-AFC8-B3B893C9D394}" type="slidenum">
              <a:rPr lang="en-US"/>
              <a:pPr/>
              <a:t>34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89548-5DDA-47C0-8945-05B5EE009AF1}" type="slidenum">
              <a:rPr lang="en-US"/>
              <a:pPr/>
              <a:t>35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C46D7-13D0-4876-933D-2FBA57958E96}" type="slidenum">
              <a:rPr lang="en-US"/>
              <a:pPr/>
              <a:t>36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2CF55-0377-4783-9F16-F967493C8E14}" type="slidenum">
              <a:rPr lang="en-US"/>
              <a:pPr/>
              <a:t>37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2DE9C-5EBF-4F63-932B-9CB07CF06479}" type="slidenum">
              <a:rPr lang="en-US"/>
              <a:pPr/>
              <a:t>38</a:t>
            </a:fld>
            <a:endParaRPr lang="en-US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FE2D9-73A6-4853-AACA-99BA9700413B}" type="slidenum">
              <a:rPr lang="en-US"/>
              <a:pPr/>
              <a:t>39</a:t>
            </a:fld>
            <a:endParaRPr 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700088"/>
            <a:ext cx="4997450" cy="3748087"/>
          </a:xfrm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60" y="4679197"/>
            <a:ext cx="4816001" cy="445222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133D0-1C84-4E4C-81A5-DE8AD4B6A93A}" type="slidenum">
              <a:rPr lang="en-US"/>
              <a:pPr/>
              <a:t>4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A7984-DD20-434C-B280-8272229DDDF4}" type="slidenum">
              <a:rPr lang="en-US"/>
              <a:pPr/>
              <a:t>40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700088"/>
            <a:ext cx="4997450" cy="3748087"/>
          </a:xfrm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60" y="4679197"/>
            <a:ext cx="4816001" cy="445222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906AA-8C8B-4196-9E5C-7E036056A23A}" type="slidenum">
              <a:rPr lang="en-US"/>
              <a:pPr/>
              <a:t>41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8E4C9-13F7-4600-90BA-836D930A4698}" type="slidenum">
              <a:rPr lang="en-US"/>
              <a:pPr/>
              <a:t>42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6516C-2C7D-41DF-8DAF-F8E64F3C1C67}" type="slidenum">
              <a:rPr lang="en-US"/>
              <a:pPr/>
              <a:t>43</a:t>
            </a:fld>
            <a:endParaRPr lang="en-US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700088"/>
            <a:ext cx="4997450" cy="3748087"/>
          </a:xfrm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60" y="4679197"/>
            <a:ext cx="4816001" cy="445222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29F45-0E3D-4C44-9A51-C476C2D7D6C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33401" y="9359919"/>
            <a:ext cx="2856426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619" tIns="43809" rIns="87619" bIns="43809" anchor="b"/>
          <a:lstStyle/>
          <a:p>
            <a:pPr algn="r"/>
            <a:fld id="{6AED071E-B91D-48CC-ABB5-C45AC4103E27}" type="slidenum">
              <a:rPr lang="en-US" sz="1100"/>
              <a:pPr algn="r"/>
              <a:t>45</a:t>
            </a:fld>
            <a:endParaRPr lang="en-US" sz="11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CDA29-2D7F-4278-ABA5-79CDCE634AAB}" type="slidenum">
              <a:rPr lang="en-US"/>
              <a:pPr/>
              <a:t>46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703263"/>
            <a:ext cx="4991100" cy="3743325"/>
          </a:xfrm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105" y="4680785"/>
            <a:ext cx="4812892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181F6-D065-4664-9998-3D7742B9CFF8}" type="slidenum">
              <a:rPr lang="en-US"/>
              <a:pPr/>
              <a:t>5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C8FB1-422B-4747-8415-A86C041791C7}" type="slidenum">
              <a:rPr lang="en-US"/>
              <a:pPr/>
              <a:t>6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7D8B-09F7-4531-BF1F-1A86F5671815}" type="slidenum">
              <a:rPr lang="en-US"/>
              <a:pPr/>
              <a:t>7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2B9C6-BA69-4C83-BCAB-AD3E7CEB6F79}" type="slidenum">
              <a:rPr lang="en-US"/>
              <a:pPr/>
              <a:t>8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986A6-E058-477D-9950-402D75BE0580}" type="slidenum">
              <a:rPr lang="en-US"/>
              <a:pPr/>
              <a:t>9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3" y="836613"/>
            <a:ext cx="8207375" cy="5337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836613"/>
            <a:ext cx="4027487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6613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557588"/>
            <a:ext cx="4027487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57588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Stefan Schmid, ETH Zurich @ WPDRTS 2006</a:t>
            </a:r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FF68A7-24C8-468A-A9DB-C2F03FFF0C35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6613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57588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Distributed Computing Group    </a:t>
            </a:r>
            <a:r>
              <a:rPr lang="en-US" i="1"/>
              <a:t>MOBILE COMPUTING</a:t>
            </a:r>
            <a:r>
              <a:rPr lang="en-US"/>
              <a:t>    R. Wattenhofer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6/</a:t>
            </a:r>
            <a:fld id="{4416C6C1-7893-4AA8-91CF-B0FD7D17070D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836613"/>
            <a:ext cx="4027488" cy="52895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7934756D-6A01-4B79-AB55-3BAC85556CA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836613"/>
            <a:ext cx="8207375" cy="5289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F5FEAABD-B09D-4427-94A9-B71A0D0BCD9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1" name="Picture 15" descr="bord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16675" y="3455988"/>
            <a:ext cx="2727325" cy="3071812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 smtClean="0"/>
              <a:t>Click</a:t>
            </a:r>
            <a:r>
              <a:rPr lang="de-CH" dirty="0" smtClean="0"/>
              <a:t> to </a:t>
            </a:r>
            <a:r>
              <a:rPr lang="de-CH" dirty="0" err="1" smtClean="0"/>
              <a:t>edit</a:t>
            </a:r>
            <a:r>
              <a:rPr lang="de-CH" dirty="0" smtClean="0"/>
              <a:t> Master text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err="1" smtClean="0"/>
              <a:t>Third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</p:txBody>
      </p:sp>
      <p:pic>
        <p:nvPicPr>
          <p:cNvPr id="29710" name="Picture 14" descr="Untitled-2"/>
          <p:cNvPicPr>
            <a:picLocks noChangeAspect="1" noChangeArrowheads="1"/>
          </p:cNvPicPr>
          <p:nvPr/>
        </p:nvPicPr>
        <p:blipFill>
          <a:blip r:embed="rId17" cstate="print"/>
          <a:srcRect t="32707" b="32707"/>
          <a:stretch>
            <a:fillRect/>
          </a:stretch>
        </p:blipFill>
        <p:spPr bwMode="auto">
          <a:xfrm>
            <a:off x="461963" y="730250"/>
            <a:ext cx="8229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2/</a:t>
            </a:r>
            <a:fld id="{1CE11399-4A38-4A64-913A-03F37ECE4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3" r:id="rId11"/>
    <p:sldLayoutId id="2147483674" r:id="rId12"/>
    <p:sldLayoutId id="2147483682" r:id="rId13"/>
    <p:sldLayoutId id="214748368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</a:p>
        </p:txBody>
      </p:sp>
      <p:pic>
        <p:nvPicPr>
          <p:cNvPr id="387079" name="Picture 7" descr="Untitled-2"/>
          <p:cNvPicPr>
            <a:picLocks noChangeAspect="1" noChangeArrowheads="1"/>
          </p:cNvPicPr>
          <p:nvPr/>
        </p:nvPicPr>
        <p:blipFill>
          <a:blip r:embed="rId15" cstate="print"/>
          <a:srcRect t="32707" b="32707"/>
          <a:stretch>
            <a:fillRect/>
          </a:stretch>
        </p:blipFill>
        <p:spPr bwMode="auto">
          <a:xfrm>
            <a:off x="461963" y="730250"/>
            <a:ext cx="8229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7" r:id="rId12"/>
    <p:sldLayoutId id="214748367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3.wmf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3" name="Picture 7" descr="whitedune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6075"/>
            <a:ext cx="9144000" cy="6178550"/>
          </a:xfrm>
          <a:prstGeom prst="rect">
            <a:avLst/>
          </a:prstGeom>
          <a:noFill/>
        </p:spPr>
      </p:pic>
      <p:pic>
        <p:nvPicPr>
          <p:cNvPr id="188421" name="Picture 5" descr="eth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47700" y="6019800"/>
            <a:ext cx="2830513" cy="790575"/>
          </a:xfrm>
          <a:prstGeom prst="rect">
            <a:avLst/>
          </a:prstGeom>
          <a:noFill/>
        </p:spPr>
      </p:pic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7350" y="1068388"/>
            <a:ext cx="8315325" cy="1435100"/>
          </a:xfrm>
        </p:spPr>
        <p:txBody>
          <a:bodyPr/>
          <a:lstStyle/>
          <a:p>
            <a:pPr algn="r"/>
            <a:r>
              <a:rPr lang="en-US" sz="4100" dirty="0" smtClean="0">
                <a:solidFill>
                  <a:schemeClr val="bg1"/>
                </a:solidFill>
              </a:rPr>
              <a:t>Geo-Routing</a:t>
            </a:r>
            <a:r>
              <a:rPr lang="en-US" sz="400" dirty="0">
                <a:solidFill>
                  <a:schemeClr val="bg1"/>
                </a:solidFill>
              </a:rPr>
              <a:t/>
            </a:r>
            <a:br>
              <a:rPr lang="en-US" sz="4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Chapter 2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(geographic, directional, position-based) routing 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…even with all the tricks there will be flooding every now and then. </a:t>
            </a:r>
          </a:p>
          <a:p>
            <a:endParaRPr lang="en-US" dirty="0"/>
          </a:p>
          <a:p>
            <a:r>
              <a:rPr lang="en-US" dirty="0"/>
              <a:t>In this chapter we will assume that the nodes are location aware (they have GPS, Galileo, or an ad-hoc way to figure out their coordinates), and that we know where the destination is.</a:t>
            </a:r>
          </a:p>
          <a:p>
            <a:endParaRPr lang="en-US" dirty="0"/>
          </a:p>
          <a:p>
            <a:r>
              <a:rPr lang="en-US" dirty="0"/>
              <a:t>Then </a:t>
            </a:r>
            <a:r>
              <a:rPr lang="en-US" dirty="0" smtClean="0"/>
              <a:t>we simply </a:t>
            </a:r>
            <a:br>
              <a:rPr lang="en-US" dirty="0" smtClean="0"/>
            </a:br>
            <a:r>
              <a:rPr lang="en-US" dirty="0" smtClean="0"/>
              <a:t>route towards the </a:t>
            </a:r>
            <a:br>
              <a:rPr lang="en-US" dirty="0" smtClean="0"/>
            </a:br>
            <a:r>
              <a:rPr lang="en-US" dirty="0" smtClean="0"/>
              <a:t>destination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28740" name="Oval 4"/>
          <p:cNvSpPr>
            <a:spLocks noChangeArrowheads="1"/>
          </p:cNvSpPr>
          <p:nvPr/>
        </p:nvSpPr>
        <p:spPr bwMode="auto">
          <a:xfrm>
            <a:off x="3529013" y="3840163"/>
            <a:ext cx="369887" cy="369887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28741" name="Oval 5"/>
          <p:cNvSpPr>
            <a:spLocks noChangeArrowheads="1"/>
          </p:cNvSpPr>
          <p:nvPr/>
        </p:nvSpPr>
        <p:spPr bwMode="auto">
          <a:xfrm>
            <a:off x="4902200" y="4686300"/>
            <a:ext cx="371475" cy="369888"/>
          </a:xfrm>
          <a:prstGeom prst="ellipse">
            <a:avLst/>
          </a:prstGeom>
          <a:solidFill>
            <a:srgbClr val="3983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28742" name="Oval 6"/>
          <p:cNvSpPr>
            <a:spLocks noChangeArrowheads="1"/>
          </p:cNvSpPr>
          <p:nvPr/>
        </p:nvSpPr>
        <p:spPr bwMode="auto">
          <a:xfrm>
            <a:off x="5167313" y="3840163"/>
            <a:ext cx="369887" cy="369887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28743" name="Oval 7"/>
          <p:cNvSpPr>
            <a:spLocks noChangeArrowheads="1"/>
          </p:cNvSpPr>
          <p:nvPr/>
        </p:nvSpPr>
        <p:spPr bwMode="auto">
          <a:xfrm>
            <a:off x="6911975" y="4157663"/>
            <a:ext cx="369888" cy="369887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28744" name="Oval 8"/>
          <p:cNvSpPr>
            <a:spLocks noChangeArrowheads="1"/>
          </p:cNvSpPr>
          <p:nvPr/>
        </p:nvSpPr>
        <p:spPr bwMode="auto">
          <a:xfrm>
            <a:off x="4956175" y="3152775"/>
            <a:ext cx="369888" cy="3698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28745" name="Oval 9"/>
          <p:cNvSpPr>
            <a:spLocks noChangeArrowheads="1"/>
          </p:cNvSpPr>
          <p:nvPr/>
        </p:nvSpPr>
        <p:spPr bwMode="auto">
          <a:xfrm>
            <a:off x="6488113" y="3259138"/>
            <a:ext cx="371475" cy="369887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28746" name="Oval 10"/>
          <p:cNvSpPr>
            <a:spLocks noChangeArrowheads="1"/>
          </p:cNvSpPr>
          <p:nvPr/>
        </p:nvSpPr>
        <p:spPr bwMode="auto">
          <a:xfrm>
            <a:off x="7810500" y="3575050"/>
            <a:ext cx="369888" cy="371475"/>
          </a:xfrm>
          <a:prstGeom prst="ellipse">
            <a:avLst/>
          </a:prstGeom>
          <a:solidFill>
            <a:srgbClr val="3983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28747" name="Oval 11"/>
          <p:cNvSpPr>
            <a:spLocks noChangeArrowheads="1"/>
          </p:cNvSpPr>
          <p:nvPr/>
        </p:nvSpPr>
        <p:spPr bwMode="auto">
          <a:xfrm>
            <a:off x="7704138" y="4686300"/>
            <a:ext cx="369887" cy="3698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28748" name="Oval 12"/>
          <p:cNvSpPr>
            <a:spLocks noChangeArrowheads="1"/>
          </p:cNvSpPr>
          <p:nvPr/>
        </p:nvSpPr>
        <p:spPr bwMode="auto">
          <a:xfrm>
            <a:off x="6172200" y="4686300"/>
            <a:ext cx="369888" cy="3698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28749" name="Oval 13"/>
          <p:cNvSpPr>
            <a:spLocks noChangeArrowheads="1"/>
          </p:cNvSpPr>
          <p:nvPr/>
        </p:nvSpPr>
        <p:spPr bwMode="auto">
          <a:xfrm>
            <a:off x="5854700" y="5426075"/>
            <a:ext cx="369888" cy="3698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28750" name="Oval 14"/>
          <p:cNvSpPr>
            <a:spLocks noChangeArrowheads="1"/>
          </p:cNvSpPr>
          <p:nvPr/>
        </p:nvSpPr>
        <p:spPr bwMode="auto">
          <a:xfrm>
            <a:off x="3633788" y="4845050"/>
            <a:ext cx="369887" cy="3698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28751" name="Oval 15"/>
          <p:cNvSpPr>
            <a:spLocks noChangeArrowheads="1"/>
          </p:cNvSpPr>
          <p:nvPr/>
        </p:nvSpPr>
        <p:spPr bwMode="auto">
          <a:xfrm>
            <a:off x="6964363" y="5373688"/>
            <a:ext cx="369887" cy="369887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28752" name="Oval 16"/>
          <p:cNvSpPr>
            <a:spLocks noChangeArrowheads="1"/>
          </p:cNvSpPr>
          <p:nvPr/>
        </p:nvSpPr>
        <p:spPr bwMode="auto">
          <a:xfrm>
            <a:off x="4797425" y="5532438"/>
            <a:ext cx="369888" cy="369887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628753" name="AutoShape 17"/>
          <p:cNvCxnSpPr>
            <a:cxnSpLocks noChangeShapeType="1"/>
            <a:stCxn id="628740" idx="6"/>
            <a:endCxn id="628742" idx="2"/>
          </p:cNvCxnSpPr>
          <p:nvPr/>
        </p:nvCxnSpPr>
        <p:spPr bwMode="auto">
          <a:xfrm>
            <a:off x="3898900" y="4024313"/>
            <a:ext cx="1268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54" name="AutoShape 18"/>
          <p:cNvCxnSpPr>
            <a:cxnSpLocks noChangeShapeType="1"/>
            <a:stCxn id="628744" idx="4"/>
            <a:endCxn id="628742" idx="1"/>
          </p:cNvCxnSpPr>
          <p:nvPr/>
        </p:nvCxnSpPr>
        <p:spPr bwMode="auto">
          <a:xfrm>
            <a:off x="5140325" y="3522663"/>
            <a:ext cx="80963" cy="371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55" name="AutoShape 19"/>
          <p:cNvCxnSpPr>
            <a:cxnSpLocks noChangeShapeType="1"/>
            <a:stCxn id="628742" idx="7"/>
            <a:endCxn id="628745" idx="3"/>
          </p:cNvCxnSpPr>
          <p:nvPr/>
        </p:nvCxnSpPr>
        <p:spPr bwMode="auto">
          <a:xfrm flipV="1">
            <a:off x="5483225" y="3575050"/>
            <a:ext cx="1058863" cy="319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56" name="AutoShape 20"/>
          <p:cNvCxnSpPr>
            <a:cxnSpLocks noChangeShapeType="1"/>
            <a:stCxn id="628742" idx="6"/>
            <a:endCxn id="628743" idx="2"/>
          </p:cNvCxnSpPr>
          <p:nvPr/>
        </p:nvCxnSpPr>
        <p:spPr bwMode="auto">
          <a:xfrm>
            <a:off x="5537200" y="4024313"/>
            <a:ext cx="1374775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57" name="AutoShape 21"/>
          <p:cNvCxnSpPr>
            <a:cxnSpLocks noChangeShapeType="1"/>
            <a:stCxn id="628745" idx="6"/>
            <a:endCxn id="628746" idx="1"/>
          </p:cNvCxnSpPr>
          <p:nvPr/>
        </p:nvCxnSpPr>
        <p:spPr bwMode="auto">
          <a:xfrm>
            <a:off x="6859588" y="3443288"/>
            <a:ext cx="1004887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58" name="AutoShape 22"/>
          <p:cNvCxnSpPr>
            <a:cxnSpLocks noChangeShapeType="1"/>
            <a:stCxn id="628744" idx="6"/>
            <a:endCxn id="628745" idx="2"/>
          </p:cNvCxnSpPr>
          <p:nvPr/>
        </p:nvCxnSpPr>
        <p:spPr bwMode="auto">
          <a:xfrm>
            <a:off x="5326063" y="3338513"/>
            <a:ext cx="1162050" cy="104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59" name="AutoShape 23"/>
          <p:cNvCxnSpPr>
            <a:cxnSpLocks noChangeShapeType="1"/>
            <a:stCxn id="628750" idx="6"/>
            <a:endCxn id="628741" idx="2"/>
          </p:cNvCxnSpPr>
          <p:nvPr/>
        </p:nvCxnSpPr>
        <p:spPr bwMode="auto">
          <a:xfrm flipV="1">
            <a:off x="4003675" y="4870450"/>
            <a:ext cx="898525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60" name="AutoShape 24"/>
          <p:cNvCxnSpPr>
            <a:cxnSpLocks noChangeShapeType="1"/>
            <a:stCxn id="628750" idx="5"/>
            <a:endCxn id="628752" idx="1"/>
          </p:cNvCxnSpPr>
          <p:nvPr/>
        </p:nvCxnSpPr>
        <p:spPr bwMode="auto">
          <a:xfrm>
            <a:off x="3949700" y="5160963"/>
            <a:ext cx="901700" cy="423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61" name="AutoShape 25"/>
          <p:cNvCxnSpPr>
            <a:cxnSpLocks noChangeShapeType="1"/>
            <a:stCxn id="628752" idx="6"/>
            <a:endCxn id="628749" idx="2"/>
          </p:cNvCxnSpPr>
          <p:nvPr/>
        </p:nvCxnSpPr>
        <p:spPr bwMode="auto">
          <a:xfrm flipV="1">
            <a:off x="5167313" y="5610225"/>
            <a:ext cx="687387" cy="106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62" name="AutoShape 26"/>
          <p:cNvCxnSpPr>
            <a:cxnSpLocks noChangeShapeType="1"/>
            <a:stCxn id="628741" idx="6"/>
            <a:endCxn id="628748" idx="2"/>
          </p:cNvCxnSpPr>
          <p:nvPr/>
        </p:nvCxnSpPr>
        <p:spPr bwMode="auto">
          <a:xfrm>
            <a:off x="5273675" y="4870450"/>
            <a:ext cx="898525" cy="0"/>
          </a:xfrm>
          <a:prstGeom prst="straightConnector1">
            <a:avLst/>
          </a:prstGeom>
          <a:noFill/>
          <a:ln w="38100">
            <a:solidFill>
              <a:srgbClr val="3983EF"/>
            </a:solidFill>
            <a:round/>
            <a:headEnd/>
            <a:tailEnd type="triangle" w="med" len="med"/>
          </a:ln>
          <a:effectLst/>
        </p:spPr>
      </p:cxnSp>
      <p:cxnSp>
        <p:nvCxnSpPr>
          <p:cNvPr id="628763" name="AutoShape 27"/>
          <p:cNvCxnSpPr>
            <a:cxnSpLocks noChangeShapeType="1"/>
            <a:stCxn id="628749" idx="6"/>
            <a:endCxn id="628751" idx="2"/>
          </p:cNvCxnSpPr>
          <p:nvPr/>
        </p:nvCxnSpPr>
        <p:spPr bwMode="auto">
          <a:xfrm flipV="1">
            <a:off x="6224588" y="5557838"/>
            <a:ext cx="739775" cy="52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64" name="AutoShape 28"/>
          <p:cNvCxnSpPr>
            <a:cxnSpLocks noChangeShapeType="1"/>
            <a:stCxn id="628748" idx="6"/>
            <a:endCxn id="628747" idx="2"/>
          </p:cNvCxnSpPr>
          <p:nvPr/>
        </p:nvCxnSpPr>
        <p:spPr bwMode="auto">
          <a:xfrm>
            <a:off x="6542088" y="4870450"/>
            <a:ext cx="1162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65" name="AutoShape 29"/>
          <p:cNvCxnSpPr>
            <a:cxnSpLocks noChangeShapeType="1"/>
            <a:stCxn id="628740" idx="7"/>
            <a:endCxn id="628744" idx="2"/>
          </p:cNvCxnSpPr>
          <p:nvPr/>
        </p:nvCxnSpPr>
        <p:spPr bwMode="auto">
          <a:xfrm flipV="1">
            <a:off x="3844925" y="3338513"/>
            <a:ext cx="1111250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66" name="AutoShape 30"/>
          <p:cNvCxnSpPr>
            <a:cxnSpLocks noChangeShapeType="1"/>
            <a:stCxn id="628751" idx="7"/>
            <a:endCxn id="628747" idx="3"/>
          </p:cNvCxnSpPr>
          <p:nvPr/>
        </p:nvCxnSpPr>
        <p:spPr bwMode="auto">
          <a:xfrm flipV="1">
            <a:off x="7280275" y="5002213"/>
            <a:ext cx="477838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67" name="AutoShape 31"/>
          <p:cNvCxnSpPr>
            <a:cxnSpLocks noChangeShapeType="1"/>
            <a:stCxn id="628741" idx="0"/>
            <a:endCxn id="628742" idx="4"/>
          </p:cNvCxnSpPr>
          <p:nvPr/>
        </p:nvCxnSpPr>
        <p:spPr bwMode="auto">
          <a:xfrm flipV="1">
            <a:off x="5087938" y="4210050"/>
            <a:ext cx="263525" cy="476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68" name="AutoShape 32"/>
          <p:cNvCxnSpPr>
            <a:cxnSpLocks noChangeShapeType="1"/>
            <a:stCxn id="628742" idx="5"/>
            <a:endCxn id="628748" idx="1"/>
          </p:cNvCxnSpPr>
          <p:nvPr/>
        </p:nvCxnSpPr>
        <p:spPr bwMode="auto">
          <a:xfrm>
            <a:off x="5483225" y="4156075"/>
            <a:ext cx="742950" cy="584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69" name="AutoShape 33"/>
          <p:cNvCxnSpPr>
            <a:cxnSpLocks noChangeShapeType="1"/>
            <a:stCxn id="628748" idx="7"/>
            <a:endCxn id="628743" idx="3"/>
          </p:cNvCxnSpPr>
          <p:nvPr/>
        </p:nvCxnSpPr>
        <p:spPr bwMode="auto">
          <a:xfrm flipV="1">
            <a:off x="6488113" y="4473575"/>
            <a:ext cx="477837" cy="266700"/>
          </a:xfrm>
          <a:prstGeom prst="straightConnector1">
            <a:avLst/>
          </a:prstGeom>
          <a:noFill/>
          <a:ln w="38100">
            <a:solidFill>
              <a:srgbClr val="3983EF"/>
            </a:solidFill>
            <a:round/>
            <a:headEnd/>
            <a:tailEnd type="triangle" w="med" len="med"/>
          </a:ln>
          <a:effectLst/>
        </p:spPr>
      </p:cxnSp>
      <p:cxnSp>
        <p:nvCxnSpPr>
          <p:cNvPr id="628770" name="AutoShape 34"/>
          <p:cNvCxnSpPr>
            <a:cxnSpLocks noChangeShapeType="1"/>
            <a:stCxn id="628743" idx="5"/>
            <a:endCxn id="628747" idx="1"/>
          </p:cNvCxnSpPr>
          <p:nvPr/>
        </p:nvCxnSpPr>
        <p:spPr bwMode="auto">
          <a:xfrm>
            <a:off x="7227888" y="4473575"/>
            <a:ext cx="530225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71" name="AutoShape 35"/>
          <p:cNvCxnSpPr>
            <a:cxnSpLocks noChangeShapeType="1"/>
            <a:stCxn id="628752" idx="0"/>
            <a:endCxn id="628741" idx="4"/>
          </p:cNvCxnSpPr>
          <p:nvPr/>
        </p:nvCxnSpPr>
        <p:spPr bwMode="auto">
          <a:xfrm flipV="1">
            <a:off x="4981575" y="5056188"/>
            <a:ext cx="106363" cy="476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72" name="AutoShape 36"/>
          <p:cNvCxnSpPr>
            <a:cxnSpLocks noChangeShapeType="1"/>
            <a:stCxn id="628748" idx="3"/>
            <a:endCxn id="628749" idx="0"/>
          </p:cNvCxnSpPr>
          <p:nvPr/>
        </p:nvCxnSpPr>
        <p:spPr bwMode="auto">
          <a:xfrm flipH="1">
            <a:off x="6038850" y="5002213"/>
            <a:ext cx="187325" cy="423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73" name="AutoShape 37"/>
          <p:cNvCxnSpPr>
            <a:cxnSpLocks noChangeShapeType="1"/>
            <a:stCxn id="628750" idx="0"/>
            <a:endCxn id="628740" idx="4"/>
          </p:cNvCxnSpPr>
          <p:nvPr/>
        </p:nvCxnSpPr>
        <p:spPr bwMode="auto">
          <a:xfrm flipH="1" flipV="1">
            <a:off x="3713163" y="4210050"/>
            <a:ext cx="106362" cy="63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74" name="AutoShape 38"/>
          <p:cNvCxnSpPr>
            <a:cxnSpLocks noChangeShapeType="1"/>
            <a:stCxn id="628748" idx="5"/>
            <a:endCxn id="628751" idx="1"/>
          </p:cNvCxnSpPr>
          <p:nvPr/>
        </p:nvCxnSpPr>
        <p:spPr bwMode="auto">
          <a:xfrm>
            <a:off x="6488113" y="5002213"/>
            <a:ext cx="530225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75" name="AutoShape 39"/>
          <p:cNvCxnSpPr>
            <a:cxnSpLocks noChangeShapeType="1"/>
            <a:stCxn id="628745" idx="5"/>
            <a:endCxn id="628743" idx="0"/>
          </p:cNvCxnSpPr>
          <p:nvPr/>
        </p:nvCxnSpPr>
        <p:spPr bwMode="auto">
          <a:xfrm>
            <a:off x="6805613" y="3575050"/>
            <a:ext cx="290512" cy="582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8776" name="AutoShape 40"/>
          <p:cNvCxnSpPr>
            <a:cxnSpLocks noChangeShapeType="1"/>
            <a:stCxn id="628746" idx="3"/>
            <a:endCxn id="628743" idx="6"/>
          </p:cNvCxnSpPr>
          <p:nvPr/>
        </p:nvCxnSpPr>
        <p:spPr bwMode="auto">
          <a:xfrm flipH="1">
            <a:off x="7281863" y="3892550"/>
            <a:ext cx="582612" cy="449263"/>
          </a:xfrm>
          <a:prstGeom prst="straightConnector1">
            <a:avLst/>
          </a:prstGeom>
          <a:noFill/>
          <a:ln w="38100">
            <a:solidFill>
              <a:srgbClr val="3983EF"/>
            </a:solidFill>
            <a:round/>
            <a:headEnd type="triangle" w="med" len="med"/>
            <a:tailEnd/>
          </a:ln>
          <a:effectLst/>
        </p:spPr>
      </p:cxnSp>
      <p:sp>
        <p:nvSpPr>
          <p:cNvPr id="628777" name="Line 41"/>
          <p:cNvSpPr>
            <a:spLocks noChangeShapeType="1"/>
          </p:cNvSpPr>
          <p:nvPr/>
        </p:nvSpPr>
        <p:spPr bwMode="auto">
          <a:xfrm flipV="1">
            <a:off x="5326063" y="3840163"/>
            <a:ext cx="2432050" cy="900112"/>
          </a:xfrm>
          <a:prstGeom prst="line">
            <a:avLst/>
          </a:prstGeom>
          <a:noFill/>
          <a:ln w="19050">
            <a:solidFill>
              <a:srgbClr val="3983E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routing 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Problem: What if there is no path in the right direction?</a:t>
            </a:r>
          </a:p>
          <a:p>
            <a:endParaRPr lang="en-US" dirty="0"/>
          </a:p>
          <a:p>
            <a:r>
              <a:rPr lang="en-US" dirty="0"/>
              <a:t>We need a guaranteed way to reach a destination even in the case when there is no directional path…</a:t>
            </a:r>
          </a:p>
          <a:p>
            <a:endParaRPr lang="en-US" dirty="0"/>
          </a:p>
          <a:p>
            <a:r>
              <a:rPr lang="en-US" dirty="0"/>
              <a:t>Hack: as in flooding</a:t>
            </a:r>
            <a:br>
              <a:rPr lang="en-US" dirty="0"/>
            </a:br>
            <a:r>
              <a:rPr lang="en-US" dirty="0"/>
              <a:t>nodes keep track</a:t>
            </a:r>
            <a:br>
              <a:rPr lang="en-US" dirty="0"/>
            </a:br>
            <a:r>
              <a:rPr lang="en-US" dirty="0"/>
              <a:t>of the messages</a:t>
            </a:r>
            <a:br>
              <a:rPr lang="en-US" dirty="0"/>
            </a:br>
            <a:r>
              <a:rPr lang="en-US" dirty="0"/>
              <a:t>they have already</a:t>
            </a:r>
            <a:br>
              <a:rPr lang="en-US" dirty="0"/>
            </a:br>
            <a:r>
              <a:rPr lang="en-US" dirty="0"/>
              <a:t>seen, and then they</a:t>
            </a:r>
            <a:br>
              <a:rPr lang="en-US" dirty="0"/>
            </a:br>
            <a:r>
              <a:rPr lang="en-US" dirty="0"/>
              <a:t>backtrack* from there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*backtracking? Does this </a:t>
            </a:r>
            <a:br>
              <a:rPr lang="en-US" dirty="0"/>
            </a:br>
            <a:r>
              <a:rPr lang="en-US" dirty="0"/>
              <a:t>mean that we need a stack?!?</a:t>
            </a:r>
          </a:p>
        </p:txBody>
      </p:sp>
      <p:sp>
        <p:nvSpPr>
          <p:cNvPr id="630788" name="Oval 4"/>
          <p:cNvSpPr>
            <a:spLocks noChangeArrowheads="1"/>
          </p:cNvSpPr>
          <p:nvPr/>
        </p:nvSpPr>
        <p:spPr bwMode="auto">
          <a:xfrm>
            <a:off x="3529013" y="3840163"/>
            <a:ext cx="369887" cy="369887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0789" name="Oval 5"/>
          <p:cNvSpPr>
            <a:spLocks noChangeArrowheads="1"/>
          </p:cNvSpPr>
          <p:nvPr/>
        </p:nvSpPr>
        <p:spPr bwMode="auto">
          <a:xfrm>
            <a:off x="4902200" y="4686300"/>
            <a:ext cx="371475" cy="369888"/>
          </a:xfrm>
          <a:prstGeom prst="ellipse">
            <a:avLst/>
          </a:prstGeom>
          <a:solidFill>
            <a:srgbClr val="3983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30790" name="Oval 6"/>
          <p:cNvSpPr>
            <a:spLocks noChangeArrowheads="1"/>
          </p:cNvSpPr>
          <p:nvPr/>
        </p:nvSpPr>
        <p:spPr bwMode="auto">
          <a:xfrm>
            <a:off x="4956175" y="3152775"/>
            <a:ext cx="369888" cy="3698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0791" name="Oval 7"/>
          <p:cNvSpPr>
            <a:spLocks noChangeArrowheads="1"/>
          </p:cNvSpPr>
          <p:nvPr/>
        </p:nvSpPr>
        <p:spPr bwMode="auto">
          <a:xfrm>
            <a:off x="6488113" y="3259138"/>
            <a:ext cx="371475" cy="369887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0792" name="Oval 8"/>
          <p:cNvSpPr>
            <a:spLocks noChangeArrowheads="1"/>
          </p:cNvSpPr>
          <p:nvPr/>
        </p:nvSpPr>
        <p:spPr bwMode="auto">
          <a:xfrm>
            <a:off x="7810500" y="3575050"/>
            <a:ext cx="369888" cy="371475"/>
          </a:xfrm>
          <a:prstGeom prst="ellipse">
            <a:avLst/>
          </a:prstGeom>
          <a:solidFill>
            <a:srgbClr val="3983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30793" name="Oval 9"/>
          <p:cNvSpPr>
            <a:spLocks noChangeArrowheads="1"/>
          </p:cNvSpPr>
          <p:nvPr/>
        </p:nvSpPr>
        <p:spPr bwMode="auto">
          <a:xfrm>
            <a:off x="7704138" y="4686300"/>
            <a:ext cx="369887" cy="3698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0794" name="Oval 10"/>
          <p:cNvSpPr>
            <a:spLocks noChangeArrowheads="1"/>
          </p:cNvSpPr>
          <p:nvPr/>
        </p:nvSpPr>
        <p:spPr bwMode="auto">
          <a:xfrm>
            <a:off x="6172200" y="4686300"/>
            <a:ext cx="369888" cy="3698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0795" name="Oval 11"/>
          <p:cNvSpPr>
            <a:spLocks noChangeArrowheads="1"/>
          </p:cNvSpPr>
          <p:nvPr/>
        </p:nvSpPr>
        <p:spPr bwMode="auto">
          <a:xfrm>
            <a:off x="5854700" y="5426075"/>
            <a:ext cx="369888" cy="3698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0796" name="Oval 12"/>
          <p:cNvSpPr>
            <a:spLocks noChangeArrowheads="1"/>
          </p:cNvSpPr>
          <p:nvPr/>
        </p:nvSpPr>
        <p:spPr bwMode="auto">
          <a:xfrm>
            <a:off x="3633788" y="4845050"/>
            <a:ext cx="369887" cy="3698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0797" name="Oval 13"/>
          <p:cNvSpPr>
            <a:spLocks noChangeArrowheads="1"/>
          </p:cNvSpPr>
          <p:nvPr/>
        </p:nvSpPr>
        <p:spPr bwMode="auto">
          <a:xfrm>
            <a:off x="6964363" y="5373688"/>
            <a:ext cx="369887" cy="369887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0798" name="Oval 14"/>
          <p:cNvSpPr>
            <a:spLocks noChangeArrowheads="1"/>
          </p:cNvSpPr>
          <p:nvPr/>
        </p:nvSpPr>
        <p:spPr bwMode="auto">
          <a:xfrm>
            <a:off x="4797425" y="5532438"/>
            <a:ext cx="369888" cy="369887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630799" name="AutoShape 15"/>
          <p:cNvCxnSpPr>
            <a:cxnSpLocks noChangeShapeType="1"/>
            <a:stCxn id="630791" idx="6"/>
            <a:endCxn id="630792" idx="1"/>
          </p:cNvCxnSpPr>
          <p:nvPr/>
        </p:nvCxnSpPr>
        <p:spPr bwMode="auto">
          <a:xfrm>
            <a:off x="6859588" y="3443288"/>
            <a:ext cx="1004887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0800" name="AutoShape 16"/>
          <p:cNvCxnSpPr>
            <a:cxnSpLocks noChangeShapeType="1"/>
            <a:stCxn id="630790" idx="6"/>
            <a:endCxn id="630791" idx="2"/>
          </p:cNvCxnSpPr>
          <p:nvPr/>
        </p:nvCxnSpPr>
        <p:spPr bwMode="auto">
          <a:xfrm>
            <a:off x="5326063" y="3338513"/>
            <a:ext cx="1162050" cy="104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0801" name="AutoShape 17"/>
          <p:cNvCxnSpPr>
            <a:cxnSpLocks noChangeShapeType="1"/>
            <a:stCxn id="630796" idx="6"/>
            <a:endCxn id="630789" idx="2"/>
          </p:cNvCxnSpPr>
          <p:nvPr/>
        </p:nvCxnSpPr>
        <p:spPr bwMode="auto">
          <a:xfrm flipV="1">
            <a:off x="4003675" y="4870450"/>
            <a:ext cx="898525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0802" name="AutoShape 18"/>
          <p:cNvCxnSpPr>
            <a:cxnSpLocks noChangeShapeType="1"/>
            <a:stCxn id="630796" idx="5"/>
            <a:endCxn id="630798" idx="1"/>
          </p:cNvCxnSpPr>
          <p:nvPr/>
        </p:nvCxnSpPr>
        <p:spPr bwMode="auto">
          <a:xfrm>
            <a:off x="3949700" y="5160963"/>
            <a:ext cx="901700" cy="423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0803" name="AutoShape 19"/>
          <p:cNvCxnSpPr>
            <a:cxnSpLocks noChangeShapeType="1"/>
            <a:stCxn id="630798" idx="6"/>
            <a:endCxn id="630795" idx="2"/>
          </p:cNvCxnSpPr>
          <p:nvPr/>
        </p:nvCxnSpPr>
        <p:spPr bwMode="auto">
          <a:xfrm flipV="1">
            <a:off x="5167313" y="5610225"/>
            <a:ext cx="687387" cy="106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0804" name="AutoShape 20"/>
          <p:cNvCxnSpPr>
            <a:cxnSpLocks noChangeShapeType="1"/>
            <a:stCxn id="630789" idx="6"/>
            <a:endCxn id="630794" idx="2"/>
          </p:cNvCxnSpPr>
          <p:nvPr/>
        </p:nvCxnSpPr>
        <p:spPr bwMode="auto">
          <a:xfrm>
            <a:off x="5273675" y="4870450"/>
            <a:ext cx="898525" cy="0"/>
          </a:xfrm>
          <a:prstGeom prst="straightConnector1">
            <a:avLst/>
          </a:prstGeom>
          <a:noFill/>
          <a:ln w="38100">
            <a:solidFill>
              <a:srgbClr val="3983EF"/>
            </a:solidFill>
            <a:round/>
            <a:headEnd/>
            <a:tailEnd type="triangle" w="med" len="med"/>
          </a:ln>
          <a:effectLst/>
        </p:spPr>
      </p:cxnSp>
      <p:cxnSp>
        <p:nvCxnSpPr>
          <p:cNvPr id="630805" name="AutoShape 21"/>
          <p:cNvCxnSpPr>
            <a:cxnSpLocks noChangeShapeType="1"/>
            <a:stCxn id="630795" idx="6"/>
            <a:endCxn id="630797" idx="2"/>
          </p:cNvCxnSpPr>
          <p:nvPr/>
        </p:nvCxnSpPr>
        <p:spPr bwMode="auto">
          <a:xfrm flipV="1">
            <a:off x="6224588" y="5557838"/>
            <a:ext cx="739775" cy="52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0806" name="AutoShape 22"/>
          <p:cNvCxnSpPr>
            <a:cxnSpLocks noChangeShapeType="1"/>
            <a:stCxn id="630794" idx="6"/>
            <a:endCxn id="630793" idx="2"/>
          </p:cNvCxnSpPr>
          <p:nvPr/>
        </p:nvCxnSpPr>
        <p:spPr bwMode="auto">
          <a:xfrm>
            <a:off x="6542088" y="4870450"/>
            <a:ext cx="1162050" cy="0"/>
          </a:xfrm>
          <a:prstGeom prst="straightConnector1">
            <a:avLst/>
          </a:prstGeom>
          <a:noFill/>
          <a:ln w="38100">
            <a:solidFill>
              <a:srgbClr val="3983EF"/>
            </a:solidFill>
            <a:round/>
            <a:headEnd/>
            <a:tailEnd type="triangle" w="med" len="med"/>
          </a:ln>
          <a:effectLst/>
        </p:spPr>
      </p:cxnSp>
      <p:cxnSp>
        <p:nvCxnSpPr>
          <p:cNvPr id="630807" name="AutoShape 23"/>
          <p:cNvCxnSpPr>
            <a:cxnSpLocks noChangeShapeType="1"/>
            <a:stCxn id="630788" idx="7"/>
            <a:endCxn id="630790" idx="2"/>
          </p:cNvCxnSpPr>
          <p:nvPr/>
        </p:nvCxnSpPr>
        <p:spPr bwMode="auto">
          <a:xfrm flipV="1">
            <a:off x="3844925" y="3338513"/>
            <a:ext cx="1111250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0808" name="AutoShape 24"/>
          <p:cNvCxnSpPr>
            <a:cxnSpLocks noChangeShapeType="1"/>
            <a:stCxn id="630797" idx="7"/>
            <a:endCxn id="630793" idx="3"/>
          </p:cNvCxnSpPr>
          <p:nvPr/>
        </p:nvCxnSpPr>
        <p:spPr bwMode="auto">
          <a:xfrm flipV="1">
            <a:off x="7280275" y="5002213"/>
            <a:ext cx="477838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0809" name="AutoShape 25"/>
          <p:cNvCxnSpPr>
            <a:cxnSpLocks noChangeShapeType="1"/>
            <a:stCxn id="630798" idx="0"/>
            <a:endCxn id="630789" idx="4"/>
          </p:cNvCxnSpPr>
          <p:nvPr/>
        </p:nvCxnSpPr>
        <p:spPr bwMode="auto">
          <a:xfrm flipV="1">
            <a:off x="4981575" y="5056188"/>
            <a:ext cx="106363" cy="476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0810" name="AutoShape 26"/>
          <p:cNvCxnSpPr>
            <a:cxnSpLocks noChangeShapeType="1"/>
            <a:stCxn id="630794" idx="3"/>
            <a:endCxn id="630795" idx="0"/>
          </p:cNvCxnSpPr>
          <p:nvPr/>
        </p:nvCxnSpPr>
        <p:spPr bwMode="auto">
          <a:xfrm flipH="1">
            <a:off x="6038850" y="5002213"/>
            <a:ext cx="187325" cy="423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0811" name="AutoShape 27"/>
          <p:cNvCxnSpPr>
            <a:cxnSpLocks noChangeShapeType="1"/>
            <a:stCxn id="630796" idx="0"/>
            <a:endCxn id="630788" idx="4"/>
          </p:cNvCxnSpPr>
          <p:nvPr/>
        </p:nvCxnSpPr>
        <p:spPr bwMode="auto">
          <a:xfrm flipH="1" flipV="1">
            <a:off x="3713163" y="4210050"/>
            <a:ext cx="106362" cy="63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0812" name="AutoShape 28"/>
          <p:cNvCxnSpPr>
            <a:cxnSpLocks noChangeShapeType="1"/>
            <a:stCxn id="630794" idx="5"/>
            <a:endCxn id="630797" idx="1"/>
          </p:cNvCxnSpPr>
          <p:nvPr/>
        </p:nvCxnSpPr>
        <p:spPr bwMode="auto">
          <a:xfrm>
            <a:off x="6488113" y="5002213"/>
            <a:ext cx="530225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630813" name="Line 29"/>
          <p:cNvSpPr>
            <a:spLocks noChangeShapeType="1"/>
          </p:cNvSpPr>
          <p:nvPr/>
        </p:nvSpPr>
        <p:spPr bwMode="auto">
          <a:xfrm flipV="1">
            <a:off x="5326063" y="3840163"/>
            <a:ext cx="2432050" cy="900112"/>
          </a:xfrm>
          <a:prstGeom prst="line">
            <a:avLst/>
          </a:prstGeom>
          <a:noFill/>
          <a:ln w="19050">
            <a:solidFill>
              <a:srgbClr val="3983E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14" name="Text Box 30"/>
          <p:cNvSpPr txBox="1">
            <a:spLocks noChangeArrowheads="1"/>
          </p:cNvSpPr>
          <p:nvPr/>
        </p:nvSpPr>
        <p:spPr bwMode="auto">
          <a:xfrm>
            <a:off x="7740650" y="43116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4000" dirty="0">
                <a:solidFill>
                  <a:srgbClr val="3983EF"/>
                </a:solidFill>
              </a:rPr>
              <a:t>?</a:t>
            </a:r>
            <a:endParaRPr lang="de-CH" sz="4000" dirty="0">
              <a:solidFill>
                <a:srgbClr val="3983E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1763713" y="1484313"/>
            <a:ext cx="4968875" cy="4651375"/>
            <a:chOff x="1111" y="935"/>
            <a:chExt cx="3130" cy="2930"/>
          </a:xfrm>
        </p:grpSpPr>
        <p:sp>
          <p:nvSpPr>
            <p:cNvPr id="85198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111" y="935"/>
              <a:ext cx="3130" cy="2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51982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5" y="949"/>
              <a:ext cx="3100" cy="2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1983" name="Freeform 15"/>
            <p:cNvSpPr>
              <a:spLocks noEditPoints="1"/>
            </p:cNvSpPr>
            <p:nvPr/>
          </p:nvSpPr>
          <p:spPr bwMode="auto">
            <a:xfrm>
              <a:off x="3661" y="1041"/>
              <a:ext cx="88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9" y="223"/>
                </a:cxn>
                <a:cxn ang="0">
                  <a:pos x="222" y="148"/>
                </a:cxn>
                <a:cxn ang="0">
                  <a:pos x="149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9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2" y="190"/>
                    <a:pt x="222" y="148"/>
                  </a:cubicBezTo>
                  <a:cubicBezTo>
                    <a:pt x="222" y="108"/>
                    <a:pt x="189" y="74"/>
                    <a:pt x="149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84" name="Freeform 16"/>
            <p:cNvSpPr>
              <a:spLocks noEditPoints="1"/>
            </p:cNvSpPr>
            <p:nvPr/>
          </p:nvSpPr>
          <p:spPr bwMode="auto">
            <a:xfrm>
              <a:off x="3661" y="1041"/>
              <a:ext cx="88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9" y="223"/>
                </a:cxn>
                <a:cxn ang="0">
                  <a:pos x="222" y="148"/>
                </a:cxn>
                <a:cxn ang="0">
                  <a:pos x="149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9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2" y="190"/>
                    <a:pt x="222" y="148"/>
                  </a:cubicBezTo>
                  <a:cubicBezTo>
                    <a:pt x="222" y="108"/>
                    <a:pt x="189" y="74"/>
                    <a:pt x="149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85" name="Freeform 17"/>
            <p:cNvSpPr>
              <a:spLocks noEditPoints="1"/>
            </p:cNvSpPr>
            <p:nvPr/>
          </p:nvSpPr>
          <p:spPr bwMode="auto">
            <a:xfrm>
              <a:off x="3440" y="2719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6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89" y="223"/>
                    <a:pt x="223" y="189"/>
                    <a:pt x="223" y="149"/>
                  </a:cubicBezTo>
                  <a:cubicBezTo>
                    <a:pt x="223" y="107"/>
                    <a:pt x="189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86" name="Freeform 18"/>
            <p:cNvSpPr>
              <a:spLocks noEditPoints="1"/>
            </p:cNvSpPr>
            <p:nvPr/>
          </p:nvSpPr>
          <p:spPr bwMode="auto">
            <a:xfrm>
              <a:off x="3440" y="2719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6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89" y="223"/>
                    <a:pt x="223" y="189"/>
                    <a:pt x="223" y="149"/>
                  </a:cubicBezTo>
                  <a:cubicBezTo>
                    <a:pt x="223" y="107"/>
                    <a:pt x="189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87" name="Freeform 19"/>
            <p:cNvSpPr>
              <a:spLocks noEditPoints="1"/>
            </p:cNvSpPr>
            <p:nvPr/>
          </p:nvSpPr>
          <p:spPr bwMode="auto">
            <a:xfrm>
              <a:off x="3351" y="1394"/>
              <a:ext cx="89" cy="89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8" y="149"/>
                </a:cxn>
                <a:cxn ang="0">
                  <a:pos x="149" y="298"/>
                </a:cxn>
                <a:cxn ang="0">
                  <a:pos x="0" y="149"/>
                </a:cxn>
                <a:cxn ang="0">
                  <a:pos x="75" y="149"/>
                </a:cxn>
                <a:cxn ang="0">
                  <a:pos x="149" y="224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5" y="149"/>
                </a:cxn>
              </a:cxnLst>
              <a:rect l="0" t="0" r="r" b="b"/>
              <a:pathLst>
                <a:path w="298" h="298">
                  <a:moveTo>
                    <a:pt x="0" y="149"/>
                  </a:move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  <a:cubicBezTo>
                    <a:pt x="298" y="231"/>
                    <a:pt x="231" y="298"/>
                    <a:pt x="149" y="298"/>
                  </a:cubicBezTo>
                  <a:cubicBezTo>
                    <a:pt x="67" y="298"/>
                    <a:pt x="0" y="231"/>
                    <a:pt x="0" y="149"/>
                  </a:cubicBezTo>
                  <a:close/>
                  <a:moveTo>
                    <a:pt x="75" y="149"/>
                  </a:moveTo>
                  <a:cubicBezTo>
                    <a:pt x="75" y="190"/>
                    <a:pt x="108" y="224"/>
                    <a:pt x="149" y="224"/>
                  </a:cubicBezTo>
                  <a:cubicBezTo>
                    <a:pt x="190" y="224"/>
                    <a:pt x="223" y="190"/>
                    <a:pt x="223" y="149"/>
                  </a:cubicBezTo>
                  <a:cubicBezTo>
                    <a:pt x="223" y="108"/>
                    <a:pt x="190" y="75"/>
                    <a:pt x="149" y="75"/>
                  </a:cubicBezTo>
                  <a:cubicBezTo>
                    <a:pt x="108" y="75"/>
                    <a:pt x="75" y="108"/>
                    <a:pt x="75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88" name="Freeform 20"/>
            <p:cNvSpPr>
              <a:spLocks noEditPoints="1"/>
            </p:cNvSpPr>
            <p:nvPr/>
          </p:nvSpPr>
          <p:spPr bwMode="auto">
            <a:xfrm>
              <a:off x="3351" y="1394"/>
              <a:ext cx="89" cy="89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8" y="149"/>
                </a:cxn>
                <a:cxn ang="0">
                  <a:pos x="149" y="298"/>
                </a:cxn>
                <a:cxn ang="0">
                  <a:pos x="0" y="149"/>
                </a:cxn>
                <a:cxn ang="0">
                  <a:pos x="75" y="149"/>
                </a:cxn>
                <a:cxn ang="0">
                  <a:pos x="149" y="224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5" y="149"/>
                </a:cxn>
              </a:cxnLst>
              <a:rect l="0" t="0" r="r" b="b"/>
              <a:pathLst>
                <a:path w="298" h="298">
                  <a:moveTo>
                    <a:pt x="0" y="149"/>
                  </a:move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  <a:cubicBezTo>
                    <a:pt x="298" y="231"/>
                    <a:pt x="231" y="298"/>
                    <a:pt x="149" y="298"/>
                  </a:cubicBezTo>
                  <a:cubicBezTo>
                    <a:pt x="67" y="298"/>
                    <a:pt x="0" y="231"/>
                    <a:pt x="0" y="149"/>
                  </a:cubicBezTo>
                  <a:close/>
                  <a:moveTo>
                    <a:pt x="75" y="149"/>
                  </a:moveTo>
                  <a:cubicBezTo>
                    <a:pt x="75" y="190"/>
                    <a:pt x="108" y="224"/>
                    <a:pt x="149" y="224"/>
                  </a:cubicBezTo>
                  <a:cubicBezTo>
                    <a:pt x="190" y="224"/>
                    <a:pt x="223" y="190"/>
                    <a:pt x="223" y="149"/>
                  </a:cubicBezTo>
                  <a:cubicBezTo>
                    <a:pt x="223" y="108"/>
                    <a:pt x="190" y="75"/>
                    <a:pt x="149" y="75"/>
                  </a:cubicBezTo>
                  <a:cubicBezTo>
                    <a:pt x="108" y="75"/>
                    <a:pt x="75" y="108"/>
                    <a:pt x="75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89" name="Freeform 21"/>
            <p:cNvSpPr>
              <a:spLocks noEditPoints="1"/>
            </p:cNvSpPr>
            <p:nvPr/>
          </p:nvSpPr>
          <p:spPr bwMode="auto">
            <a:xfrm>
              <a:off x="3616" y="1748"/>
              <a:ext cx="88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2"/>
                </a:cxn>
                <a:cxn ang="0">
                  <a:pos x="224" y="148"/>
                </a:cxn>
                <a:cxn ang="0">
                  <a:pos x="149" y="73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2" y="0"/>
                    <a:pt x="297" y="66"/>
                    <a:pt x="297" y="148"/>
                  </a:cubicBezTo>
                  <a:cubicBezTo>
                    <a:pt x="297" y="230"/>
                    <a:pt x="232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9" y="222"/>
                    <a:pt x="149" y="222"/>
                  </a:cubicBezTo>
                  <a:cubicBezTo>
                    <a:pt x="190" y="222"/>
                    <a:pt x="224" y="189"/>
                    <a:pt x="224" y="148"/>
                  </a:cubicBezTo>
                  <a:cubicBezTo>
                    <a:pt x="224" y="107"/>
                    <a:pt x="190" y="73"/>
                    <a:pt x="149" y="73"/>
                  </a:cubicBezTo>
                  <a:cubicBezTo>
                    <a:pt x="109" y="73"/>
                    <a:pt x="75" y="107"/>
                    <a:pt x="75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90" name="Freeform 22"/>
            <p:cNvSpPr>
              <a:spLocks noEditPoints="1"/>
            </p:cNvSpPr>
            <p:nvPr/>
          </p:nvSpPr>
          <p:spPr bwMode="auto">
            <a:xfrm>
              <a:off x="3616" y="1748"/>
              <a:ext cx="88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2"/>
                </a:cxn>
                <a:cxn ang="0">
                  <a:pos x="224" y="148"/>
                </a:cxn>
                <a:cxn ang="0">
                  <a:pos x="149" y="73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2" y="0"/>
                    <a:pt x="297" y="66"/>
                    <a:pt x="297" y="148"/>
                  </a:cubicBezTo>
                  <a:cubicBezTo>
                    <a:pt x="297" y="230"/>
                    <a:pt x="232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9" y="222"/>
                    <a:pt x="149" y="222"/>
                  </a:cubicBezTo>
                  <a:cubicBezTo>
                    <a:pt x="190" y="222"/>
                    <a:pt x="224" y="189"/>
                    <a:pt x="224" y="148"/>
                  </a:cubicBezTo>
                  <a:cubicBezTo>
                    <a:pt x="224" y="107"/>
                    <a:pt x="190" y="73"/>
                    <a:pt x="149" y="73"/>
                  </a:cubicBezTo>
                  <a:cubicBezTo>
                    <a:pt x="109" y="73"/>
                    <a:pt x="75" y="107"/>
                    <a:pt x="75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91" name="Freeform 23"/>
            <p:cNvSpPr>
              <a:spLocks noEditPoints="1"/>
            </p:cNvSpPr>
            <p:nvPr/>
          </p:nvSpPr>
          <p:spPr bwMode="auto">
            <a:xfrm>
              <a:off x="3131" y="1748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92" name="Freeform 24"/>
            <p:cNvSpPr>
              <a:spLocks noEditPoints="1"/>
            </p:cNvSpPr>
            <p:nvPr/>
          </p:nvSpPr>
          <p:spPr bwMode="auto">
            <a:xfrm>
              <a:off x="3131" y="1748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93" name="Freeform 25"/>
            <p:cNvSpPr>
              <a:spLocks noEditPoints="1"/>
            </p:cNvSpPr>
            <p:nvPr/>
          </p:nvSpPr>
          <p:spPr bwMode="auto">
            <a:xfrm>
              <a:off x="2645" y="1483"/>
              <a:ext cx="89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8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8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1" y="0"/>
                    <a:pt x="298" y="66"/>
                    <a:pt x="298" y="148"/>
                  </a:cubicBezTo>
                  <a:cubicBezTo>
                    <a:pt x="298" y="230"/>
                    <a:pt x="231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8" y="223"/>
                    <a:pt x="149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9" y="74"/>
                  </a:cubicBezTo>
                  <a:cubicBezTo>
                    <a:pt x="108" y="74"/>
                    <a:pt x="75" y="107"/>
                    <a:pt x="75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94" name="Freeform 26"/>
            <p:cNvSpPr>
              <a:spLocks noEditPoints="1"/>
            </p:cNvSpPr>
            <p:nvPr/>
          </p:nvSpPr>
          <p:spPr bwMode="auto">
            <a:xfrm>
              <a:off x="2645" y="1483"/>
              <a:ext cx="89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8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8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1" y="0"/>
                    <a:pt x="298" y="66"/>
                    <a:pt x="298" y="148"/>
                  </a:cubicBezTo>
                  <a:cubicBezTo>
                    <a:pt x="298" y="230"/>
                    <a:pt x="231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8" y="223"/>
                    <a:pt x="149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9" y="74"/>
                  </a:cubicBezTo>
                  <a:cubicBezTo>
                    <a:pt x="108" y="74"/>
                    <a:pt x="75" y="107"/>
                    <a:pt x="75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95" name="Freeform 27"/>
            <p:cNvSpPr>
              <a:spLocks noEditPoints="1"/>
            </p:cNvSpPr>
            <p:nvPr/>
          </p:nvSpPr>
          <p:spPr bwMode="auto">
            <a:xfrm>
              <a:off x="2249" y="1086"/>
              <a:ext cx="88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96" name="Freeform 28"/>
            <p:cNvSpPr>
              <a:spLocks noEditPoints="1"/>
            </p:cNvSpPr>
            <p:nvPr/>
          </p:nvSpPr>
          <p:spPr bwMode="auto">
            <a:xfrm>
              <a:off x="2249" y="1086"/>
              <a:ext cx="88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97" name="Freeform 29"/>
            <p:cNvSpPr>
              <a:spLocks noEditPoints="1"/>
            </p:cNvSpPr>
            <p:nvPr/>
          </p:nvSpPr>
          <p:spPr bwMode="auto">
            <a:xfrm>
              <a:off x="2028" y="1527"/>
              <a:ext cx="89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6" y="0"/>
                    <a:pt x="148" y="0"/>
                  </a:cubicBezTo>
                  <a:cubicBezTo>
                    <a:pt x="230" y="0"/>
                    <a:pt x="297" y="66"/>
                    <a:pt x="297" y="148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6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89" y="223"/>
                    <a:pt x="223" y="189"/>
                    <a:pt x="223" y="148"/>
                  </a:cubicBezTo>
                  <a:cubicBezTo>
                    <a:pt x="223" y="107"/>
                    <a:pt x="189" y="74"/>
                    <a:pt x="148" y="74"/>
                  </a:cubicBezTo>
                  <a:cubicBezTo>
                    <a:pt x="107" y="74"/>
                    <a:pt x="74" y="107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98" name="Freeform 30"/>
            <p:cNvSpPr>
              <a:spLocks noEditPoints="1"/>
            </p:cNvSpPr>
            <p:nvPr/>
          </p:nvSpPr>
          <p:spPr bwMode="auto">
            <a:xfrm>
              <a:off x="2028" y="1527"/>
              <a:ext cx="89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6" y="0"/>
                    <a:pt x="148" y="0"/>
                  </a:cubicBezTo>
                  <a:cubicBezTo>
                    <a:pt x="230" y="0"/>
                    <a:pt x="297" y="66"/>
                    <a:pt x="297" y="148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6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89" y="223"/>
                    <a:pt x="223" y="189"/>
                    <a:pt x="223" y="148"/>
                  </a:cubicBezTo>
                  <a:cubicBezTo>
                    <a:pt x="223" y="107"/>
                    <a:pt x="189" y="74"/>
                    <a:pt x="148" y="74"/>
                  </a:cubicBezTo>
                  <a:cubicBezTo>
                    <a:pt x="107" y="74"/>
                    <a:pt x="74" y="107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99" name="Freeform 31"/>
            <p:cNvSpPr>
              <a:spLocks noEditPoints="1"/>
            </p:cNvSpPr>
            <p:nvPr/>
          </p:nvSpPr>
          <p:spPr bwMode="auto">
            <a:xfrm>
              <a:off x="2381" y="1836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00" name="Freeform 32"/>
            <p:cNvSpPr>
              <a:spLocks noEditPoints="1"/>
            </p:cNvSpPr>
            <p:nvPr/>
          </p:nvSpPr>
          <p:spPr bwMode="auto">
            <a:xfrm>
              <a:off x="2381" y="1836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01" name="Freeform 33"/>
            <p:cNvSpPr>
              <a:spLocks noEditPoints="1"/>
            </p:cNvSpPr>
            <p:nvPr/>
          </p:nvSpPr>
          <p:spPr bwMode="auto">
            <a:xfrm>
              <a:off x="1852" y="1880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7" y="149"/>
                </a:cxn>
                <a:cxn ang="0">
                  <a:pos x="149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9" y="223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9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9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02" name="Freeform 34"/>
            <p:cNvSpPr>
              <a:spLocks noEditPoints="1"/>
            </p:cNvSpPr>
            <p:nvPr/>
          </p:nvSpPr>
          <p:spPr bwMode="auto">
            <a:xfrm>
              <a:off x="1852" y="1880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7" y="149"/>
                </a:cxn>
                <a:cxn ang="0">
                  <a:pos x="149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9" y="223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9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9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03" name="Freeform 35"/>
            <p:cNvSpPr>
              <a:spLocks noEditPoints="1"/>
            </p:cNvSpPr>
            <p:nvPr/>
          </p:nvSpPr>
          <p:spPr bwMode="auto">
            <a:xfrm>
              <a:off x="3925" y="1306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6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6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1" y="0"/>
                    <a:pt x="296" y="67"/>
                    <a:pt x="296" y="149"/>
                  </a:cubicBezTo>
                  <a:cubicBezTo>
                    <a:pt x="296" y="231"/>
                    <a:pt x="231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8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8" y="75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04" name="Freeform 36"/>
            <p:cNvSpPr>
              <a:spLocks noEditPoints="1"/>
            </p:cNvSpPr>
            <p:nvPr/>
          </p:nvSpPr>
          <p:spPr bwMode="auto">
            <a:xfrm>
              <a:off x="3925" y="1306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6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6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1" y="0"/>
                    <a:pt x="296" y="67"/>
                    <a:pt x="296" y="149"/>
                  </a:cubicBezTo>
                  <a:cubicBezTo>
                    <a:pt x="296" y="231"/>
                    <a:pt x="231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8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8" y="75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05" name="Freeform 37"/>
            <p:cNvSpPr>
              <a:spLocks noEditPoints="1"/>
            </p:cNvSpPr>
            <p:nvPr/>
          </p:nvSpPr>
          <p:spPr bwMode="auto">
            <a:xfrm>
              <a:off x="2998" y="2145"/>
              <a:ext cx="89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8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8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1" y="0"/>
                    <a:pt x="298" y="66"/>
                    <a:pt x="298" y="148"/>
                  </a:cubicBezTo>
                  <a:cubicBezTo>
                    <a:pt x="298" y="230"/>
                    <a:pt x="231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8" y="223"/>
                    <a:pt x="149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9" y="74"/>
                  </a:cubicBezTo>
                  <a:cubicBezTo>
                    <a:pt x="108" y="74"/>
                    <a:pt x="75" y="107"/>
                    <a:pt x="75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06" name="Freeform 38"/>
            <p:cNvSpPr>
              <a:spLocks noEditPoints="1"/>
            </p:cNvSpPr>
            <p:nvPr/>
          </p:nvSpPr>
          <p:spPr bwMode="auto">
            <a:xfrm>
              <a:off x="2998" y="2145"/>
              <a:ext cx="89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8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8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1" y="0"/>
                    <a:pt x="298" y="66"/>
                    <a:pt x="298" y="148"/>
                  </a:cubicBezTo>
                  <a:cubicBezTo>
                    <a:pt x="298" y="230"/>
                    <a:pt x="231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8" y="223"/>
                    <a:pt x="149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9" y="74"/>
                  </a:cubicBezTo>
                  <a:cubicBezTo>
                    <a:pt x="108" y="74"/>
                    <a:pt x="75" y="107"/>
                    <a:pt x="75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07" name="Freeform 39"/>
            <p:cNvSpPr>
              <a:spLocks noEditPoints="1"/>
            </p:cNvSpPr>
            <p:nvPr/>
          </p:nvSpPr>
          <p:spPr bwMode="auto">
            <a:xfrm>
              <a:off x="2425" y="2498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8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7" h="298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8"/>
                    <a:pt x="148" y="298"/>
                  </a:cubicBezTo>
                  <a:cubicBezTo>
                    <a:pt x="66" y="298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08" name="Freeform 40"/>
            <p:cNvSpPr>
              <a:spLocks noEditPoints="1"/>
            </p:cNvSpPr>
            <p:nvPr/>
          </p:nvSpPr>
          <p:spPr bwMode="auto">
            <a:xfrm>
              <a:off x="2425" y="2498"/>
              <a:ext cx="88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8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7" h="298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8"/>
                    <a:pt x="148" y="298"/>
                  </a:cubicBezTo>
                  <a:cubicBezTo>
                    <a:pt x="66" y="298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09" name="Freeform 41"/>
            <p:cNvSpPr>
              <a:spLocks noEditPoints="1"/>
            </p:cNvSpPr>
            <p:nvPr/>
          </p:nvSpPr>
          <p:spPr bwMode="auto">
            <a:xfrm>
              <a:off x="3572" y="3160"/>
              <a:ext cx="89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2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7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2" y="190"/>
                    <a:pt x="222" y="148"/>
                  </a:cubicBezTo>
                  <a:cubicBezTo>
                    <a:pt x="222" y="108"/>
                    <a:pt x="190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10" name="Freeform 42"/>
            <p:cNvSpPr>
              <a:spLocks noEditPoints="1"/>
            </p:cNvSpPr>
            <p:nvPr/>
          </p:nvSpPr>
          <p:spPr bwMode="auto">
            <a:xfrm>
              <a:off x="3572" y="3160"/>
              <a:ext cx="89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2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7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2" y="190"/>
                    <a:pt x="222" y="148"/>
                  </a:cubicBezTo>
                  <a:cubicBezTo>
                    <a:pt x="222" y="108"/>
                    <a:pt x="190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11" name="Freeform 43"/>
            <p:cNvSpPr>
              <a:spLocks noEditPoints="1"/>
            </p:cNvSpPr>
            <p:nvPr/>
          </p:nvSpPr>
          <p:spPr bwMode="auto">
            <a:xfrm>
              <a:off x="1984" y="2675"/>
              <a:ext cx="89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90" y="223"/>
                    <a:pt x="223" y="189"/>
                    <a:pt x="223" y="149"/>
                  </a:cubicBezTo>
                  <a:cubicBezTo>
                    <a:pt x="223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12" name="Freeform 44"/>
            <p:cNvSpPr>
              <a:spLocks noEditPoints="1"/>
            </p:cNvSpPr>
            <p:nvPr/>
          </p:nvSpPr>
          <p:spPr bwMode="auto">
            <a:xfrm>
              <a:off x="1984" y="2675"/>
              <a:ext cx="89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90" y="223"/>
                    <a:pt x="223" y="189"/>
                    <a:pt x="223" y="149"/>
                  </a:cubicBezTo>
                  <a:cubicBezTo>
                    <a:pt x="223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13" name="Freeform 45"/>
            <p:cNvSpPr>
              <a:spLocks noEditPoints="1"/>
            </p:cNvSpPr>
            <p:nvPr/>
          </p:nvSpPr>
          <p:spPr bwMode="auto">
            <a:xfrm>
              <a:off x="1896" y="3115"/>
              <a:ext cx="88" cy="89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7" y="149"/>
                </a:cxn>
                <a:cxn ang="0">
                  <a:pos x="149" y="298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9" y="223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4" y="149"/>
                </a:cxn>
              </a:cxnLst>
              <a:rect l="0" t="0" r="r" b="b"/>
              <a:pathLst>
                <a:path w="297" h="298">
                  <a:moveTo>
                    <a:pt x="0" y="149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8"/>
                    <a:pt x="149" y="298"/>
                  </a:cubicBezTo>
                  <a:cubicBezTo>
                    <a:pt x="66" y="298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9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14" name="Freeform 46"/>
            <p:cNvSpPr>
              <a:spLocks noEditPoints="1"/>
            </p:cNvSpPr>
            <p:nvPr/>
          </p:nvSpPr>
          <p:spPr bwMode="auto">
            <a:xfrm>
              <a:off x="1896" y="3115"/>
              <a:ext cx="88" cy="89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7" y="149"/>
                </a:cxn>
                <a:cxn ang="0">
                  <a:pos x="149" y="298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9" y="223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4" y="149"/>
                </a:cxn>
              </a:cxnLst>
              <a:rect l="0" t="0" r="r" b="b"/>
              <a:pathLst>
                <a:path w="297" h="298">
                  <a:moveTo>
                    <a:pt x="0" y="149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8"/>
                    <a:pt x="149" y="298"/>
                  </a:cubicBezTo>
                  <a:cubicBezTo>
                    <a:pt x="66" y="298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9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15" name="Freeform 47"/>
            <p:cNvSpPr>
              <a:spLocks noEditPoints="1"/>
            </p:cNvSpPr>
            <p:nvPr/>
          </p:nvSpPr>
          <p:spPr bwMode="auto">
            <a:xfrm>
              <a:off x="2337" y="3381"/>
              <a:ext cx="89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7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3" y="190"/>
                    <a:pt x="223" y="149"/>
                  </a:cubicBezTo>
                  <a:cubicBezTo>
                    <a:pt x="223" y="108"/>
                    <a:pt x="190" y="74"/>
                    <a:pt x="148" y="74"/>
                  </a:cubicBezTo>
                  <a:cubicBezTo>
                    <a:pt x="107" y="74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16" name="Freeform 48"/>
            <p:cNvSpPr>
              <a:spLocks noEditPoints="1"/>
            </p:cNvSpPr>
            <p:nvPr/>
          </p:nvSpPr>
          <p:spPr bwMode="auto">
            <a:xfrm>
              <a:off x="2337" y="3381"/>
              <a:ext cx="89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7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3" y="190"/>
                    <a:pt x="223" y="149"/>
                  </a:cubicBezTo>
                  <a:cubicBezTo>
                    <a:pt x="223" y="108"/>
                    <a:pt x="190" y="74"/>
                    <a:pt x="148" y="74"/>
                  </a:cubicBezTo>
                  <a:cubicBezTo>
                    <a:pt x="107" y="74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17" name="Freeform 49"/>
            <p:cNvSpPr>
              <a:spLocks noEditPoints="1"/>
            </p:cNvSpPr>
            <p:nvPr/>
          </p:nvSpPr>
          <p:spPr bwMode="auto">
            <a:xfrm>
              <a:off x="3528" y="3646"/>
              <a:ext cx="89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1" y="0"/>
                    <a:pt x="297" y="67"/>
                    <a:pt x="297" y="148"/>
                  </a:cubicBezTo>
                  <a:cubicBezTo>
                    <a:pt x="297" y="230"/>
                    <a:pt x="231" y="297"/>
                    <a:pt x="149" y="297"/>
                  </a:cubicBezTo>
                  <a:cubicBezTo>
                    <a:pt x="66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8" y="223"/>
                    <a:pt x="149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7"/>
                    <a:pt x="189" y="74"/>
                    <a:pt x="149" y="74"/>
                  </a:cubicBezTo>
                  <a:cubicBezTo>
                    <a:pt x="108" y="74"/>
                    <a:pt x="74" y="107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18" name="Freeform 50"/>
            <p:cNvSpPr>
              <a:spLocks noEditPoints="1"/>
            </p:cNvSpPr>
            <p:nvPr/>
          </p:nvSpPr>
          <p:spPr bwMode="auto">
            <a:xfrm>
              <a:off x="3528" y="3646"/>
              <a:ext cx="89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1" y="0"/>
                    <a:pt x="297" y="67"/>
                    <a:pt x="297" y="148"/>
                  </a:cubicBezTo>
                  <a:cubicBezTo>
                    <a:pt x="297" y="230"/>
                    <a:pt x="231" y="297"/>
                    <a:pt x="149" y="297"/>
                  </a:cubicBezTo>
                  <a:cubicBezTo>
                    <a:pt x="66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8" y="223"/>
                    <a:pt x="149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7"/>
                    <a:pt x="189" y="74"/>
                    <a:pt x="149" y="74"/>
                  </a:cubicBezTo>
                  <a:cubicBezTo>
                    <a:pt x="108" y="74"/>
                    <a:pt x="74" y="107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19" name="Freeform 51"/>
            <p:cNvSpPr>
              <a:spLocks noEditPoints="1"/>
            </p:cNvSpPr>
            <p:nvPr/>
          </p:nvSpPr>
          <p:spPr bwMode="auto">
            <a:xfrm>
              <a:off x="2160" y="2233"/>
              <a:ext cx="89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20" name="Freeform 52"/>
            <p:cNvSpPr>
              <a:spLocks noEditPoints="1"/>
            </p:cNvSpPr>
            <p:nvPr/>
          </p:nvSpPr>
          <p:spPr bwMode="auto">
            <a:xfrm>
              <a:off x="2160" y="2233"/>
              <a:ext cx="89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21" name="Freeform 53"/>
            <p:cNvSpPr>
              <a:spLocks noEditPoints="1"/>
            </p:cNvSpPr>
            <p:nvPr/>
          </p:nvSpPr>
          <p:spPr bwMode="auto">
            <a:xfrm>
              <a:off x="3572" y="2101"/>
              <a:ext cx="89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2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7" y="297"/>
                    <a:pt x="0" y="230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2" y="190"/>
                    <a:pt x="222" y="149"/>
                  </a:cubicBezTo>
                  <a:cubicBezTo>
                    <a:pt x="222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22" name="Freeform 54"/>
            <p:cNvSpPr>
              <a:spLocks noEditPoints="1"/>
            </p:cNvSpPr>
            <p:nvPr/>
          </p:nvSpPr>
          <p:spPr bwMode="auto">
            <a:xfrm>
              <a:off x="3572" y="2101"/>
              <a:ext cx="89" cy="8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2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7" y="297"/>
                    <a:pt x="0" y="230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2" y="190"/>
                    <a:pt x="222" y="149"/>
                  </a:cubicBezTo>
                  <a:cubicBezTo>
                    <a:pt x="222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23" name="Line 55"/>
            <p:cNvSpPr>
              <a:spLocks noChangeShapeType="1"/>
            </p:cNvSpPr>
            <p:nvPr/>
          </p:nvSpPr>
          <p:spPr bwMode="auto">
            <a:xfrm>
              <a:off x="3732" y="1120"/>
              <a:ext cx="209" cy="19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24" name="Line 56"/>
            <p:cNvSpPr>
              <a:spLocks noChangeShapeType="1"/>
            </p:cNvSpPr>
            <p:nvPr/>
          </p:nvSpPr>
          <p:spPr bwMode="auto">
            <a:xfrm flipH="1">
              <a:off x="3421" y="1124"/>
              <a:ext cx="263" cy="27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25" name="Line 57"/>
            <p:cNvSpPr>
              <a:spLocks noChangeShapeType="1"/>
            </p:cNvSpPr>
            <p:nvPr/>
          </p:nvSpPr>
          <p:spPr bwMode="auto">
            <a:xfrm>
              <a:off x="3417" y="1478"/>
              <a:ext cx="216" cy="27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26" name="Line 58"/>
            <p:cNvSpPr>
              <a:spLocks noChangeShapeType="1"/>
            </p:cNvSpPr>
            <p:nvPr/>
          </p:nvSpPr>
          <p:spPr bwMode="auto">
            <a:xfrm flipV="1">
              <a:off x="3688" y="1385"/>
              <a:ext cx="254" cy="37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27" name="Line 59"/>
            <p:cNvSpPr>
              <a:spLocks noChangeShapeType="1"/>
            </p:cNvSpPr>
            <p:nvPr/>
          </p:nvSpPr>
          <p:spPr bwMode="auto">
            <a:xfrm flipH="1">
              <a:off x="3618" y="1836"/>
              <a:ext cx="39" cy="26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28" name="Line 60"/>
            <p:cNvSpPr>
              <a:spLocks noChangeShapeType="1"/>
            </p:cNvSpPr>
            <p:nvPr/>
          </p:nvSpPr>
          <p:spPr bwMode="auto">
            <a:xfrm>
              <a:off x="3219" y="1791"/>
              <a:ext cx="39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29" name="Line 61"/>
            <p:cNvSpPr>
              <a:spLocks noChangeShapeType="1"/>
            </p:cNvSpPr>
            <p:nvPr/>
          </p:nvSpPr>
          <p:spPr bwMode="auto">
            <a:xfrm>
              <a:off x="2725" y="1554"/>
              <a:ext cx="413" cy="2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30" name="Line 62"/>
            <p:cNvSpPr>
              <a:spLocks noChangeShapeType="1"/>
            </p:cNvSpPr>
            <p:nvPr/>
          </p:nvSpPr>
          <p:spPr bwMode="auto">
            <a:xfrm flipH="1">
              <a:off x="3197" y="1472"/>
              <a:ext cx="169" cy="28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31" name="Line 63"/>
            <p:cNvSpPr>
              <a:spLocks noChangeShapeType="1"/>
            </p:cNvSpPr>
            <p:nvPr/>
          </p:nvSpPr>
          <p:spPr bwMode="auto">
            <a:xfrm flipH="1">
              <a:off x="3053" y="1831"/>
              <a:ext cx="101" cy="31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32" name="Line 64"/>
            <p:cNvSpPr>
              <a:spLocks noChangeShapeType="1"/>
            </p:cNvSpPr>
            <p:nvPr/>
          </p:nvSpPr>
          <p:spPr bwMode="auto">
            <a:xfrm flipV="1">
              <a:off x="3087" y="2151"/>
              <a:ext cx="485" cy="3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33" name="Line 65"/>
            <p:cNvSpPr>
              <a:spLocks noChangeShapeType="1"/>
            </p:cNvSpPr>
            <p:nvPr/>
          </p:nvSpPr>
          <p:spPr bwMode="auto">
            <a:xfrm flipH="1">
              <a:off x="3488" y="2188"/>
              <a:ext cx="119" cy="53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34" name="Line 66"/>
            <p:cNvSpPr>
              <a:spLocks noChangeShapeType="1"/>
            </p:cNvSpPr>
            <p:nvPr/>
          </p:nvSpPr>
          <p:spPr bwMode="auto">
            <a:xfrm>
              <a:off x="3503" y="2803"/>
              <a:ext cx="102" cy="35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35" name="Line 67"/>
            <p:cNvSpPr>
              <a:spLocks noChangeShapeType="1"/>
            </p:cNvSpPr>
            <p:nvPr/>
          </p:nvSpPr>
          <p:spPr bwMode="auto">
            <a:xfrm flipH="1">
              <a:off x="3577" y="3249"/>
              <a:ext cx="36" cy="39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36" name="Line 68"/>
            <p:cNvSpPr>
              <a:spLocks noChangeShapeType="1"/>
            </p:cNvSpPr>
            <p:nvPr/>
          </p:nvSpPr>
          <p:spPr bwMode="auto">
            <a:xfrm flipH="1" flipV="1">
              <a:off x="1970" y="3192"/>
              <a:ext cx="373" cy="21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37" name="Line 69"/>
            <p:cNvSpPr>
              <a:spLocks noChangeShapeType="1"/>
            </p:cNvSpPr>
            <p:nvPr/>
          </p:nvSpPr>
          <p:spPr bwMode="auto">
            <a:xfrm flipH="1">
              <a:off x="1948" y="2763"/>
              <a:ext cx="78" cy="35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38" name="Line 70"/>
            <p:cNvSpPr>
              <a:spLocks noChangeShapeType="1"/>
            </p:cNvSpPr>
            <p:nvPr/>
          </p:nvSpPr>
          <p:spPr bwMode="auto">
            <a:xfrm flipV="1">
              <a:off x="2070" y="2564"/>
              <a:ext cx="361" cy="13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39" name="Line 71"/>
            <p:cNvSpPr>
              <a:spLocks noChangeShapeType="1"/>
            </p:cNvSpPr>
            <p:nvPr/>
          </p:nvSpPr>
          <p:spPr bwMode="auto">
            <a:xfrm>
              <a:off x="2243" y="2299"/>
              <a:ext cx="199" cy="20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40" name="Line 72"/>
            <p:cNvSpPr>
              <a:spLocks noChangeShapeType="1"/>
            </p:cNvSpPr>
            <p:nvPr/>
          </p:nvSpPr>
          <p:spPr bwMode="auto">
            <a:xfrm flipH="1" flipV="1">
              <a:off x="1925" y="1958"/>
              <a:ext cx="247" cy="28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41" name="Line 73"/>
            <p:cNvSpPr>
              <a:spLocks noChangeShapeType="1"/>
            </p:cNvSpPr>
            <p:nvPr/>
          </p:nvSpPr>
          <p:spPr bwMode="auto">
            <a:xfrm flipV="1">
              <a:off x="1919" y="1609"/>
              <a:ext cx="131" cy="27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42" name="Line 74"/>
            <p:cNvSpPr>
              <a:spLocks noChangeShapeType="1"/>
            </p:cNvSpPr>
            <p:nvPr/>
          </p:nvSpPr>
          <p:spPr bwMode="auto">
            <a:xfrm flipH="1">
              <a:off x="2226" y="1922"/>
              <a:ext cx="185" cy="31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43" name="Line 75"/>
            <p:cNvSpPr>
              <a:spLocks noChangeShapeType="1"/>
            </p:cNvSpPr>
            <p:nvPr/>
          </p:nvSpPr>
          <p:spPr bwMode="auto">
            <a:xfrm flipV="1">
              <a:off x="2447" y="1563"/>
              <a:ext cx="217" cy="27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44" name="Line 76"/>
            <p:cNvSpPr>
              <a:spLocks noChangeShapeType="1"/>
            </p:cNvSpPr>
            <p:nvPr/>
          </p:nvSpPr>
          <p:spPr bwMode="auto">
            <a:xfrm>
              <a:off x="2108" y="1597"/>
              <a:ext cx="283" cy="25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45" name="Line 77"/>
            <p:cNvSpPr>
              <a:spLocks noChangeShapeType="1"/>
            </p:cNvSpPr>
            <p:nvPr/>
          </p:nvSpPr>
          <p:spPr bwMode="auto">
            <a:xfrm flipH="1">
              <a:off x="2083" y="1171"/>
              <a:ext cx="194" cy="35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46" name="Line 78"/>
            <p:cNvSpPr>
              <a:spLocks noChangeShapeType="1"/>
            </p:cNvSpPr>
            <p:nvPr/>
          </p:nvSpPr>
          <p:spPr bwMode="auto">
            <a:xfrm>
              <a:off x="2322" y="1164"/>
              <a:ext cx="341" cy="32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47" name="Freeform 79"/>
            <p:cNvSpPr>
              <a:spLocks noEditPoints="1"/>
            </p:cNvSpPr>
            <p:nvPr/>
          </p:nvSpPr>
          <p:spPr bwMode="auto">
            <a:xfrm>
              <a:off x="4076" y="3695"/>
              <a:ext cx="89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5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7" y="67"/>
                    <a:pt x="297" y="148"/>
                  </a:cubicBezTo>
                  <a:cubicBezTo>
                    <a:pt x="297" y="231"/>
                    <a:pt x="231" y="297"/>
                    <a:pt x="149" y="297"/>
                  </a:cubicBezTo>
                  <a:cubicBezTo>
                    <a:pt x="67" y="297"/>
                    <a:pt x="0" y="231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90"/>
                    <a:pt x="108" y="223"/>
                    <a:pt x="149" y="223"/>
                  </a:cubicBezTo>
                  <a:cubicBezTo>
                    <a:pt x="190" y="223"/>
                    <a:pt x="223" y="190"/>
                    <a:pt x="223" y="148"/>
                  </a:cubicBezTo>
                  <a:cubicBezTo>
                    <a:pt x="223" y="108"/>
                    <a:pt x="190" y="75"/>
                    <a:pt x="149" y="75"/>
                  </a:cubicBezTo>
                  <a:cubicBezTo>
                    <a:pt x="108" y="75"/>
                    <a:pt x="75" y="108"/>
                    <a:pt x="75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48" name="Freeform 80"/>
            <p:cNvSpPr>
              <a:spLocks noEditPoints="1"/>
            </p:cNvSpPr>
            <p:nvPr/>
          </p:nvSpPr>
          <p:spPr bwMode="auto">
            <a:xfrm>
              <a:off x="4076" y="3695"/>
              <a:ext cx="89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5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7" y="67"/>
                    <a:pt x="297" y="148"/>
                  </a:cubicBezTo>
                  <a:cubicBezTo>
                    <a:pt x="297" y="231"/>
                    <a:pt x="231" y="297"/>
                    <a:pt x="149" y="297"/>
                  </a:cubicBezTo>
                  <a:cubicBezTo>
                    <a:pt x="67" y="297"/>
                    <a:pt x="0" y="231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90"/>
                    <a:pt x="108" y="223"/>
                    <a:pt x="149" y="223"/>
                  </a:cubicBezTo>
                  <a:cubicBezTo>
                    <a:pt x="190" y="223"/>
                    <a:pt x="223" y="190"/>
                    <a:pt x="223" y="148"/>
                  </a:cubicBezTo>
                  <a:cubicBezTo>
                    <a:pt x="223" y="108"/>
                    <a:pt x="190" y="75"/>
                    <a:pt x="149" y="75"/>
                  </a:cubicBezTo>
                  <a:cubicBezTo>
                    <a:pt x="108" y="75"/>
                    <a:pt x="75" y="108"/>
                    <a:pt x="75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49" name="Line 81"/>
            <p:cNvSpPr>
              <a:spLocks noChangeShapeType="1"/>
            </p:cNvSpPr>
            <p:nvPr/>
          </p:nvSpPr>
          <p:spPr bwMode="auto">
            <a:xfrm>
              <a:off x="3616" y="3691"/>
              <a:ext cx="460" cy="4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50" name="Freeform 82"/>
            <p:cNvSpPr>
              <a:spLocks noEditPoints="1"/>
            </p:cNvSpPr>
            <p:nvPr/>
          </p:nvSpPr>
          <p:spPr bwMode="auto">
            <a:xfrm>
              <a:off x="2970" y="1127"/>
              <a:ext cx="89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2"/>
                </a:cxn>
                <a:cxn ang="0">
                  <a:pos x="224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2" y="0"/>
                    <a:pt x="297" y="66"/>
                    <a:pt x="297" y="148"/>
                  </a:cubicBezTo>
                  <a:cubicBezTo>
                    <a:pt x="297" y="230"/>
                    <a:pt x="232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9" y="222"/>
                    <a:pt x="149" y="222"/>
                  </a:cubicBezTo>
                  <a:cubicBezTo>
                    <a:pt x="190" y="222"/>
                    <a:pt x="224" y="189"/>
                    <a:pt x="224" y="148"/>
                  </a:cubicBezTo>
                  <a:cubicBezTo>
                    <a:pt x="224" y="107"/>
                    <a:pt x="190" y="74"/>
                    <a:pt x="149" y="74"/>
                  </a:cubicBezTo>
                  <a:cubicBezTo>
                    <a:pt x="109" y="74"/>
                    <a:pt x="75" y="107"/>
                    <a:pt x="75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51" name="Freeform 83"/>
            <p:cNvSpPr>
              <a:spLocks noEditPoints="1"/>
            </p:cNvSpPr>
            <p:nvPr/>
          </p:nvSpPr>
          <p:spPr bwMode="auto">
            <a:xfrm>
              <a:off x="2970" y="1127"/>
              <a:ext cx="89" cy="8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2"/>
                </a:cxn>
                <a:cxn ang="0">
                  <a:pos x="224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2" y="0"/>
                    <a:pt x="297" y="66"/>
                    <a:pt x="297" y="148"/>
                  </a:cubicBezTo>
                  <a:cubicBezTo>
                    <a:pt x="297" y="230"/>
                    <a:pt x="232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9" y="222"/>
                    <a:pt x="149" y="222"/>
                  </a:cubicBezTo>
                  <a:cubicBezTo>
                    <a:pt x="190" y="222"/>
                    <a:pt x="224" y="189"/>
                    <a:pt x="224" y="148"/>
                  </a:cubicBezTo>
                  <a:cubicBezTo>
                    <a:pt x="224" y="107"/>
                    <a:pt x="190" y="74"/>
                    <a:pt x="149" y="74"/>
                  </a:cubicBezTo>
                  <a:cubicBezTo>
                    <a:pt x="109" y="74"/>
                    <a:pt x="75" y="107"/>
                    <a:pt x="75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52" name="Line 84"/>
            <p:cNvSpPr>
              <a:spLocks noChangeShapeType="1"/>
            </p:cNvSpPr>
            <p:nvPr/>
          </p:nvSpPr>
          <p:spPr bwMode="auto">
            <a:xfrm flipH="1" flipV="1">
              <a:off x="3052" y="1194"/>
              <a:ext cx="307" cy="22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53" name="Line 85"/>
            <p:cNvSpPr>
              <a:spLocks noChangeShapeType="1"/>
            </p:cNvSpPr>
            <p:nvPr/>
          </p:nvSpPr>
          <p:spPr bwMode="auto">
            <a:xfrm flipV="1">
              <a:off x="2721" y="1205"/>
              <a:ext cx="264" cy="29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54" name="Line 86"/>
            <p:cNvSpPr>
              <a:spLocks noChangeShapeType="1"/>
            </p:cNvSpPr>
            <p:nvPr/>
          </p:nvSpPr>
          <p:spPr bwMode="auto">
            <a:xfrm flipH="1">
              <a:off x="2727" y="1451"/>
              <a:ext cx="626" cy="5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55" name="Line 87"/>
            <p:cNvSpPr>
              <a:spLocks noChangeShapeType="1"/>
            </p:cNvSpPr>
            <p:nvPr/>
          </p:nvSpPr>
          <p:spPr bwMode="auto">
            <a:xfrm flipH="1">
              <a:off x="1938" y="1891"/>
              <a:ext cx="444" cy="1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56" name="Line 88"/>
            <p:cNvSpPr>
              <a:spLocks noChangeShapeType="1"/>
            </p:cNvSpPr>
            <p:nvPr/>
          </p:nvSpPr>
          <p:spPr bwMode="auto">
            <a:xfrm flipV="1">
              <a:off x="2050" y="2316"/>
              <a:ext cx="133" cy="364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57" name="Freeform 89"/>
            <p:cNvSpPr>
              <a:spLocks noEditPoints="1"/>
            </p:cNvSpPr>
            <p:nvPr/>
          </p:nvSpPr>
          <p:spPr bwMode="auto">
            <a:xfrm>
              <a:off x="2698" y="2254"/>
              <a:ext cx="89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8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58" name="Freeform 90"/>
            <p:cNvSpPr>
              <a:spLocks noEditPoints="1"/>
            </p:cNvSpPr>
            <p:nvPr/>
          </p:nvSpPr>
          <p:spPr bwMode="auto">
            <a:xfrm>
              <a:off x="2698" y="2254"/>
              <a:ext cx="89" cy="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8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59" name="Line 91"/>
            <p:cNvSpPr>
              <a:spLocks noChangeShapeType="1"/>
            </p:cNvSpPr>
            <p:nvPr/>
          </p:nvSpPr>
          <p:spPr bwMode="auto">
            <a:xfrm>
              <a:off x="2460" y="1907"/>
              <a:ext cx="257" cy="35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60" name="Line 92"/>
            <p:cNvSpPr>
              <a:spLocks noChangeShapeType="1"/>
            </p:cNvSpPr>
            <p:nvPr/>
          </p:nvSpPr>
          <p:spPr bwMode="auto">
            <a:xfrm flipV="1">
              <a:off x="2786" y="2207"/>
              <a:ext cx="216" cy="8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61" name="Line 93"/>
            <p:cNvSpPr>
              <a:spLocks noChangeShapeType="1"/>
            </p:cNvSpPr>
            <p:nvPr/>
          </p:nvSpPr>
          <p:spPr bwMode="auto">
            <a:xfrm flipV="1">
              <a:off x="2496" y="2327"/>
              <a:ext cx="213" cy="18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62" name="Freeform 94"/>
            <p:cNvSpPr>
              <a:spLocks/>
            </p:cNvSpPr>
            <p:nvPr/>
          </p:nvSpPr>
          <p:spPr bwMode="auto">
            <a:xfrm>
              <a:off x="3726" y="992"/>
              <a:ext cx="490" cy="225"/>
            </a:xfrm>
            <a:custGeom>
              <a:avLst/>
              <a:gdLst/>
              <a:ahLst/>
              <a:cxnLst>
                <a:cxn ang="0">
                  <a:pos x="188" y="84"/>
                </a:cxn>
                <a:cxn ang="0">
                  <a:pos x="188" y="0"/>
                </a:cxn>
                <a:cxn ang="0">
                  <a:pos x="490" y="0"/>
                </a:cxn>
                <a:cxn ang="0">
                  <a:pos x="490" y="225"/>
                </a:cxn>
                <a:cxn ang="0">
                  <a:pos x="188" y="225"/>
                </a:cxn>
                <a:cxn ang="0">
                  <a:pos x="188" y="140"/>
                </a:cxn>
                <a:cxn ang="0">
                  <a:pos x="0" y="98"/>
                </a:cxn>
                <a:cxn ang="0">
                  <a:pos x="188" y="84"/>
                </a:cxn>
              </a:cxnLst>
              <a:rect l="0" t="0" r="r" b="b"/>
              <a:pathLst>
                <a:path w="490" h="225">
                  <a:moveTo>
                    <a:pt x="188" y="84"/>
                  </a:moveTo>
                  <a:lnTo>
                    <a:pt x="188" y="0"/>
                  </a:lnTo>
                  <a:lnTo>
                    <a:pt x="490" y="0"/>
                  </a:lnTo>
                  <a:lnTo>
                    <a:pt x="490" y="225"/>
                  </a:lnTo>
                  <a:lnTo>
                    <a:pt x="188" y="225"/>
                  </a:lnTo>
                  <a:lnTo>
                    <a:pt x="188" y="140"/>
                  </a:lnTo>
                  <a:lnTo>
                    <a:pt x="0" y="98"/>
                  </a:lnTo>
                  <a:lnTo>
                    <a:pt x="188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63" name="Freeform 95"/>
            <p:cNvSpPr>
              <a:spLocks/>
            </p:cNvSpPr>
            <p:nvPr/>
          </p:nvSpPr>
          <p:spPr bwMode="auto">
            <a:xfrm>
              <a:off x="3726" y="992"/>
              <a:ext cx="490" cy="225"/>
            </a:xfrm>
            <a:custGeom>
              <a:avLst/>
              <a:gdLst/>
              <a:ahLst/>
              <a:cxnLst>
                <a:cxn ang="0">
                  <a:pos x="188" y="84"/>
                </a:cxn>
                <a:cxn ang="0">
                  <a:pos x="188" y="0"/>
                </a:cxn>
                <a:cxn ang="0">
                  <a:pos x="490" y="0"/>
                </a:cxn>
                <a:cxn ang="0">
                  <a:pos x="490" y="225"/>
                </a:cxn>
                <a:cxn ang="0">
                  <a:pos x="188" y="225"/>
                </a:cxn>
                <a:cxn ang="0">
                  <a:pos x="188" y="140"/>
                </a:cxn>
                <a:cxn ang="0">
                  <a:pos x="0" y="98"/>
                </a:cxn>
                <a:cxn ang="0">
                  <a:pos x="188" y="84"/>
                </a:cxn>
              </a:cxnLst>
              <a:rect l="0" t="0" r="r" b="b"/>
              <a:pathLst>
                <a:path w="490" h="225">
                  <a:moveTo>
                    <a:pt x="188" y="84"/>
                  </a:moveTo>
                  <a:lnTo>
                    <a:pt x="188" y="0"/>
                  </a:lnTo>
                  <a:lnTo>
                    <a:pt x="490" y="0"/>
                  </a:lnTo>
                  <a:lnTo>
                    <a:pt x="490" y="225"/>
                  </a:lnTo>
                  <a:lnTo>
                    <a:pt x="188" y="225"/>
                  </a:lnTo>
                  <a:lnTo>
                    <a:pt x="188" y="140"/>
                  </a:lnTo>
                  <a:lnTo>
                    <a:pt x="0" y="98"/>
                  </a:lnTo>
                  <a:lnTo>
                    <a:pt x="188" y="84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64" name="Rectangle 96"/>
            <p:cNvSpPr>
              <a:spLocks noChangeArrowheads="1"/>
            </p:cNvSpPr>
            <p:nvPr/>
          </p:nvSpPr>
          <p:spPr bwMode="auto">
            <a:xfrm>
              <a:off x="3946" y="1049"/>
              <a:ext cx="19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/>
              <a:r>
                <a:rPr lang="en-US" sz="1100">
                  <a:solidFill>
                    <a:srgbClr val="000000"/>
                  </a:solidFill>
                </a:rPr>
                <a:t>Alice</a:t>
              </a:r>
              <a:endParaRPr lang="en-US"/>
            </a:p>
          </p:txBody>
        </p:sp>
        <p:sp>
          <p:nvSpPr>
            <p:cNvPr id="852065" name="Freeform 97"/>
            <p:cNvSpPr>
              <a:spLocks/>
            </p:cNvSpPr>
            <p:nvPr/>
          </p:nvSpPr>
          <p:spPr bwMode="auto">
            <a:xfrm>
              <a:off x="1334" y="3153"/>
              <a:ext cx="565" cy="226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419" y="0"/>
                </a:cxn>
                <a:cxn ang="0">
                  <a:pos x="419" y="85"/>
                </a:cxn>
                <a:cxn ang="0">
                  <a:pos x="565" y="24"/>
                </a:cxn>
                <a:cxn ang="0">
                  <a:pos x="419" y="141"/>
                </a:cxn>
                <a:cxn ang="0">
                  <a:pos x="419" y="226"/>
                </a:cxn>
                <a:cxn ang="0">
                  <a:pos x="0" y="226"/>
                </a:cxn>
                <a:cxn ang="0">
                  <a:pos x="0" y="85"/>
                </a:cxn>
              </a:cxnLst>
              <a:rect l="0" t="0" r="r" b="b"/>
              <a:pathLst>
                <a:path w="565" h="226">
                  <a:moveTo>
                    <a:pt x="0" y="85"/>
                  </a:moveTo>
                  <a:lnTo>
                    <a:pt x="0" y="0"/>
                  </a:lnTo>
                  <a:lnTo>
                    <a:pt x="419" y="0"/>
                  </a:lnTo>
                  <a:lnTo>
                    <a:pt x="419" y="85"/>
                  </a:lnTo>
                  <a:lnTo>
                    <a:pt x="565" y="24"/>
                  </a:lnTo>
                  <a:lnTo>
                    <a:pt x="419" y="141"/>
                  </a:lnTo>
                  <a:lnTo>
                    <a:pt x="419" y="226"/>
                  </a:lnTo>
                  <a:lnTo>
                    <a:pt x="0" y="22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66" name="Freeform 98"/>
            <p:cNvSpPr>
              <a:spLocks/>
            </p:cNvSpPr>
            <p:nvPr/>
          </p:nvSpPr>
          <p:spPr bwMode="auto">
            <a:xfrm>
              <a:off x="1334" y="3153"/>
              <a:ext cx="565" cy="226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419" y="0"/>
                </a:cxn>
                <a:cxn ang="0">
                  <a:pos x="419" y="85"/>
                </a:cxn>
                <a:cxn ang="0">
                  <a:pos x="565" y="24"/>
                </a:cxn>
                <a:cxn ang="0">
                  <a:pos x="419" y="141"/>
                </a:cxn>
                <a:cxn ang="0">
                  <a:pos x="419" y="226"/>
                </a:cxn>
                <a:cxn ang="0">
                  <a:pos x="0" y="226"/>
                </a:cxn>
                <a:cxn ang="0">
                  <a:pos x="0" y="85"/>
                </a:cxn>
              </a:cxnLst>
              <a:rect l="0" t="0" r="r" b="b"/>
              <a:pathLst>
                <a:path w="565" h="226">
                  <a:moveTo>
                    <a:pt x="0" y="85"/>
                  </a:moveTo>
                  <a:lnTo>
                    <a:pt x="0" y="0"/>
                  </a:lnTo>
                  <a:lnTo>
                    <a:pt x="419" y="0"/>
                  </a:lnTo>
                  <a:lnTo>
                    <a:pt x="419" y="85"/>
                  </a:lnTo>
                  <a:lnTo>
                    <a:pt x="565" y="24"/>
                  </a:lnTo>
                  <a:lnTo>
                    <a:pt x="419" y="141"/>
                  </a:lnTo>
                  <a:lnTo>
                    <a:pt x="419" y="226"/>
                  </a:lnTo>
                  <a:lnTo>
                    <a:pt x="0" y="226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67" name="Rectangle 99"/>
            <p:cNvSpPr>
              <a:spLocks noChangeArrowheads="1"/>
            </p:cNvSpPr>
            <p:nvPr/>
          </p:nvSpPr>
          <p:spPr bwMode="auto">
            <a:xfrm>
              <a:off x="1402" y="3213"/>
              <a:ext cx="15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/>
              <a:r>
                <a:rPr lang="en-US" sz="1100">
                  <a:solidFill>
                    <a:srgbClr val="000000"/>
                  </a:solidFill>
                </a:rPr>
                <a:t>Bob</a:t>
              </a:r>
              <a:endParaRPr lang="en-US"/>
            </a:p>
          </p:txBody>
        </p:sp>
      </p:grp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Geo-Routing: Strictly Local</a:t>
            </a:r>
          </a:p>
        </p:txBody>
      </p:sp>
      <p:sp>
        <p:nvSpPr>
          <p:cNvPr id="99" name="Content Placeholder 9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1972" name="Cloud"/>
          <p:cNvSpPr>
            <a:spLocks noChangeAspect="1" noEditPoints="1" noChangeArrowheads="1"/>
          </p:cNvSpPr>
          <p:nvPr/>
        </p:nvSpPr>
        <p:spPr bwMode="auto">
          <a:xfrm>
            <a:off x="1903413" y="1403350"/>
            <a:ext cx="3438525" cy="23018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983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51973" name="Cloud"/>
          <p:cNvSpPr>
            <a:spLocks noChangeAspect="1" noEditPoints="1" noChangeArrowheads="1"/>
          </p:cNvSpPr>
          <p:nvPr/>
        </p:nvSpPr>
        <p:spPr bwMode="auto">
          <a:xfrm>
            <a:off x="4460875" y="2203450"/>
            <a:ext cx="2808288" cy="1879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983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51974" name="Cloud"/>
          <p:cNvSpPr>
            <a:spLocks noChangeAspect="1" noEditPoints="1" noChangeArrowheads="1"/>
          </p:cNvSpPr>
          <p:nvPr/>
        </p:nvSpPr>
        <p:spPr bwMode="auto">
          <a:xfrm>
            <a:off x="2700338" y="3284538"/>
            <a:ext cx="2952750" cy="19764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983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51975" name="Cloud"/>
          <p:cNvSpPr>
            <a:spLocks noChangeAspect="1" noEditPoints="1" noChangeArrowheads="1"/>
          </p:cNvSpPr>
          <p:nvPr/>
        </p:nvSpPr>
        <p:spPr bwMode="auto">
          <a:xfrm>
            <a:off x="2987675" y="4149725"/>
            <a:ext cx="3887788" cy="26019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983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51976" name="AutoShape 8"/>
          <p:cNvSpPr>
            <a:spLocks noChangeArrowheads="1"/>
          </p:cNvSpPr>
          <p:nvPr/>
        </p:nvSpPr>
        <p:spPr bwMode="auto">
          <a:xfrm>
            <a:off x="6732588" y="260350"/>
            <a:ext cx="1689100" cy="1687513"/>
          </a:xfrm>
          <a:prstGeom prst="cloudCallout">
            <a:avLst>
              <a:gd name="adj1" fmla="val -93986"/>
              <a:gd name="adj2" fmla="val 26009"/>
            </a:avLst>
          </a:prstGeom>
          <a:solidFill>
            <a:srgbClr val="3983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81000" indent="-381000" algn="ctr"/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851977" name="Text Box 9"/>
          <p:cNvSpPr txBox="1">
            <a:spLocks noChangeArrowheads="1"/>
          </p:cNvSpPr>
          <p:nvPr/>
        </p:nvSpPr>
        <p:spPr bwMode="auto">
          <a:xfrm>
            <a:off x="7019925" y="334963"/>
            <a:ext cx="15779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?</a:t>
            </a:r>
            <a:r>
              <a:rPr lang="en-US" sz="4000">
                <a:solidFill>
                  <a:srgbClr val="FF0000"/>
                </a:solidFill>
              </a:rPr>
              <a:t>?</a:t>
            </a:r>
            <a:r>
              <a:rPr lang="en-US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51978" name="Line 10"/>
          <p:cNvSpPr>
            <a:spLocks noChangeShapeType="1"/>
          </p:cNvSpPr>
          <p:nvPr/>
        </p:nvSpPr>
        <p:spPr bwMode="auto">
          <a:xfrm flipH="1">
            <a:off x="7091363" y="1196975"/>
            <a:ext cx="4318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1979" name="Line 11"/>
          <p:cNvSpPr>
            <a:spLocks noChangeShapeType="1"/>
          </p:cNvSpPr>
          <p:nvPr/>
        </p:nvSpPr>
        <p:spPr bwMode="auto">
          <a:xfrm>
            <a:off x="7523163" y="1196975"/>
            <a:ext cx="288925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Geo-Routing?</a:t>
            </a:r>
          </a:p>
        </p:txBody>
      </p:sp>
      <p:sp>
        <p:nvSpPr>
          <p:cNvPr id="90" name="Content Placeholder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4020" name="AutoShape 4"/>
          <p:cNvSpPr>
            <a:spLocks noChangeAspect="1" noChangeArrowheads="1" noTextEdit="1"/>
          </p:cNvSpPr>
          <p:nvPr/>
        </p:nvSpPr>
        <p:spPr bwMode="auto">
          <a:xfrm>
            <a:off x="1763713" y="1484313"/>
            <a:ext cx="496887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540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506538"/>
            <a:ext cx="49212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4023" name="Freeform 7"/>
          <p:cNvSpPr>
            <a:spLocks noEditPoints="1"/>
          </p:cNvSpPr>
          <p:nvPr/>
        </p:nvSpPr>
        <p:spPr bwMode="auto">
          <a:xfrm>
            <a:off x="5811838" y="1652588"/>
            <a:ext cx="139700" cy="141287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4" y="148"/>
              </a:cxn>
              <a:cxn ang="0">
                <a:pos x="149" y="223"/>
              </a:cxn>
              <a:cxn ang="0">
                <a:pos x="222" y="148"/>
              </a:cxn>
              <a:cxn ang="0">
                <a:pos x="149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9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2" y="190"/>
                  <a:pt x="222" y="148"/>
                </a:cubicBezTo>
                <a:cubicBezTo>
                  <a:pt x="222" y="108"/>
                  <a:pt x="189" y="74"/>
                  <a:pt x="149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24" name="Freeform 8"/>
          <p:cNvSpPr>
            <a:spLocks noEditPoints="1"/>
          </p:cNvSpPr>
          <p:nvPr/>
        </p:nvSpPr>
        <p:spPr bwMode="auto">
          <a:xfrm>
            <a:off x="5811838" y="1652588"/>
            <a:ext cx="139700" cy="141287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4" y="148"/>
              </a:cxn>
              <a:cxn ang="0">
                <a:pos x="149" y="223"/>
              </a:cxn>
              <a:cxn ang="0">
                <a:pos x="222" y="148"/>
              </a:cxn>
              <a:cxn ang="0">
                <a:pos x="149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9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2" y="190"/>
                  <a:pt x="222" y="148"/>
                </a:cubicBezTo>
                <a:cubicBezTo>
                  <a:pt x="222" y="108"/>
                  <a:pt x="189" y="74"/>
                  <a:pt x="149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25" name="Freeform 9"/>
          <p:cNvSpPr>
            <a:spLocks noEditPoints="1"/>
          </p:cNvSpPr>
          <p:nvPr/>
        </p:nvSpPr>
        <p:spPr bwMode="auto">
          <a:xfrm>
            <a:off x="5461000" y="4314825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6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89"/>
                  <a:pt x="107" y="223"/>
                  <a:pt x="148" y="223"/>
                </a:cubicBezTo>
                <a:cubicBezTo>
                  <a:pt x="189" y="223"/>
                  <a:pt x="223" y="189"/>
                  <a:pt x="223" y="149"/>
                </a:cubicBezTo>
                <a:cubicBezTo>
                  <a:pt x="223" y="107"/>
                  <a:pt x="189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26" name="Freeform 10"/>
          <p:cNvSpPr>
            <a:spLocks noEditPoints="1"/>
          </p:cNvSpPr>
          <p:nvPr/>
        </p:nvSpPr>
        <p:spPr bwMode="auto">
          <a:xfrm>
            <a:off x="5461000" y="4314825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6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89"/>
                  <a:pt x="107" y="223"/>
                  <a:pt x="148" y="223"/>
                </a:cubicBezTo>
                <a:cubicBezTo>
                  <a:pt x="189" y="223"/>
                  <a:pt x="223" y="189"/>
                  <a:pt x="223" y="149"/>
                </a:cubicBezTo>
                <a:cubicBezTo>
                  <a:pt x="223" y="107"/>
                  <a:pt x="189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27" name="Freeform 11"/>
          <p:cNvSpPr>
            <a:spLocks noEditPoints="1"/>
          </p:cNvSpPr>
          <p:nvPr/>
        </p:nvSpPr>
        <p:spPr bwMode="auto">
          <a:xfrm>
            <a:off x="5319713" y="2212975"/>
            <a:ext cx="141287" cy="14128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8" y="149"/>
              </a:cxn>
              <a:cxn ang="0">
                <a:pos x="149" y="298"/>
              </a:cxn>
              <a:cxn ang="0">
                <a:pos x="0" y="149"/>
              </a:cxn>
              <a:cxn ang="0">
                <a:pos x="75" y="149"/>
              </a:cxn>
              <a:cxn ang="0">
                <a:pos x="149" y="224"/>
              </a:cxn>
              <a:cxn ang="0">
                <a:pos x="223" y="149"/>
              </a:cxn>
              <a:cxn ang="0">
                <a:pos x="149" y="75"/>
              </a:cxn>
              <a:cxn ang="0">
                <a:pos x="75" y="149"/>
              </a:cxn>
            </a:cxnLst>
            <a:rect l="0" t="0" r="r" b="b"/>
            <a:pathLst>
              <a:path w="298" h="298">
                <a:moveTo>
                  <a:pt x="0" y="149"/>
                </a:move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8" y="67"/>
                  <a:pt x="298" y="149"/>
                </a:cubicBezTo>
                <a:cubicBezTo>
                  <a:pt x="298" y="231"/>
                  <a:pt x="231" y="298"/>
                  <a:pt x="149" y="298"/>
                </a:cubicBezTo>
                <a:cubicBezTo>
                  <a:pt x="67" y="298"/>
                  <a:pt x="0" y="231"/>
                  <a:pt x="0" y="149"/>
                </a:cubicBezTo>
                <a:close/>
                <a:moveTo>
                  <a:pt x="75" y="149"/>
                </a:moveTo>
                <a:cubicBezTo>
                  <a:pt x="75" y="190"/>
                  <a:pt x="108" y="224"/>
                  <a:pt x="149" y="224"/>
                </a:cubicBezTo>
                <a:cubicBezTo>
                  <a:pt x="190" y="224"/>
                  <a:pt x="223" y="190"/>
                  <a:pt x="223" y="149"/>
                </a:cubicBezTo>
                <a:cubicBezTo>
                  <a:pt x="223" y="108"/>
                  <a:pt x="190" y="75"/>
                  <a:pt x="149" y="75"/>
                </a:cubicBezTo>
                <a:cubicBezTo>
                  <a:pt x="108" y="75"/>
                  <a:pt x="75" y="108"/>
                  <a:pt x="75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28" name="Freeform 12"/>
          <p:cNvSpPr>
            <a:spLocks noEditPoints="1"/>
          </p:cNvSpPr>
          <p:nvPr/>
        </p:nvSpPr>
        <p:spPr bwMode="auto">
          <a:xfrm>
            <a:off x="5319713" y="2212975"/>
            <a:ext cx="141287" cy="14128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8" y="149"/>
              </a:cxn>
              <a:cxn ang="0">
                <a:pos x="149" y="298"/>
              </a:cxn>
              <a:cxn ang="0">
                <a:pos x="0" y="149"/>
              </a:cxn>
              <a:cxn ang="0">
                <a:pos x="75" y="149"/>
              </a:cxn>
              <a:cxn ang="0">
                <a:pos x="149" y="224"/>
              </a:cxn>
              <a:cxn ang="0">
                <a:pos x="223" y="149"/>
              </a:cxn>
              <a:cxn ang="0">
                <a:pos x="149" y="75"/>
              </a:cxn>
              <a:cxn ang="0">
                <a:pos x="75" y="149"/>
              </a:cxn>
            </a:cxnLst>
            <a:rect l="0" t="0" r="r" b="b"/>
            <a:pathLst>
              <a:path w="298" h="298">
                <a:moveTo>
                  <a:pt x="0" y="149"/>
                </a:move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8" y="67"/>
                  <a:pt x="298" y="149"/>
                </a:cubicBezTo>
                <a:cubicBezTo>
                  <a:pt x="298" y="231"/>
                  <a:pt x="231" y="298"/>
                  <a:pt x="149" y="298"/>
                </a:cubicBezTo>
                <a:cubicBezTo>
                  <a:pt x="67" y="298"/>
                  <a:pt x="0" y="231"/>
                  <a:pt x="0" y="149"/>
                </a:cubicBezTo>
                <a:close/>
                <a:moveTo>
                  <a:pt x="75" y="149"/>
                </a:moveTo>
                <a:cubicBezTo>
                  <a:pt x="75" y="190"/>
                  <a:pt x="108" y="224"/>
                  <a:pt x="149" y="224"/>
                </a:cubicBezTo>
                <a:cubicBezTo>
                  <a:pt x="190" y="224"/>
                  <a:pt x="223" y="190"/>
                  <a:pt x="223" y="149"/>
                </a:cubicBezTo>
                <a:cubicBezTo>
                  <a:pt x="223" y="108"/>
                  <a:pt x="190" y="75"/>
                  <a:pt x="149" y="75"/>
                </a:cubicBezTo>
                <a:cubicBezTo>
                  <a:pt x="108" y="75"/>
                  <a:pt x="75" y="108"/>
                  <a:pt x="75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29" name="Freeform 13"/>
          <p:cNvSpPr>
            <a:spLocks noEditPoints="1"/>
          </p:cNvSpPr>
          <p:nvPr/>
        </p:nvSpPr>
        <p:spPr bwMode="auto">
          <a:xfrm>
            <a:off x="5740400" y="2774950"/>
            <a:ext cx="139700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2"/>
              </a:cxn>
              <a:cxn ang="0">
                <a:pos x="224" y="148"/>
              </a:cxn>
              <a:cxn ang="0">
                <a:pos x="149" y="73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2" y="0"/>
                  <a:pt x="297" y="66"/>
                  <a:pt x="297" y="148"/>
                </a:cubicBezTo>
                <a:cubicBezTo>
                  <a:pt x="297" y="230"/>
                  <a:pt x="232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9" y="222"/>
                  <a:pt x="149" y="222"/>
                </a:cubicBezTo>
                <a:cubicBezTo>
                  <a:pt x="190" y="222"/>
                  <a:pt x="224" y="189"/>
                  <a:pt x="224" y="148"/>
                </a:cubicBezTo>
                <a:cubicBezTo>
                  <a:pt x="224" y="107"/>
                  <a:pt x="190" y="73"/>
                  <a:pt x="149" y="73"/>
                </a:cubicBezTo>
                <a:cubicBezTo>
                  <a:pt x="109" y="73"/>
                  <a:pt x="75" y="107"/>
                  <a:pt x="75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30" name="Freeform 14"/>
          <p:cNvSpPr>
            <a:spLocks noEditPoints="1"/>
          </p:cNvSpPr>
          <p:nvPr/>
        </p:nvSpPr>
        <p:spPr bwMode="auto">
          <a:xfrm>
            <a:off x="5740400" y="2774950"/>
            <a:ext cx="139700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2"/>
              </a:cxn>
              <a:cxn ang="0">
                <a:pos x="224" y="148"/>
              </a:cxn>
              <a:cxn ang="0">
                <a:pos x="149" y="73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2" y="0"/>
                  <a:pt x="297" y="66"/>
                  <a:pt x="297" y="148"/>
                </a:cubicBezTo>
                <a:cubicBezTo>
                  <a:pt x="297" y="230"/>
                  <a:pt x="232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9" y="222"/>
                  <a:pt x="149" y="222"/>
                </a:cubicBezTo>
                <a:cubicBezTo>
                  <a:pt x="190" y="222"/>
                  <a:pt x="224" y="189"/>
                  <a:pt x="224" y="148"/>
                </a:cubicBezTo>
                <a:cubicBezTo>
                  <a:pt x="224" y="107"/>
                  <a:pt x="190" y="73"/>
                  <a:pt x="149" y="73"/>
                </a:cubicBezTo>
                <a:cubicBezTo>
                  <a:pt x="109" y="73"/>
                  <a:pt x="75" y="107"/>
                  <a:pt x="75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31" name="Freeform 15"/>
          <p:cNvSpPr>
            <a:spLocks noEditPoints="1"/>
          </p:cNvSpPr>
          <p:nvPr/>
        </p:nvSpPr>
        <p:spPr bwMode="auto">
          <a:xfrm>
            <a:off x="4970463" y="2773363"/>
            <a:ext cx="139700" cy="141287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32" name="Freeform 16"/>
          <p:cNvSpPr>
            <a:spLocks noEditPoints="1"/>
          </p:cNvSpPr>
          <p:nvPr/>
        </p:nvSpPr>
        <p:spPr bwMode="auto">
          <a:xfrm>
            <a:off x="4970463" y="2773363"/>
            <a:ext cx="139700" cy="141287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33" name="Freeform 17"/>
          <p:cNvSpPr>
            <a:spLocks noEditPoints="1"/>
          </p:cNvSpPr>
          <p:nvPr/>
        </p:nvSpPr>
        <p:spPr bwMode="auto">
          <a:xfrm>
            <a:off x="4198938" y="2354263"/>
            <a:ext cx="141287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8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8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1" y="0"/>
                  <a:pt x="298" y="66"/>
                  <a:pt x="298" y="148"/>
                </a:cubicBezTo>
                <a:cubicBezTo>
                  <a:pt x="298" y="230"/>
                  <a:pt x="231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8" y="223"/>
                  <a:pt x="149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9" y="74"/>
                </a:cubicBezTo>
                <a:cubicBezTo>
                  <a:pt x="108" y="74"/>
                  <a:pt x="75" y="107"/>
                  <a:pt x="75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34" name="Freeform 18"/>
          <p:cNvSpPr>
            <a:spLocks noEditPoints="1"/>
          </p:cNvSpPr>
          <p:nvPr/>
        </p:nvSpPr>
        <p:spPr bwMode="auto">
          <a:xfrm>
            <a:off x="4198938" y="2354263"/>
            <a:ext cx="141287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8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8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1" y="0"/>
                  <a:pt x="298" y="66"/>
                  <a:pt x="298" y="148"/>
                </a:cubicBezTo>
                <a:cubicBezTo>
                  <a:pt x="298" y="230"/>
                  <a:pt x="231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8" y="223"/>
                  <a:pt x="149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9" y="74"/>
                </a:cubicBezTo>
                <a:cubicBezTo>
                  <a:pt x="108" y="74"/>
                  <a:pt x="75" y="107"/>
                  <a:pt x="75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35" name="Freeform 19"/>
          <p:cNvSpPr>
            <a:spLocks noEditPoints="1"/>
          </p:cNvSpPr>
          <p:nvPr/>
        </p:nvSpPr>
        <p:spPr bwMode="auto">
          <a:xfrm>
            <a:off x="3570288" y="1724025"/>
            <a:ext cx="139700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36" name="Freeform 20"/>
          <p:cNvSpPr>
            <a:spLocks noEditPoints="1"/>
          </p:cNvSpPr>
          <p:nvPr/>
        </p:nvSpPr>
        <p:spPr bwMode="auto">
          <a:xfrm>
            <a:off x="3570288" y="1724025"/>
            <a:ext cx="139700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37" name="Freeform 21"/>
          <p:cNvSpPr>
            <a:spLocks noEditPoints="1"/>
          </p:cNvSpPr>
          <p:nvPr/>
        </p:nvSpPr>
        <p:spPr bwMode="auto">
          <a:xfrm>
            <a:off x="3219450" y="2424113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6" y="0"/>
                  <a:pt x="148" y="0"/>
                </a:cubicBezTo>
                <a:cubicBezTo>
                  <a:pt x="230" y="0"/>
                  <a:pt x="297" y="66"/>
                  <a:pt x="297" y="148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6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89"/>
                  <a:pt x="107" y="223"/>
                  <a:pt x="148" y="223"/>
                </a:cubicBezTo>
                <a:cubicBezTo>
                  <a:pt x="189" y="223"/>
                  <a:pt x="223" y="189"/>
                  <a:pt x="223" y="148"/>
                </a:cubicBezTo>
                <a:cubicBezTo>
                  <a:pt x="223" y="107"/>
                  <a:pt x="189" y="74"/>
                  <a:pt x="148" y="74"/>
                </a:cubicBezTo>
                <a:cubicBezTo>
                  <a:pt x="107" y="74"/>
                  <a:pt x="74" y="107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38" name="Freeform 22"/>
          <p:cNvSpPr>
            <a:spLocks noEditPoints="1"/>
          </p:cNvSpPr>
          <p:nvPr/>
        </p:nvSpPr>
        <p:spPr bwMode="auto">
          <a:xfrm>
            <a:off x="3219450" y="2424113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6" y="0"/>
                  <a:pt x="148" y="0"/>
                </a:cubicBezTo>
                <a:cubicBezTo>
                  <a:pt x="230" y="0"/>
                  <a:pt x="297" y="66"/>
                  <a:pt x="297" y="148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6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89"/>
                  <a:pt x="107" y="223"/>
                  <a:pt x="148" y="223"/>
                </a:cubicBezTo>
                <a:cubicBezTo>
                  <a:pt x="189" y="223"/>
                  <a:pt x="223" y="189"/>
                  <a:pt x="223" y="148"/>
                </a:cubicBezTo>
                <a:cubicBezTo>
                  <a:pt x="223" y="107"/>
                  <a:pt x="189" y="74"/>
                  <a:pt x="148" y="74"/>
                </a:cubicBezTo>
                <a:cubicBezTo>
                  <a:pt x="107" y="74"/>
                  <a:pt x="74" y="107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39" name="Freeform 23"/>
          <p:cNvSpPr>
            <a:spLocks noEditPoints="1"/>
          </p:cNvSpPr>
          <p:nvPr/>
        </p:nvSpPr>
        <p:spPr bwMode="auto">
          <a:xfrm>
            <a:off x="3779838" y="2914650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40" name="Freeform 24"/>
          <p:cNvSpPr>
            <a:spLocks noEditPoints="1"/>
          </p:cNvSpPr>
          <p:nvPr/>
        </p:nvSpPr>
        <p:spPr bwMode="auto">
          <a:xfrm>
            <a:off x="3779838" y="2914650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41" name="Freeform 25"/>
          <p:cNvSpPr>
            <a:spLocks noEditPoints="1"/>
          </p:cNvSpPr>
          <p:nvPr/>
        </p:nvSpPr>
        <p:spPr bwMode="auto">
          <a:xfrm>
            <a:off x="2940050" y="2982913"/>
            <a:ext cx="139700" cy="141287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7" y="149"/>
              </a:cxn>
              <a:cxn ang="0">
                <a:pos x="149" y="297"/>
              </a:cxn>
              <a:cxn ang="0">
                <a:pos x="0" y="149"/>
              </a:cxn>
              <a:cxn ang="0">
                <a:pos x="74" y="149"/>
              </a:cxn>
              <a:cxn ang="0">
                <a:pos x="149" y="223"/>
              </a:cxn>
              <a:cxn ang="0">
                <a:pos x="223" y="149"/>
              </a:cxn>
              <a:cxn ang="0">
                <a:pos x="149" y="75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9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9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42" name="Freeform 26"/>
          <p:cNvSpPr>
            <a:spLocks noEditPoints="1"/>
          </p:cNvSpPr>
          <p:nvPr/>
        </p:nvSpPr>
        <p:spPr bwMode="auto">
          <a:xfrm>
            <a:off x="2940050" y="2982913"/>
            <a:ext cx="139700" cy="141287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7" y="149"/>
              </a:cxn>
              <a:cxn ang="0">
                <a:pos x="149" y="297"/>
              </a:cxn>
              <a:cxn ang="0">
                <a:pos x="0" y="149"/>
              </a:cxn>
              <a:cxn ang="0">
                <a:pos x="74" y="149"/>
              </a:cxn>
              <a:cxn ang="0">
                <a:pos x="149" y="223"/>
              </a:cxn>
              <a:cxn ang="0">
                <a:pos x="223" y="149"/>
              </a:cxn>
              <a:cxn ang="0">
                <a:pos x="149" y="75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9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9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43" name="Freeform 27"/>
          <p:cNvSpPr>
            <a:spLocks noEditPoints="1"/>
          </p:cNvSpPr>
          <p:nvPr/>
        </p:nvSpPr>
        <p:spPr bwMode="auto">
          <a:xfrm>
            <a:off x="6230938" y="2073275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6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6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1" y="0"/>
                  <a:pt x="296" y="67"/>
                  <a:pt x="296" y="149"/>
                </a:cubicBezTo>
                <a:cubicBezTo>
                  <a:pt x="296" y="231"/>
                  <a:pt x="231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8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8" y="75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44" name="Freeform 28"/>
          <p:cNvSpPr>
            <a:spLocks noEditPoints="1"/>
          </p:cNvSpPr>
          <p:nvPr/>
        </p:nvSpPr>
        <p:spPr bwMode="auto">
          <a:xfrm>
            <a:off x="6230938" y="2073275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6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6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1" y="0"/>
                  <a:pt x="296" y="67"/>
                  <a:pt x="296" y="149"/>
                </a:cubicBezTo>
                <a:cubicBezTo>
                  <a:pt x="296" y="231"/>
                  <a:pt x="231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8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8" y="75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45" name="Freeform 29"/>
          <p:cNvSpPr>
            <a:spLocks noEditPoints="1"/>
          </p:cNvSpPr>
          <p:nvPr/>
        </p:nvSpPr>
        <p:spPr bwMode="auto">
          <a:xfrm>
            <a:off x="4759325" y="3403600"/>
            <a:ext cx="141288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8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8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1" y="0"/>
                  <a:pt x="298" y="66"/>
                  <a:pt x="298" y="148"/>
                </a:cubicBezTo>
                <a:cubicBezTo>
                  <a:pt x="298" y="230"/>
                  <a:pt x="231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8" y="223"/>
                  <a:pt x="149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9" y="74"/>
                </a:cubicBezTo>
                <a:cubicBezTo>
                  <a:pt x="108" y="74"/>
                  <a:pt x="75" y="107"/>
                  <a:pt x="75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46" name="Freeform 30"/>
          <p:cNvSpPr>
            <a:spLocks noEditPoints="1"/>
          </p:cNvSpPr>
          <p:nvPr/>
        </p:nvSpPr>
        <p:spPr bwMode="auto">
          <a:xfrm>
            <a:off x="4759325" y="3403600"/>
            <a:ext cx="141288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8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8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1" y="0"/>
                  <a:pt x="298" y="66"/>
                  <a:pt x="298" y="148"/>
                </a:cubicBezTo>
                <a:cubicBezTo>
                  <a:pt x="298" y="230"/>
                  <a:pt x="231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8" y="223"/>
                  <a:pt x="149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9" y="74"/>
                </a:cubicBezTo>
                <a:cubicBezTo>
                  <a:pt x="108" y="74"/>
                  <a:pt x="75" y="107"/>
                  <a:pt x="75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47" name="Freeform 31"/>
          <p:cNvSpPr>
            <a:spLocks noEditPoints="1"/>
          </p:cNvSpPr>
          <p:nvPr/>
        </p:nvSpPr>
        <p:spPr bwMode="auto">
          <a:xfrm>
            <a:off x="3849688" y="3963988"/>
            <a:ext cx="139700" cy="141287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8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7" h="298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8"/>
                  <a:pt x="148" y="298"/>
                </a:cubicBezTo>
                <a:cubicBezTo>
                  <a:pt x="66" y="298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48" name="Freeform 32"/>
          <p:cNvSpPr>
            <a:spLocks noEditPoints="1"/>
          </p:cNvSpPr>
          <p:nvPr/>
        </p:nvSpPr>
        <p:spPr bwMode="auto">
          <a:xfrm>
            <a:off x="3849688" y="3963988"/>
            <a:ext cx="139700" cy="141287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8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7" h="298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8"/>
                  <a:pt x="148" y="298"/>
                </a:cubicBezTo>
                <a:cubicBezTo>
                  <a:pt x="66" y="298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49" name="Freeform 33"/>
          <p:cNvSpPr>
            <a:spLocks noEditPoints="1"/>
          </p:cNvSpPr>
          <p:nvPr/>
        </p:nvSpPr>
        <p:spPr bwMode="auto">
          <a:xfrm>
            <a:off x="5670550" y="5014913"/>
            <a:ext cx="141288" cy="141287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2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7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2" y="190"/>
                  <a:pt x="222" y="148"/>
                </a:cubicBezTo>
                <a:cubicBezTo>
                  <a:pt x="222" y="108"/>
                  <a:pt x="190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50" name="Freeform 34"/>
          <p:cNvSpPr>
            <a:spLocks noEditPoints="1"/>
          </p:cNvSpPr>
          <p:nvPr/>
        </p:nvSpPr>
        <p:spPr bwMode="auto">
          <a:xfrm>
            <a:off x="5670550" y="5014913"/>
            <a:ext cx="141288" cy="141287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2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7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2" y="190"/>
                  <a:pt x="222" y="148"/>
                </a:cubicBezTo>
                <a:cubicBezTo>
                  <a:pt x="222" y="108"/>
                  <a:pt x="190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51" name="Freeform 35"/>
          <p:cNvSpPr>
            <a:spLocks noEditPoints="1"/>
          </p:cNvSpPr>
          <p:nvPr/>
        </p:nvSpPr>
        <p:spPr bwMode="auto">
          <a:xfrm>
            <a:off x="3149600" y="4244975"/>
            <a:ext cx="141288" cy="14128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89"/>
                  <a:pt x="107" y="223"/>
                  <a:pt x="148" y="223"/>
                </a:cubicBezTo>
                <a:cubicBezTo>
                  <a:pt x="190" y="223"/>
                  <a:pt x="223" y="189"/>
                  <a:pt x="223" y="149"/>
                </a:cubicBezTo>
                <a:cubicBezTo>
                  <a:pt x="223" y="107"/>
                  <a:pt x="190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52" name="Freeform 36"/>
          <p:cNvSpPr>
            <a:spLocks noEditPoints="1"/>
          </p:cNvSpPr>
          <p:nvPr/>
        </p:nvSpPr>
        <p:spPr bwMode="auto">
          <a:xfrm>
            <a:off x="3149600" y="4244975"/>
            <a:ext cx="141288" cy="14128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89"/>
                  <a:pt x="107" y="223"/>
                  <a:pt x="148" y="223"/>
                </a:cubicBezTo>
                <a:cubicBezTo>
                  <a:pt x="190" y="223"/>
                  <a:pt x="223" y="189"/>
                  <a:pt x="223" y="149"/>
                </a:cubicBezTo>
                <a:cubicBezTo>
                  <a:pt x="223" y="107"/>
                  <a:pt x="190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53" name="Freeform 37"/>
          <p:cNvSpPr>
            <a:spLocks noEditPoints="1"/>
          </p:cNvSpPr>
          <p:nvPr/>
        </p:nvSpPr>
        <p:spPr bwMode="auto">
          <a:xfrm>
            <a:off x="3009900" y="4945063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7" y="149"/>
              </a:cxn>
              <a:cxn ang="0">
                <a:pos x="149" y="298"/>
              </a:cxn>
              <a:cxn ang="0">
                <a:pos x="0" y="149"/>
              </a:cxn>
              <a:cxn ang="0">
                <a:pos x="74" y="149"/>
              </a:cxn>
              <a:cxn ang="0">
                <a:pos x="149" y="223"/>
              </a:cxn>
              <a:cxn ang="0">
                <a:pos x="223" y="149"/>
              </a:cxn>
              <a:cxn ang="0">
                <a:pos x="149" y="75"/>
              </a:cxn>
              <a:cxn ang="0">
                <a:pos x="74" y="149"/>
              </a:cxn>
            </a:cxnLst>
            <a:rect l="0" t="0" r="r" b="b"/>
            <a:pathLst>
              <a:path w="297" h="298">
                <a:moveTo>
                  <a:pt x="0" y="149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8"/>
                  <a:pt x="149" y="298"/>
                </a:cubicBezTo>
                <a:cubicBezTo>
                  <a:pt x="66" y="298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9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54" name="Freeform 38"/>
          <p:cNvSpPr>
            <a:spLocks noEditPoints="1"/>
          </p:cNvSpPr>
          <p:nvPr/>
        </p:nvSpPr>
        <p:spPr bwMode="auto">
          <a:xfrm>
            <a:off x="3009900" y="4945063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7" y="149"/>
              </a:cxn>
              <a:cxn ang="0">
                <a:pos x="149" y="298"/>
              </a:cxn>
              <a:cxn ang="0">
                <a:pos x="0" y="149"/>
              </a:cxn>
              <a:cxn ang="0">
                <a:pos x="74" y="149"/>
              </a:cxn>
              <a:cxn ang="0">
                <a:pos x="149" y="223"/>
              </a:cxn>
              <a:cxn ang="0">
                <a:pos x="223" y="149"/>
              </a:cxn>
              <a:cxn ang="0">
                <a:pos x="149" y="75"/>
              </a:cxn>
              <a:cxn ang="0">
                <a:pos x="74" y="149"/>
              </a:cxn>
            </a:cxnLst>
            <a:rect l="0" t="0" r="r" b="b"/>
            <a:pathLst>
              <a:path w="297" h="298">
                <a:moveTo>
                  <a:pt x="0" y="149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8"/>
                  <a:pt x="149" y="298"/>
                </a:cubicBezTo>
                <a:cubicBezTo>
                  <a:pt x="66" y="298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9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55" name="Freeform 39"/>
          <p:cNvSpPr>
            <a:spLocks noEditPoints="1"/>
          </p:cNvSpPr>
          <p:nvPr/>
        </p:nvSpPr>
        <p:spPr bwMode="auto">
          <a:xfrm>
            <a:off x="3709988" y="5365750"/>
            <a:ext cx="141287" cy="14128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7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3" y="190"/>
                  <a:pt x="223" y="149"/>
                </a:cubicBezTo>
                <a:cubicBezTo>
                  <a:pt x="223" y="108"/>
                  <a:pt x="190" y="74"/>
                  <a:pt x="148" y="74"/>
                </a:cubicBezTo>
                <a:cubicBezTo>
                  <a:pt x="107" y="74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56" name="Freeform 40"/>
          <p:cNvSpPr>
            <a:spLocks noEditPoints="1"/>
          </p:cNvSpPr>
          <p:nvPr/>
        </p:nvSpPr>
        <p:spPr bwMode="auto">
          <a:xfrm>
            <a:off x="3709988" y="5365750"/>
            <a:ext cx="141287" cy="14128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7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3" y="190"/>
                  <a:pt x="223" y="149"/>
                </a:cubicBezTo>
                <a:cubicBezTo>
                  <a:pt x="223" y="108"/>
                  <a:pt x="190" y="74"/>
                  <a:pt x="148" y="74"/>
                </a:cubicBezTo>
                <a:cubicBezTo>
                  <a:pt x="107" y="74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57" name="Freeform 41"/>
          <p:cNvSpPr>
            <a:spLocks noEditPoints="1"/>
          </p:cNvSpPr>
          <p:nvPr/>
        </p:nvSpPr>
        <p:spPr bwMode="auto">
          <a:xfrm>
            <a:off x="5600700" y="5786438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4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9" y="0"/>
                </a:cubicBezTo>
                <a:cubicBezTo>
                  <a:pt x="231" y="0"/>
                  <a:pt x="297" y="67"/>
                  <a:pt x="297" y="148"/>
                </a:cubicBezTo>
                <a:cubicBezTo>
                  <a:pt x="297" y="230"/>
                  <a:pt x="231" y="297"/>
                  <a:pt x="149" y="297"/>
                </a:cubicBezTo>
                <a:cubicBezTo>
                  <a:pt x="66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8" y="223"/>
                  <a:pt x="149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7"/>
                  <a:pt x="189" y="74"/>
                  <a:pt x="149" y="74"/>
                </a:cubicBezTo>
                <a:cubicBezTo>
                  <a:pt x="108" y="74"/>
                  <a:pt x="74" y="107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58" name="Freeform 42"/>
          <p:cNvSpPr>
            <a:spLocks noEditPoints="1"/>
          </p:cNvSpPr>
          <p:nvPr/>
        </p:nvSpPr>
        <p:spPr bwMode="auto">
          <a:xfrm>
            <a:off x="5600700" y="5786438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4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9" y="0"/>
                </a:cubicBezTo>
                <a:cubicBezTo>
                  <a:pt x="231" y="0"/>
                  <a:pt x="297" y="67"/>
                  <a:pt x="297" y="148"/>
                </a:cubicBezTo>
                <a:cubicBezTo>
                  <a:pt x="297" y="230"/>
                  <a:pt x="231" y="297"/>
                  <a:pt x="149" y="297"/>
                </a:cubicBezTo>
                <a:cubicBezTo>
                  <a:pt x="66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8" y="223"/>
                  <a:pt x="149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7"/>
                  <a:pt x="189" y="74"/>
                  <a:pt x="149" y="74"/>
                </a:cubicBezTo>
                <a:cubicBezTo>
                  <a:pt x="108" y="74"/>
                  <a:pt x="74" y="107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59" name="Freeform 43"/>
          <p:cNvSpPr>
            <a:spLocks noEditPoints="1"/>
          </p:cNvSpPr>
          <p:nvPr/>
        </p:nvSpPr>
        <p:spPr bwMode="auto">
          <a:xfrm>
            <a:off x="3429000" y="3544888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60" name="Freeform 44"/>
          <p:cNvSpPr>
            <a:spLocks noEditPoints="1"/>
          </p:cNvSpPr>
          <p:nvPr/>
        </p:nvSpPr>
        <p:spPr bwMode="auto">
          <a:xfrm>
            <a:off x="3429000" y="3544888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61" name="Freeform 45"/>
          <p:cNvSpPr>
            <a:spLocks noEditPoints="1"/>
          </p:cNvSpPr>
          <p:nvPr/>
        </p:nvSpPr>
        <p:spPr bwMode="auto">
          <a:xfrm>
            <a:off x="5670550" y="3333750"/>
            <a:ext cx="141288" cy="14128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2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7" y="297"/>
                  <a:pt x="0" y="230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2" y="190"/>
                  <a:pt x="222" y="149"/>
                </a:cubicBezTo>
                <a:cubicBezTo>
                  <a:pt x="222" y="107"/>
                  <a:pt x="190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62" name="Freeform 46"/>
          <p:cNvSpPr>
            <a:spLocks noEditPoints="1"/>
          </p:cNvSpPr>
          <p:nvPr/>
        </p:nvSpPr>
        <p:spPr bwMode="auto">
          <a:xfrm>
            <a:off x="5670550" y="3333750"/>
            <a:ext cx="141288" cy="14128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2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7" y="297"/>
                  <a:pt x="0" y="230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2" y="190"/>
                  <a:pt x="222" y="149"/>
                </a:cubicBezTo>
                <a:cubicBezTo>
                  <a:pt x="222" y="107"/>
                  <a:pt x="190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63" name="Line 47"/>
          <p:cNvSpPr>
            <a:spLocks noChangeShapeType="1"/>
          </p:cNvSpPr>
          <p:nvPr/>
        </p:nvSpPr>
        <p:spPr bwMode="auto">
          <a:xfrm>
            <a:off x="5924550" y="1778000"/>
            <a:ext cx="331788" cy="3111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64" name="Line 48"/>
          <p:cNvSpPr>
            <a:spLocks noChangeShapeType="1"/>
          </p:cNvSpPr>
          <p:nvPr/>
        </p:nvSpPr>
        <p:spPr bwMode="auto">
          <a:xfrm flipH="1">
            <a:off x="5430838" y="1784350"/>
            <a:ext cx="417512" cy="441325"/>
          </a:xfrm>
          <a:prstGeom prst="line">
            <a:avLst/>
          </a:prstGeom>
          <a:noFill/>
          <a:ln w="41275">
            <a:solidFill>
              <a:srgbClr val="3983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65" name="Line 49"/>
          <p:cNvSpPr>
            <a:spLocks noChangeShapeType="1"/>
          </p:cNvSpPr>
          <p:nvPr/>
        </p:nvSpPr>
        <p:spPr bwMode="auto">
          <a:xfrm>
            <a:off x="5424488" y="2346325"/>
            <a:ext cx="342900" cy="4413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66" name="Line 50"/>
          <p:cNvSpPr>
            <a:spLocks noChangeShapeType="1"/>
          </p:cNvSpPr>
          <p:nvPr/>
        </p:nvSpPr>
        <p:spPr bwMode="auto">
          <a:xfrm flipV="1">
            <a:off x="5854700" y="2198688"/>
            <a:ext cx="403225" cy="5905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67" name="Line 51"/>
          <p:cNvSpPr>
            <a:spLocks noChangeShapeType="1"/>
          </p:cNvSpPr>
          <p:nvPr/>
        </p:nvSpPr>
        <p:spPr bwMode="auto">
          <a:xfrm flipH="1">
            <a:off x="5743575" y="2914650"/>
            <a:ext cx="61913" cy="41910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68" name="Line 52"/>
          <p:cNvSpPr>
            <a:spLocks noChangeShapeType="1"/>
          </p:cNvSpPr>
          <p:nvPr/>
        </p:nvSpPr>
        <p:spPr bwMode="auto">
          <a:xfrm>
            <a:off x="5110163" y="2843213"/>
            <a:ext cx="630237" cy="158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69" name="Line 53"/>
          <p:cNvSpPr>
            <a:spLocks noChangeShapeType="1"/>
          </p:cNvSpPr>
          <p:nvPr/>
        </p:nvSpPr>
        <p:spPr bwMode="auto">
          <a:xfrm>
            <a:off x="4325938" y="2466975"/>
            <a:ext cx="655637" cy="33813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70" name="Line 54"/>
          <p:cNvSpPr>
            <a:spLocks noChangeShapeType="1"/>
          </p:cNvSpPr>
          <p:nvPr/>
        </p:nvSpPr>
        <p:spPr bwMode="auto">
          <a:xfrm flipH="1">
            <a:off x="5075238" y="2336800"/>
            <a:ext cx="268287" cy="446088"/>
          </a:xfrm>
          <a:prstGeom prst="line">
            <a:avLst/>
          </a:prstGeom>
          <a:noFill/>
          <a:ln w="41275">
            <a:solidFill>
              <a:srgbClr val="3983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71" name="Line 55"/>
          <p:cNvSpPr>
            <a:spLocks noChangeShapeType="1"/>
          </p:cNvSpPr>
          <p:nvPr/>
        </p:nvSpPr>
        <p:spPr bwMode="auto">
          <a:xfrm flipH="1">
            <a:off x="4846638" y="2906713"/>
            <a:ext cx="160337" cy="498475"/>
          </a:xfrm>
          <a:prstGeom prst="line">
            <a:avLst/>
          </a:prstGeom>
          <a:noFill/>
          <a:ln w="41275">
            <a:solidFill>
              <a:srgbClr val="3983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72" name="Line 56"/>
          <p:cNvSpPr>
            <a:spLocks noChangeShapeType="1"/>
          </p:cNvSpPr>
          <p:nvPr/>
        </p:nvSpPr>
        <p:spPr bwMode="auto">
          <a:xfrm flipV="1">
            <a:off x="4900613" y="3414713"/>
            <a:ext cx="769937" cy="5873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73" name="Line 57"/>
          <p:cNvSpPr>
            <a:spLocks noChangeShapeType="1"/>
          </p:cNvSpPr>
          <p:nvPr/>
        </p:nvSpPr>
        <p:spPr bwMode="auto">
          <a:xfrm flipH="1">
            <a:off x="5537200" y="3473450"/>
            <a:ext cx="188913" cy="84137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74" name="Line 58"/>
          <p:cNvSpPr>
            <a:spLocks noChangeShapeType="1"/>
          </p:cNvSpPr>
          <p:nvPr/>
        </p:nvSpPr>
        <p:spPr bwMode="auto">
          <a:xfrm>
            <a:off x="5561013" y="4448175"/>
            <a:ext cx="161925" cy="569913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75" name="Line 59"/>
          <p:cNvSpPr>
            <a:spLocks noChangeShapeType="1"/>
          </p:cNvSpPr>
          <p:nvPr/>
        </p:nvSpPr>
        <p:spPr bwMode="auto">
          <a:xfrm flipH="1">
            <a:off x="5678488" y="5156200"/>
            <a:ext cx="57150" cy="63023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76" name="Line 60"/>
          <p:cNvSpPr>
            <a:spLocks noChangeShapeType="1"/>
          </p:cNvSpPr>
          <p:nvPr/>
        </p:nvSpPr>
        <p:spPr bwMode="auto">
          <a:xfrm flipH="1" flipV="1">
            <a:off x="3127375" y="5067300"/>
            <a:ext cx="592138" cy="334963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77" name="Line 61"/>
          <p:cNvSpPr>
            <a:spLocks noChangeShapeType="1"/>
          </p:cNvSpPr>
          <p:nvPr/>
        </p:nvSpPr>
        <p:spPr bwMode="auto">
          <a:xfrm flipH="1">
            <a:off x="3092450" y="4386263"/>
            <a:ext cx="123825" cy="558800"/>
          </a:xfrm>
          <a:prstGeom prst="line">
            <a:avLst/>
          </a:prstGeom>
          <a:noFill/>
          <a:ln w="41275">
            <a:solidFill>
              <a:srgbClr val="3983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78" name="Line 62"/>
          <p:cNvSpPr>
            <a:spLocks noChangeShapeType="1"/>
          </p:cNvSpPr>
          <p:nvPr/>
        </p:nvSpPr>
        <p:spPr bwMode="auto">
          <a:xfrm flipV="1">
            <a:off x="3286125" y="4068763"/>
            <a:ext cx="573088" cy="222250"/>
          </a:xfrm>
          <a:prstGeom prst="line">
            <a:avLst/>
          </a:prstGeom>
          <a:noFill/>
          <a:ln w="41275">
            <a:solidFill>
              <a:srgbClr val="3983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79" name="Line 63"/>
          <p:cNvSpPr>
            <a:spLocks noChangeShapeType="1"/>
          </p:cNvSpPr>
          <p:nvPr/>
        </p:nvSpPr>
        <p:spPr bwMode="auto">
          <a:xfrm>
            <a:off x="3560763" y="3648075"/>
            <a:ext cx="315912" cy="33178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80" name="Line 64"/>
          <p:cNvSpPr>
            <a:spLocks noChangeShapeType="1"/>
          </p:cNvSpPr>
          <p:nvPr/>
        </p:nvSpPr>
        <p:spPr bwMode="auto">
          <a:xfrm flipH="1" flipV="1">
            <a:off x="3055938" y="3106738"/>
            <a:ext cx="392112" cy="45878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81" name="Line 65"/>
          <p:cNvSpPr>
            <a:spLocks noChangeShapeType="1"/>
          </p:cNvSpPr>
          <p:nvPr/>
        </p:nvSpPr>
        <p:spPr bwMode="auto">
          <a:xfrm flipV="1">
            <a:off x="3046413" y="2554288"/>
            <a:ext cx="207962" cy="43973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82" name="Line 66"/>
          <p:cNvSpPr>
            <a:spLocks noChangeShapeType="1"/>
          </p:cNvSpPr>
          <p:nvPr/>
        </p:nvSpPr>
        <p:spPr bwMode="auto">
          <a:xfrm flipH="1">
            <a:off x="3533775" y="3051175"/>
            <a:ext cx="293688" cy="5016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83" name="Line 67"/>
          <p:cNvSpPr>
            <a:spLocks noChangeShapeType="1"/>
          </p:cNvSpPr>
          <p:nvPr/>
        </p:nvSpPr>
        <p:spPr bwMode="auto">
          <a:xfrm flipV="1">
            <a:off x="3884613" y="2481263"/>
            <a:ext cx="344487" cy="44291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84" name="Line 68"/>
          <p:cNvSpPr>
            <a:spLocks noChangeShapeType="1"/>
          </p:cNvSpPr>
          <p:nvPr/>
        </p:nvSpPr>
        <p:spPr bwMode="auto">
          <a:xfrm>
            <a:off x="3346450" y="2535238"/>
            <a:ext cx="449263" cy="4032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85" name="Line 69"/>
          <p:cNvSpPr>
            <a:spLocks noChangeShapeType="1"/>
          </p:cNvSpPr>
          <p:nvPr/>
        </p:nvSpPr>
        <p:spPr bwMode="auto">
          <a:xfrm flipH="1">
            <a:off x="3306763" y="1858963"/>
            <a:ext cx="307975" cy="56673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86" name="Line 70"/>
          <p:cNvSpPr>
            <a:spLocks noChangeShapeType="1"/>
          </p:cNvSpPr>
          <p:nvPr/>
        </p:nvSpPr>
        <p:spPr bwMode="auto">
          <a:xfrm>
            <a:off x="3686175" y="1847850"/>
            <a:ext cx="541338" cy="519113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87" name="Freeform 71"/>
          <p:cNvSpPr>
            <a:spLocks noEditPoints="1"/>
          </p:cNvSpPr>
          <p:nvPr/>
        </p:nvSpPr>
        <p:spPr bwMode="auto">
          <a:xfrm>
            <a:off x="6470650" y="5864225"/>
            <a:ext cx="141288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5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7" y="67"/>
                  <a:pt x="297" y="148"/>
                </a:cubicBezTo>
                <a:cubicBezTo>
                  <a:pt x="297" y="231"/>
                  <a:pt x="231" y="297"/>
                  <a:pt x="149" y="297"/>
                </a:cubicBezTo>
                <a:cubicBezTo>
                  <a:pt x="67" y="297"/>
                  <a:pt x="0" y="231"/>
                  <a:pt x="0" y="148"/>
                </a:cubicBezTo>
                <a:close/>
                <a:moveTo>
                  <a:pt x="75" y="148"/>
                </a:moveTo>
                <a:cubicBezTo>
                  <a:pt x="75" y="190"/>
                  <a:pt x="108" y="223"/>
                  <a:pt x="149" y="223"/>
                </a:cubicBezTo>
                <a:cubicBezTo>
                  <a:pt x="190" y="223"/>
                  <a:pt x="223" y="190"/>
                  <a:pt x="223" y="148"/>
                </a:cubicBezTo>
                <a:cubicBezTo>
                  <a:pt x="223" y="108"/>
                  <a:pt x="190" y="75"/>
                  <a:pt x="149" y="75"/>
                </a:cubicBezTo>
                <a:cubicBezTo>
                  <a:pt x="108" y="75"/>
                  <a:pt x="75" y="108"/>
                  <a:pt x="75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88" name="Freeform 72"/>
          <p:cNvSpPr>
            <a:spLocks noEditPoints="1"/>
          </p:cNvSpPr>
          <p:nvPr/>
        </p:nvSpPr>
        <p:spPr bwMode="auto">
          <a:xfrm>
            <a:off x="6470650" y="5864225"/>
            <a:ext cx="141288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5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7" y="67"/>
                  <a:pt x="297" y="148"/>
                </a:cubicBezTo>
                <a:cubicBezTo>
                  <a:pt x="297" y="231"/>
                  <a:pt x="231" y="297"/>
                  <a:pt x="149" y="297"/>
                </a:cubicBezTo>
                <a:cubicBezTo>
                  <a:pt x="67" y="297"/>
                  <a:pt x="0" y="231"/>
                  <a:pt x="0" y="148"/>
                </a:cubicBezTo>
                <a:close/>
                <a:moveTo>
                  <a:pt x="75" y="148"/>
                </a:moveTo>
                <a:cubicBezTo>
                  <a:pt x="75" y="190"/>
                  <a:pt x="108" y="223"/>
                  <a:pt x="149" y="223"/>
                </a:cubicBezTo>
                <a:cubicBezTo>
                  <a:pt x="190" y="223"/>
                  <a:pt x="223" y="190"/>
                  <a:pt x="223" y="148"/>
                </a:cubicBezTo>
                <a:cubicBezTo>
                  <a:pt x="223" y="108"/>
                  <a:pt x="190" y="75"/>
                  <a:pt x="149" y="75"/>
                </a:cubicBezTo>
                <a:cubicBezTo>
                  <a:pt x="108" y="75"/>
                  <a:pt x="75" y="108"/>
                  <a:pt x="75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89" name="Line 73"/>
          <p:cNvSpPr>
            <a:spLocks noChangeShapeType="1"/>
          </p:cNvSpPr>
          <p:nvPr/>
        </p:nvSpPr>
        <p:spPr bwMode="auto">
          <a:xfrm>
            <a:off x="5740400" y="5857875"/>
            <a:ext cx="730250" cy="730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90" name="Freeform 74"/>
          <p:cNvSpPr>
            <a:spLocks noEditPoints="1"/>
          </p:cNvSpPr>
          <p:nvPr/>
        </p:nvSpPr>
        <p:spPr bwMode="auto">
          <a:xfrm>
            <a:off x="4714875" y="1789113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2"/>
              </a:cxn>
              <a:cxn ang="0">
                <a:pos x="224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2" y="0"/>
                  <a:pt x="297" y="66"/>
                  <a:pt x="297" y="148"/>
                </a:cubicBezTo>
                <a:cubicBezTo>
                  <a:pt x="297" y="230"/>
                  <a:pt x="232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9" y="222"/>
                  <a:pt x="149" y="222"/>
                </a:cubicBezTo>
                <a:cubicBezTo>
                  <a:pt x="190" y="222"/>
                  <a:pt x="224" y="189"/>
                  <a:pt x="224" y="148"/>
                </a:cubicBezTo>
                <a:cubicBezTo>
                  <a:pt x="224" y="107"/>
                  <a:pt x="190" y="74"/>
                  <a:pt x="149" y="74"/>
                </a:cubicBezTo>
                <a:cubicBezTo>
                  <a:pt x="109" y="74"/>
                  <a:pt x="75" y="107"/>
                  <a:pt x="75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91" name="Freeform 75"/>
          <p:cNvSpPr>
            <a:spLocks noEditPoints="1"/>
          </p:cNvSpPr>
          <p:nvPr/>
        </p:nvSpPr>
        <p:spPr bwMode="auto">
          <a:xfrm>
            <a:off x="4714875" y="1789113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2"/>
              </a:cxn>
              <a:cxn ang="0">
                <a:pos x="224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2" y="0"/>
                  <a:pt x="297" y="66"/>
                  <a:pt x="297" y="148"/>
                </a:cubicBezTo>
                <a:cubicBezTo>
                  <a:pt x="297" y="230"/>
                  <a:pt x="232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9" y="222"/>
                  <a:pt x="149" y="222"/>
                </a:cubicBezTo>
                <a:cubicBezTo>
                  <a:pt x="190" y="222"/>
                  <a:pt x="224" y="189"/>
                  <a:pt x="224" y="148"/>
                </a:cubicBezTo>
                <a:cubicBezTo>
                  <a:pt x="224" y="107"/>
                  <a:pt x="190" y="74"/>
                  <a:pt x="149" y="74"/>
                </a:cubicBezTo>
                <a:cubicBezTo>
                  <a:pt x="109" y="74"/>
                  <a:pt x="75" y="107"/>
                  <a:pt x="75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92" name="Line 76"/>
          <p:cNvSpPr>
            <a:spLocks noChangeShapeType="1"/>
          </p:cNvSpPr>
          <p:nvPr/>
        </p:nvSpPr>
        <p:spPr bwMode="auto">
          <a:xfrm flipH="1" flipV="1">
            <a:off x="4845050" y="1895475"/>
            <a:ext cx="487363" cy="3492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93" name="Line 77"/>
          <p:cNvSpPr>
            <a:spLocks noChangeShapeType="1"/>
          </p:cNvSpPr>
          <p:nvPr/>
        </p:nvSpPr>
        <p:spPr bwMode="auto">
          <a:xfrm flipV="1">
            <a:off x="4319588" y="1911350"/>
            <a:ext cx="419100" cy="4635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94" name="Line 78"/>
          <p:cNvSpPr>
            <a:spLocks noChangeShapeType="1"/>
          </p:cNvSpPr>
          <p:nvPr/>
        </p:nvSpPr>
        <p:spPr bwMode="auto">
          <a:xfrm flipH="1">
            <a:off x="4329113" y="2303463"/>
            <a:ext cx="993775" cy="8413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95" name="Line 79"/>
          <p:cNvSpPr>
            <a:spLocks noChangeShapeType="1"/>
          </p:cNvSpPr>
          <p:nvPr/>
        </p:nvSpPr>
        <p:spPr bwMode="auto">
          <a:xfrm flipH="1">
            <a:off x="3076575" y="3000375"/>
            <a:ext cx="704850" cy="317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96" name="Line 80"/>
          <p:cNvSpPr>
            <a:spLocks noChangeShapeType="1"/>
          </p:cNvSpPr>
          <p:nvPr/>
        </p:nvSpPr>
        <p:spPr bwMode="auto">
          <a:xfrm flipV="1">
            <a:off x="3254375" y="3676650"/>
            <a:ext cx="211138" cy="5778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97" name="Freeform 81"/>
          <p:cNvSpPr>
            <a:spLocks noEditPoints="1"/>
          </p:cNvSpPr>
          <p:nvPr/>
        </p:nvSpPr>
        <p:spPr bwMode="auto">
          <a:xfrm>
            <a:off x="4283075" y="3576638"/>
            <a:ext cx="141288" cy="141287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8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89"/>
                  <a:pt x="107" y="223"/>
                  <a:pt x="148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8" y="74"/>
                </a:cubicBezTo>
                <a:cubicBezTo>
                  <a:pt x="107" y="74"/>
                  <a:pt x="74" y="107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98" name="Freeform 82"/>
          <p:cNvSpPr>
            <a:spLocks noEditPoints="1"/>
          </p:cNvSpPr>
          <p:nvPr/>
        </p:nvSpPr>
        <p:spPr bwMode="auto">
          <a:xfrm>
            <a:off x="4283075" y="3576638"/>
            <a:ext cx="141288" cy="141287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8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89"/>
                  <a:pt x="107" y="223"/>
                  <a:pt x="148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8" y="74"/>
                </a:cubicBezTo>
                <a:cubicBezTo>
                  <a:pt x="107" y="74"/>
                  <a:pt x="74" y="107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099" name="Line 83"/>
          <p:cNvSpPr>
            <a:spLocks noChangeShapeType="1"/>
          </p:cNvSpPr>
          <p:nvPr/>
        </p:nvSpPr>
        <p:spPr bwMode="auto">
          <a:xfrm>
            <a:off x="3905250" y="3027363"/>
            <a:ext cx="407988" cy="56197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100" name="Line 84"/>
          <p:cNvSpPr>
            <a:spLocks noChangeShapeType="1"/>
          </p:cNvSpPr>
          <p:nvPr/>
        </p:nvSpPr>
        <p:spPr bwMode="auto">
          <a:xfrm flipV="1">
            <a:off x="4422775" y="3502025"/>
            <a:ext cx="342900" cy="131763"/>
          </a:xfrm>
          <a:prstGeom prst="line">
            <a:avLst/>
          </a:prstGeom>
          <a:noFill/>
          <a:ln w="41275">
            <a:solidFill>
              <a:srgbClr val="3983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101" name="Line 85"/>
          <p:cNvSpPr>
            <a:spLocks noChangeShapeType="1"/>
          </p:cNvSpPr>
          <p:nvPr/>
        </p:nvSpPr>
        <p:spPr bwMode="auto">
          <a:xfrm flipV="1">
            <a:off x="3962400" y="3692525"/>
            <a:ext cx="338138" cy="287338"/>
          </a:xfrm>
          <a:prstGeom prst="line">
            <a:avLst/>
          </a:prstGeom>
          <a:noFill/>
          <a:ln w="41275">
            <a:solidFill>
              <a:srgbClr val="3983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102" name="Freeform 86"/>
          <p:cNvSpPr>
            <a:spLocks/>
          </p:cNvSpPr>
          <p:nvPr/>
        </p:nvSpPr>
        <p:spPr bwMode="auto">
          <a:xfrm>
            <a:off x="5915025" y="1574800"/>
            <a:ext cx="777875" cy="357188"/>
          </a:xfrm>
          <a:custGeom>
            <a:avLst/>
            <a:gdLst/>
            <a:ahLst/>
            <a:cxnLst>
              <a:cxn ang="0">
                <a:pos x="188" y="84"/>
              </a:cxn>
              <a:cxn ang="0">
                <a:pos x="188" y="0"/>
              </a:cxn>
              <a:cxn ang="0">
                <a:pos x="490" y="0"/>
              </a:cxn>
              <a:cxn ang="0">
                <a:pos x="490" y="225"/>
              </a:cxn>
              <a:cxn ang="0">
                <a:pos x="188" y="225"/>
              </a:cxn>
              <a:cxn ang="0">
                <a:pos x="188" y="140"/>
              </a:cxn>
              <a:cxn ang="0">
                <a:pos x="0" y="98"/>
              </a:cxn>
              <a:cxn ang="0">
                <a:pos x="188" y="84"/>
              </a:cxn>
            </a:cxnLst>
            <a:rect l="0" t="0" r="r" b="b"/>
            <a:pathLst>
              <a:path w="490" h="225">
                <a:moveTo>
                  <a:pt x="188" y="84"/>
                </a:moveTo>
                <a:lnTo>
                  <a:pt x="188" y="0"/>
                </a:lnTo>
                <a:lnTo>
                  <a:pt x="490" y="0"/>
                </a:lnTo>
                <a:lnTo>
                  <a:pt x="490" y="225"/>
                </a:lnTo>
                <a:lnTo>
                  <a:pt x="188" y="225"/>
                </a:lnTo>
                <a:lnTo>
                  <a:pt x="188" y="140"/>
                </a:lnTo>
                <a:lnTo>
                  <a:pt x="0" y="98"/>
                </a:lnTo>
                <a:lnTo>
                  <a:pt x="188" y="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103" name="Freeform 87"/>
          <p:cNvSpPr>
            <a:spLocks/>
          </p:cNvSpPr>
          <p:nvPr/>
        </p:nvSpPr>
        <p:spPr bwMode="auto">
          <a:xfrm>
            <a:off x="5915025" y="1574800"/>
            <a:ext cx="777875" cy="357188"/>
          </a:xfrm>
          <a:custGeom>
            <a:avLst/>
            <a:gdLst/>
            <a:ahLst/>
            <a:cxnLst>
              <a:cxn ang="0">
                <a:pos x="188" y="84"/>
              </a:cxn>
              <a:cxn ang="0">
                <a:pos x="188" y="0"/>
              </a:cxn>
              <a:cxn ang="0">
                <a:pos x="490" y="0"/>
              </a:cxn>
              <a:cxn ang="0">
                <a:pos x="490" y="225"/>
              </a:cxn>
              <a:cxn ang="0">
                <a:pos x="188" y="225"/>
              </a:cxn>
              <a:cxn ang="0">
                <a:pos x="188" y="140"/>
              </a:cxn>
              <a:cxn ang="0">
                <a:pos x="0" y="98"/>
              </a:cxn>
              <a:cxn ang="0">
                <a:pos x="188" y="84"/>
              </a:cxn>
            </a:cxnLst>
            <a:rect l="0" t="0" r="r" b="b"/>
            <a:pathLst>
              <a:path w="490" h="225">
                <a:moveTo>
                  <a:pt x="188" y="84"/>
                </a:moveTo>
                <a:lnTo>
                  <a:pt x="188" y="0"/>
                </a:lnTo>
                <a:lnTo>
                  <a:pt x="490" y="0"/>
                </a:lnTo>
                <a:lnTo>
                  <a:pt x="490" y="225"/>
                </a:lnTo>
                <a:lnTo>
                  <a:pt x="188" y="225"/>
                </a:lnTo>
                <a:lnTo>
                  <a:pt x="188" y="140"/>
                </a:lnTo>
                <a:lnTo>
                  <a:pt x="0" y="98"/>
                </a:lnTo>
                <a:lnTo>
                  <a:pt x="188" y="84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104" name="Rectangle 88"/>
          <p:cNvSpPr>
            <a:spLocks noChangeArrowheads="1"/>
          </p:cNvSpPr>
          <p:nvPr/>
        </p:nvSpPr>
        <p:spPr bwMode="auto">
          <a:xfrm>
            <a:off x="6264275" y="1665288"/>
            <a:ext cx="304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100">
                <a:solidFill>
                  <a:srgbClr val="000000"/>
                </a:solidFill>
              </a:rPr>
              <a:t>Alice</a:t>
            </a:r>
            <a:endParaRPr lang="en-US"/>
          </a:p>
        </p:txBody>
      </p:sp>
      <p:sp>
        <p:nvSpPr>
          <p:cNvPr id="854105" name="Freeform 89"/>
          <p:cNvSpPr>
            <a:spLocks/>
          </p:cNvSpPr>
          <p:nvPr/>
        </p:nvSpPr>
        <p:spPr bwMode="auto">
          <a:xfrm>
            <a:off x="2117725" y="5005388"/>
            <a:ext cx="896938" cy="357187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0" y="0"/>
              </a:cxn>
              <a:cxn ang="0">
                <a:pos x="419" y="0"/>
              </a:cxn>
              <a:cxn ang="0">
                <a:pos x="419" y="84"/>
              </a:cxn>
              <a:cxn ang="0">
                <a:pos x="565" y="23"/>
              </a:cxn>
              <a:cxn ang="0">
                <a:pos x="419" y="140"/>
              </a:cxn>
              <a:cxn ang="0">
                <a:pos x="419" y="225"/>
              </a:cxn>
              <a:cxn ang="0">
                <a:pos x="0" y="225"/>
              </a:cxn>
              <a:cxn ang="0">
                <a:pos x="0" y="84"/>
              </a:cxn>
            </a:cxnLst>
            <a:rect l="0" t="0" r="r" b="b"/>
            <a:pathLst>
              <a:path w="565" h="225">
                <a:moveTo>
                  <a:pt x="0" y="84"/>
                </a:moveTo>
                <a:lnTo>
                  <a:pt x="0" y="0"/>
                </a:lnTo>
                <a:lnTo>
                  <a:pt x="419" y="0"/>
                </a:lnTo>
                <a:lnTo>
                  <a:pt x="419" y="84"/>
                </a:lnTo>
                <a:lnTo>
                  <a:pt x="565" y="23"/>
                </a:lnTo>
                <a:lnTo>
                  <a:pt x="419" y="140"/>
                </a:lnTo>
                <a:lnTo>
                  <a:pt x="419" y="225"/>
                </a:lnTo>
                <a:lnTo>
                  <a:pt x="0" y="225"/>
                </a:lnTo>
                <a:lnTo>
                  <a:pt x="0" y="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106" name="Freeform 90"/>
          <p:cNvSpPr>
            <a:spLocks/>
          </p:cNvSpPr>
          <p:nvPr/>
        </p:nvSpPr>
        <p:spPr bwMode="auto">
          <a:xfrm>
            <a:off x="2117725" y="5005388"/>
            <a:ext cx="896938" cy="357187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0" y="0"/>
              </a:cxn>
              <a:cxn ang="0">
                <a:pos x="419" y="0"/>
              </a:cxn>
              <a:cxn ang="0">
                <a:pos x="419" y="84"/>
              </a:cxn>
              <a:cxn ang="0">
                <a:pos x="565" y="23"/>
              </a:cxn>
              <a:cxn ang="0">
                <a:pos x="419" y="140"/>
              </a:cxn>
              <a:cxn ang="0">
                <a:pos x="419" y="225"/>
              </a:cxn>
              <a:cxn ang="0">
                <a:pos x="0" y="225"/>
              </a:cxn>
              <a:cxn ang="0">
                <a:pos x="0" y="84"/>
              </a:cxn>
            </a:cxnLst>
            <a:rect l="0" t="0" r="r" b="b"/>
            <a:pathLst>
              <a:path w="565" h="225">
                <a:moveTo>
                  <a:pt x="0" y="84"/>
                </a:moveTo>
                <a:lnTo>
                  <a:pt x="0" y="0"/>
                </a:lnTo>
                <a:lnTo>
                  <a:pt x="419" y="0"/>
                </a:lnTo>
                <a:lnTo>
                  <a:pt x="419" y="84"/>
                </a:lnTo>
                <a:lnTo>
                  <a:pt x="565" y="23"/>
                </a:lnTo>
                <a:lnTo>
                  <a:pt x="419" y="140"/>
                </a:lnTo>
                <a:lnTo>
                  <a:pt x="419" y="225"/>
                </a:lnTo>
                <a:lnTo>
                  <a:pt x="0" y="225"/>
                </a:lnTo>
                <a:lnTo>
                  <a:pt x="0" y="84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107" name="Rectangle 91"/>
          <p:cNvSpPr>
            <a:spLocks noChangeArrowheads="1"/>
          </p:cNvSpPr>
          <p:nvPr/>
        </p:nvSpPr>
        <p:spPr bwMode="auto">
          <a:xfrm>
            <a:off x="2216150" y="5099050"/>
            <a:ext cx="2492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100">
                <a:solidFill>
                  <a:srgbClr val="000000"/>
                </a:solidFill>
              </a:rPr>
              <a:t>Bob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Geo-Routing?</a:t>
            </a:r>
          </a:p>
        </p:txBody>
      </p:sp>
      <p:sp>
        <p:nvSpPr>
          <p:cNvPr id="93" name="Content Placeholder 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6068" name="AutoShape 4"/>
          <p:cNvSpPr>
            <a:spLocks noChangeAspect="1" noChangeArrowheads="1" noTextEdit="1"/>
          </p:cNvSpPr>
          <p:nvPr/>
        </p:nvSpPr>
        <p:spPr bwMode="auto">
          <a:xfrm>
            <a:off x="1763713" y="1482725"/>
            <a:ext cx="4970462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560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504950"/>
            <a:ext cx="4922837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6071" name="Freeform 7"/>
          <p:cNvSpPr>
            <a:spLocks noEditPoints="1"/>
          </p:cNvSpPr>
          <p:nvPr/>
        </p:nvSpPr>
        <p:spPr bwMode="auto">
          <a:xfrm>
            <a:off x="5811838" y="1651000"/>
            <a:ext cx="141287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4" y="148"/>
              </a:cxn>
              <a:cxn ang="0">
                <a:pos x="149" y="223"/>
              </a:cxn>
              <a:cxn ang="0">
                <a:pos x="222" y="148"/>
              </a:cxn>
              <a:cxn ang="0">
                <a:pos x="149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9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2" y="190"/>
                  <a:pt x="222" y="148"/>
                </a:cubicBezTo>
                <a:cubicBezTo>
                  <a:pt x="222" y="108"/>
                  <a:pt x="189" y="74"/>
                  <a:pt x="149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72" name="Freeform 8"/>
          <p:cNvSpPr>
            <a:spLocks noEditPoints="1"/>
          </p:cNvSpPr>
          <p:nvPr/>
        </p:nvSpPr>
        <p:spPr bwMode="auto">
          <a:xfrm>
            <a:off x="5811838" y="1651000"/>
            <a:ext cx="141287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4" y="148"/>
              </a:cxn>
              <a:cxn ang="0">
                <a:pos x="149" y="223"/>
              </a:cxn>
              <a:cxn ang="0">
                <a:pos x="222" y="148"/>
              </a:cxn>
              <a:cxn ang="0">
                <a:pos x="149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9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2" y="190"/>
                  <a:pt x="222" y="148"/>
                </a:cubicBezTo>
                <a:cubicBezTo>
                  <a:pt x="222" y="108"/>
                  <a:pt x="189" y="74"/>
                  <a:pt x="149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73" name="Freeform 9"/>
          <p:cNvSpPr>
            <a:spLocks noEditPoints="1"/>
          </p:cNvSpPr>
          <p:nvPr/>
        </p:nvSpPr>
        <p:spPr bwMode="auto">
          <a:xfrm>
            <a:off x="5462588" y="4314825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6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89"/>
                  <a:pt x="107" y="223"/>
                  <a:pt x="148" y="223"/>
                </a:cubicBezTo>
                <a:cubicBezTo>
                  <a:pt x="189" y="223"/>
                  <a:pt x="223" y="189"/>
                  <a:pt x="223" y="149"/>
                </a:cubicBezTo>
                <a:cubicBezTo>
                  <a:pt x="223" y="107"/>
                  <a:pt x="189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74" name="Freeform 10"/>
          <p:cNvSpPr>
            <a:spLocks noEditPoints="1"/>
          </p:cNvSpPr>
          <p:nvPr/>
        </p:nvSpPr>
        <p:spPr bwMode="auto">
          <a:xfrm>
            <a:off x="5462588" y="4314825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6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89"/>
                  <a:pt x="107" y="223"/>
                  <a:pt x="148" y="223"/>
                </a:cubicBezTo>
                <a:cubicBezTo>
                  <a:pt x="189" y="223"/>
                  <a:pt x="223" y="189"/>
                  <a:pt x="223" y="149"/>
                </a:cubicBezTo>
                <a:cubicBezTo>
                  <a:pt x="223" y="107"/>
                  <a:pt x="189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75" name="Freeform 11"/>
          <p:cNvSpPr>
            <a:spLocks noEditPoints="1"/>
          </p:cNvSpPr>
          <p:nvPr/>
        </p:nvSpPr>
        <p:spPr bwMode="auto">
          <a:xfrm>
            <a:off x="5321300" y="2211388"/>
            <a:ext cx="141288" cy="141287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8" y="149"/>
              </a:cxn>
              <a:cxn ang="0">
                <a:pos x="149" y="298"/>
              </a:cxn>
              <a:cxn ang="0">
                <a:pos x="0" y="149"/>
              </a:cxn>
              <a:cxn ang="0">
                <a:pos x="75" y="149"/>
              </a:cxn>
              <a:cxn ang="0">
                <a:pos x="149" y="224"/>
              </a:cxn>
              <a:cxn ang="0">
                <a:pos x="223" y="149"/>
              </a:cxn>
              <a:cxn ang="0">
                <a:pos x="149" y="75"/>
              </a:cxn>
              <a:cxn ang="0">
                <a:pos x="75" y="149"/>
              </a:cxn>
            </a:cxnLst>
            <a:rect l="0" t="0" r="r" b="b"/>
            <a:pathLst>
              <a:path w="298" h="298">
                <a:moveTo>
                  <a:pt x="0" y="149"/>
                </a:move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8" y="67"/>
                  <a:pt x="298" y="149"/>
                </a:cubicBezTo>
                <a:cubicBezTo>
                  <a:pt x="298" y="231"/>
                  <a:pt x="231" y="298"/>
                  <a:pt x="149" y="298"/>
                </a:cubicBezTo>
                <a:cubicBezTo>
                  <a:pt x="67" y="298"/>
                  <a:pt x="0" y="231"/>
                  <a:pt x="0" y="149"/>
                </a:cubicBezTo>
                <a:close/>
                <a:moveTo>
                  <a:pt x="75" y="149"/>
                </a:moveTo>
                <a:cubicBezTo>
                  <a:pt x="75" y="190"/>
                  <a:pt x="108" y="224"/>
                  <a:pt x="149" y="224"/>
                </a:cubicBezTo>
                <a:cubicBezTo>
                  <a:pt x="190" y="224"/>
                  <a:pt x="223" y="190"/>
                  <a:pt x="223" y="149"/>
                </a:cubicBezTo>
                <a:cubicBezTo>
                  <a:pt x="223" y="108"/>
                  <a:pt x="190" y="75"/>
                  <a:pt x="149" y="75"/>
                </a:cubicBezTo>
                <a:cubicBezTo>
                  <a:pt x="108" y="75"/>
                  <a:pt x="75" y="108"/>
                  <a:pt x="75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76" name="Freeform 12"/>
          <p:cNvSpPr>
            <a:spLocks noEditPoints="1"/>
          </p:cNvSpPr>
          <p:nvPr/>
        </p:nvSpPr>
        <p:spPr bwMode="auto">
          <a:xfrm>
            <a:off x="5321300" y="2211388"/>
            <a:ext cx="141288" cy="141287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8" y="149"/>
              </a:cxn>
              <a:cxn ang="0">
                <a:pos x="149" y="298"/>
              </a:cxn>
              <a:cxn ang="0">
                <a:pos x="0" y="149"/>
              </a:cxn>
              <a:cxn ang="0">
                <a:pos x="75" y="149"/>
              </a:cxn>
              <a:cxn ang="0">
                <a:pos x="149" y="224"/>
              </a:cxn>
              <a:cxn ang="0">
                <a:pos x="223" y="149"/>
              </a:cxn>
              <a:cxn ang="0">
                <a:pos x="149" y="75"/>
              </a:cxn>
              <a:cxn ang="0">
                <a:pos x="75" y="149"/>
              </a:cxn>
            </a:cxnLst>
            <a:rect l="0" t="0" r="r" b="b"/>
            <a:pathLst>
              <a:path w="298" h="298">
                <a:moveTo>
                  <a:pt x="0" y="149"/>
                </a:move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8" y="67"/>
                  <a:pt x="298" y="149"/>
                </a:cubicBezTo>
                <a:cubicBezTo>
                  <a:pt x="298" y="231"/>
                  <a:pt x="231" y="298"/>
                  <a:pt x="149" y="298"/>
                </a:cubicBezTo>
                <a:cubicBezTo>
                  <a:pt x="67" y="298"/>
                  <a:pt x="0" y="231"/>
                  <a:pt x="0" y="149"/>
                </a:cubicBezTo>
                <a:close/>
                <a:moveTo>
                  <a:pt x="75" y="149"/>
                </a:moveTo>
                <a:cubicBezTo>
                  <a:pt x="75" y="190"/>
                  <a:pt x="108" y="224"/>
                  <a:pt x="149" y="224"/>
                </a:cubicBezTo>
                <a:cubicBezTo>
                  <a:pt x="190" y="224"/>
                  <a:pt x="223" y="190"/>
                  <a:pt x="223" y="149"/>
                </a:cubicBezTo>
                <a:cubicBezTo>
                  <a:pt x="223" y="108"/>
                  <a:pt x="190" y="75"/>
                  <a:pt x="149" y="75"/>
                </a:cubicBezTo>
                <a:cubicBezTo>
                  <a:pt x="108" y="75"/>
                  <a:pt x="75" y="108"/>
                  <a:pt x="75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77" name="Freeform 13"/>
          <p:cNvSpPr>
            <a:spLocks noEditPoints="1"/>
          </p:cNvSpPr>
          <p:nvPr/>
        </p:nvSpPr>
        <p:spPr bwMode="auto">
          <a:xfrm>
            <a:off x="5740400" y="2773363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2"/>
              </a:cxn>
              <a:cxn ang="0">
                <a:pos x="224" y="148"/>
              </a:cxn>
              <a:cxn ang="0">
                <a:pos x="149" y="73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2" y="0"/>
                  <a:pt x="297" y="66"/>
                  <a:pt x="297" y="148"/>
                </a:cubicBezTo>
                <a:cubicBezTo>
                  <a:pt x="297" y="230"/>
                  <a:pt x="232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9" y="222"/>
                  <a:pt x="149" y="222"/>
                </a:cubicBezTo>
                <a:cubicBezTo>
                  <a:pt x="190" y="222"/>
                  <a:pt x="224" y="189"/>
                  <a:pt x="224" y="148"/>
                </a:cubicBezTo>
                <a:cubicBezTo>
                  <a:pt x="224" y="107"/>
                  <a:pt x="190" y="73"/>
                  <a:pt x="149" y="73"/>
                </a:cubicBezTo>
                <a:cubicBezTo>
                  <a:pt x="109" y="73"/>
                  <a:pt x="75" y="107"/>
                  <a:pt x="75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78" name="Freeform 14"/>
          <p:cNvSpPr>
            <a:spLocks noEditPoints="1"/>
          </p:cNvSpPr>
          <p:nvPr/>
        </p:nvSpPr>
        <p:spPr bwMode="auto">
          <a:xfrm>
            <a:off x="5740400" y="2773363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2"/>
              </a:cxn>
              <a:cxn ang="0">
                <a:pos x="224" y="148"/>
              </a:cxn>
              <a:cxn ang="0">
                <a:pos x="149" y="73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2" y="0"/>
                  <a:pt x="297" y="66"/>
                  <a:pt x="297" y="148"/>
                </a:cubicBezTo>
                <a:cubicBezTo>
                  <a:pt x="297" y="230"/>
                  <a:pt x="232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9" y="222"/>
                  <a:pt x="149" y="222"/>
                </a:cubicBezTo>
                <a:cubicBezTo>
                  <a:pt x="190" y="222"/>
                  <a:pt x="224" y="189"/>
                  <a:pt x="224" y="148"/>
                </a:cubicBezTo>
                <a:cubicBezTo>
                  <a:pt x="224" y="107"/>
                  <a:pt x="190" y="73"/>
                  <a:pt x="149" y="73"/>
                </a:cubicBezTo>
                <a:cubicBezTo>
                  <a:pt x="109" y="73"/>
                  <a:pt x="75" y="107"/>
                  <a:pt x="75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79" name="Freeform 15"/>
          <p:cNvSpPr>
            <a:spLocks noEditPoints="1"/>
          </p:cNvSpPr>
          <p:nvPr/>
        </p:nvSpPr>
        <p:spPr bwMode="auto">
          <a:xfrm>
            <a:off x="4970463" y="2773363"/>
            <a:ext cx="141287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80" name="Freeform 16"/>
          <p:cNvSpPr>
            <a:spLocks noEditPoints="1"/>
          </p:cNvSpPr>
          <p:nvPr/>
        </p:nvSpPr>
        <p:spPr bwMode="auto">
          <a:xfrm>
            <a:off x="4970463" y="2773363"/>
            <a:ext cx="141287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81" name="Freeform 17"/>
          <p:cNvSpPr>
            <a:spLocks noEditPoints="1"/>
          </p:cNvSpPr>
          <p:nvPr/>
        </p:nvSpPr>
        <p:spPr bwMode="auto">
          <a:xfrm>
            <a:off x="4200525" y="2352675"/>
            <a:ext cx="139700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8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8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1" y="0"/>
                  <a:pt x="298" y="66"/>
                  <a:pt x="298" y="148"/>
                </a:cubicBezTo>
                <a:cubicBezTo>
                  <a:pt x="298" y="230"/>
                  <a:pt x="231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8" y="223"/>
                  <a:pt x="149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9" y="74"/>
                </a:cubicBezTo>
                <a:cubicBezTo>
                  <a:pt x="108" y="74"/>
                  <a:pt x="75" y="107"/>
                  <a:pt x="75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82" name="Freeform 18"/>
          <p:cNvSpPr>
            <a:spLocks noEditPoints="1"/>
          </p:cNvSpPr>
          <p:nvPr/>
        </p:nvSpPr>
        <p:spPr bwMode="auto">
          <a:xfrm>
            <a:off x="4200525" y="2352675"/>
            <a:ext cx="139700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8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8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1" y="0"/>
                  <a:pt x="298" y="66"/>
                  <a:pt x="298" y="148"/>
                </a:cubicBezTo>
                <a:cubicBezTo>
                  <a:pt x="298" y="230"/>
                  <a:pt x="231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8" y="223"/>
                  <a:pt x="149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9" y="74"/>
                </a:cubicBezTo>
                <a:cubicBezTo>
                  <a:pt x="108" y="74"/>
                  <a:pt x="75" y="107"/>
                  <a:pt x="75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83" name="Freeform 19"/>
          <p:cNvSpPr>
            <a:spLocks noEditPoints="1"/>
          </p:cNvSpPr>
          <p:nvPr/>
        </p:nvSpPr>
        <p:spPr bwMode="auto">
          <a:xfrm>
            <a:off x="3570288" y="1722438"/>
            <a:ext cx="141287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84" name="Freeform 20"/>
          <p:cNvSpPr>
            <a:spLocks noEditPoints="1"/>
          </p:cNvSpPr>
          <p:nvPr/>
        </p:nvSpPr>
        <p:spPr bwMode="auto">
          <a:xfrm>
            <a:off x="3570288" y="1722438"/>
            <a:ext cx="141287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85" name="Freeform 21"/>
          <p:cNvSpPr>
            <a:spLocks noEditPoints="1"/>
          </p:cNvSpPr>
          <p:nvPr/>
        </p:nvSpPr>
        <p:spPr bwMode="auto">
          <a:xfrm>
            <a:off x="3219450" y="2422525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6" y="0"/>
                  <a:pt x="148" y="0"/>
                </a:cubicBezTo>
                <a:cubicBezTo>
                  <a:pt x="230" y="0"/>
                  <a:pt x="297" y="66"/>
                  <a:pt x="297" y="148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6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89"/>
                  <a:pt x="107" y="223"/>
                  <a:pt x="148" y="223"/>
                </a:cubicBezTo>
                <a:cubicBezTo>
                  <a:pt x="189" y="223"/>
                  <a:pt x="223" y="189"/>
                  <a:pt x="223" y="148"/>
                </a:cubicBezTo>
                <a:cubicBezTo>
                  <a:pt x="223" y="107"/>
                  <a:pt x="189" y="74"/>
                  <a:pt x="148" y="74"/>
                </a:cubicBezTo>
                <a:cubicBezTo>
                  <a:pt x="107" y="74"/>
                  <a:pt x="74" y="107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86" name="Freeform 22"/>
          <p:cNvSpPr>
            <a:spLocks noEditPoints="1"/>
          </p:cNvSpPr>
          <p:nvPr/>
        </p:nvSpPr>
        <p:spPr bwMode="auto">
          <a:xfrm>
            <a:off x="3219450" y="2422525"/>
            <a:ext cx="141288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6" y="0"/>
                  <a:pt x="148" y="0"/>
                </a:cubicBezTo>
                <a:cubicBezTo>
                  <a:pt x="230" y="0"/>
                  <a:pt x="297" y="66"/>
                  <a:pt x="297" y="148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6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89"/>
                  <a:pt x="107" y="223"/>
                  <a:pt x="148" y="223"/>
                </a:cubicBezTo>
                <a:cubicBezTo>
                  <a:pt x="189" y="223"/>
                  <a:pt x="223" y="189"/>
                  <a:pt x="223" y="148"/>
                </a:cubicBezTo>
                <a:cubicBezTo>
                  <a:pt x="223" y="107"/>
                  <a:pt x="189" y="74"/>
                  <a:pt x="148" y="74"/>
                </a:cubicBezTo>
                <a:cubicBezTo>
                  <a:pt x="107" y="74"/>
                  <a:pt x="74" y="107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87" name="Freeform 23"/>
          <p:cNvSpPr>
            <a:spLocks noEditPoints="1"/>
          </p:cNvSpPr>
          <p:nvPr/>
        </p:nvSpPr>
        <p:spPr bwMode="auto">
          <a:xfrm>
            <a:off x="3779838" y="2913063"/>
            <a:ext cx="141287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88" name="Freeform 24"/>
          <p:cNvSpPr>
            <a:spLocks noEditPoints="1"/>
          </p:cNvSpPr>
          <p:nvPr/>
        </p:nvSpPr>
        <p:spPr bwMode="auto">
          <a:xfrm>
            <a:off x="3779838" y="2913063"/>
            <a:ext cx="141287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89" name="Freeform 25"/>
          <p:cNvSpPr>
            <a:spLocks noEditPoints="1"/>
          </p:cNvSpPr>
          <p:nvPr/>
        </p:nvSpPr>
        <p:spPr bwMode="auto">
          <a:xfrm>
            <a:off x="2940050" y="2982913"/>
            <a:ext cx="141288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7" y="149"/>
              </a:cxn>
              <a:cxn ang="0">
                <a:pos x="149" y="297"/>
              </a:cxn>
              <a:cxn ang="0">
                <a:pos x="0" y="149"/>
              </a:cxn>
              <a:cxn ang="0">
                <a:pos x="74" y="149"/>
              </a:cxn>
              <a:cxn ang="0">
                <a:pos x="149" y="223"/>
              </a:cxn>
              <a:cxn ang="0">
                <a:pos x="223" y="149"/>
              </a:cxn>
              <a:cxn ang="0">
                <a:pos x="149" y="75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9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9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90" name="Freeform 26"/>
          <p:cNvSpPr>
            <a:spLocks noEditPoints="1"/>
          </p:cNvSpPr>
          <p:nvPr/>
        </p:nvSpPr>
        <p:spPr bwMode="auto">
          <a:xfrm>
            <a:off x="2940050" y="2982913"/>
            <a:ext cx="141288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7" y="149"/>
              </a:cxn>
              <a:cxn ang="0">
                <a:pos x="149" y="297"/>
              </a:cxn>
              <a:cxn ang="0">
                <a:pos x="0" y="149"/>
              </a:cxn>
              <a:cxn ang="0">
                <a:pos x="74" y="149"/>
              </a:cxn>
              <a:cxn ang="0">
                <a:pos x="149" y="223"/>
              </a:cxn>
              <a:cxn ang="0">
                <a:pos x="223" y="149"/>
              </a:cxn>
              <a:cxn ang="0">
                <a:pos x="149" y="75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9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9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91" name="Freeform 27"/>
          <p:cNvSpPr>
            <a:spLocks noEditPoints="1"/>
          </p:cNvSpPr>
          <p:nvPr/>
        </p:nvSpPr>
        <p:spPr bwMode="auto">
          <a:xfrm>
            <a:off x="6232525" y="2071688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6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6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1" y="0"/>
                  <a:pt x="296" y="67"/>
                  <a:pt x="296" y="149"/>
                </a:cubicBezTo>
                <a:cubicBezTo>
                  <a:pt x="296" y="231"/>
                  <a:pt x="231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8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8" y="75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92" name="Freeform 28"/>
          <p:cNvSpPr>
            <a:spLocks noEditPoints="1"/>
          </p:cNvSpPr>
          <p:nvPr/>
        </p:nvSpPr>
        <p:spPr bwMode="auto">
          <a:xfrm>
            <a:off x="6232525" y="2071688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6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6" h="297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1" y="0"/>
                  <a:pt x="296" y="67"/>
                  <a:pt x="296" y="149"/>
                </a:cubicBezTo>
                <a:cubicBezTo>
                  <a:pt x="296" y="231"/>
                  <a:pt x="231" y="297"/>
                  <a:pt x="148" y="297"/>
                </a:cubicBezTo>
                <a:cubicBezTo>
                  <a:pt x="66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8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8" y="75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93" name="Freeform 29"/>
          <p:cNvSpPr>
            <a:spLocks noEditPoints="1"/>
          </p:cNvSpPr>
          <p:nvPr/>
        </p:nvSpPr>
        <p:spPr bwMode="auto">
          <a:xfrm>
            <a:off x="4760913" y="3403600"/>
            <a:ext cx="139700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8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8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1" y="0"/>
                  <a:pt x="298" y="66"/>
                  <a:pt x="298" y="148"/>
                </a:cubicBezTo>
                <a:cubicBezTo>
                  <a:pt x="298" y="230"/>
                  <a:pt x="231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8" y="223"/>
                  <a:pt x="149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9" y="74"/>
                </a:cubicBezTo>
                <a:cubicBezTo>
                  <a:pt x="108" y="74"/>
                  <a:pt x="75" y="107"/>
                  <a:pt x="75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94" name="Freeform 30"/>
          <p:cNvSpPr>
            <a:spLocks noEditPoints="1"/>
          </p:cNvSpPr>
          <p:nvPr/>
        </p:nvSpPr>
        <p:spPr bwMode="auto">
          <a:xfrm>
            <a:off x="4760913" y="3403600"/>
            <a:ext cx="139700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8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8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1" y="0"/>
                  <a:pt x="298" y="66"/>
                  <a:pt x="298" y="148"/>
                </a:cubicBezTo>
                <a:cubicBezTo>
                  <a:pt x="298" y="230"/>
                  <a:pt x="231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8" y="223"/>
                  <a:pt x="149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9" y="74"/>
                </a:cubicBezTo>
                <a:cubicBezTo>
                  <a:pt x="108" y="74"/>
                  <a:pt x="75" y="107"/>
                  <a:pt x="75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95" name="Freeform 31"/>
          <p:cNvSpPr>
            <a:spLocks noEditPoints="1"/>
          </p:cNvSpPr>
          <p:nvPr/>
        </p:nvSpPr>
        <p:spPr bwMode="auto">
          <a:xfrm>
            <a:off x="3849688" y="3963988"/>
            <a:ext cx="141287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8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7" h="298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8"/>
                  <a:pt x="148" y="298"/>
                </a:cubicBezTo>
                <a:cubicBezTo>
                  <a:pt x="66" y="298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96" name="Freeform 32"/>
          <p:cNvSpPr>
            <a:spLocks noEditPoints="1"/>
          </p:cNvSpPr>
          <p:nvPr/>
        </p:nvSpPr>
        <p:spPr bwMode="auto">
          <a:xfrm>
            <a:off x="3849688" y="3963988"/>
            <a:ext cx="141287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8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5"/>
              </a:cxn>
              <a:cxn ang="0">
                <a:pos x="74" y="149"/>
              </a:cxn>
            </a:cxnLst>
            <a:rect l="0" t="0" r="r" b="b"/>
            <a:pathLst>
              <a:path w="297" h="298">
                <a:moveTo>
                  <a:pt x="0" y="149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8"/>
                  <a:pt x="148" y="298"/>
                </a:cubicBezTo>
                <a:cubicBezTo>
                  <a:pt x="66" y="298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8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97" name="Freeform 33"/>
          <p:cNvSpPr>
            <a:spLocks noEditPoints="1"/>
          </p:cNvSpPr>
          <p:nvPr/>
        </p:nvSpPr>
        <p:spPr bwMode="auto">
          <a:xfrm>
            <a:off x="5672138" y="5014913"/>
            <a:ext cx="139700" cy="141287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2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7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2" y="190"/>
                  <a:pt x="222" y="148"/>
                </a:cubicBezTo>
                <a:cubicBezTo>
                  <a:pt x="222" y="108"/>
                  <a:pt x="190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98" name="Freeform 34"/>
          <p:cNvSpPr>
            <a:spLocks noEditPoints="1"/>
          </p:cNvSpPr>
          <p:nvPr/>
        </p:nvSpPr>
        <p:spPr bwMode="auto">
          <a:xfrm>
            <a:off x="5672138" y="5014913"/>
            <a:ext cx="139700" cy="141287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2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7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2" y="190"/>
                  <a:pt x="222" y="148"/>
                </a:cubicBezTo>
                <a:cubicBezTo>
                  <a:pt x="222" y="108"/>
                  <a:pt x="190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099" name="Freeform 35"/>
          <p:cNvSpPr>
            <a:spLocks noEditPoints="1"/>
          </p:cNvSpPr>
          <p:nvPr/>
        </p:nvSpPr>
        <p:spPr bwMode="auto">
          <a:xfrm>
            <a:off x="3151188" y="4244975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89"/>
                  <a:pt x="107" y="223"/>
                  <a:pt x="148" y="223"/>
                </a:cubicBezTo>
                <a:cubicBezTo>
                  <a:pt x="190" y="223"/>
                  <a:pt x="223" y="189"/>
                  <a:pt x="223" y="149"/>
                </a:cubicBezTo>
                <a:cubicBezTo>
                  <a:pt x="223" y="107"/>
                  <a:pt x="190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00" name="Freeform 36"/>
          <p:cNvSpPr>
            <a:spLocks noEditPoints="1"/>
          </p:cNvSpPr>
          <p:nvPr/>
        </p:nvSpPr>
        <p:spPr bwMode="auto">
          <a:xfrm>
            <a:off x="3151188" y="4244975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89"/>
                  <a:pt x="107" y="223"/>
                  <a:pt x="148" y="223"/>
                </a:cubicBezTo>
                <a:cubicBezTo>
                  <a:pt x="190" y="223"/>
                  <a:pt x="223" y="189"/>
                  <a:pt x="223" y="149"/>
                </a:cubicBezTo>
                <a:cubicBezTo>
                  <a:pt x="223" y="107"/>
                  <a:pt x="190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01" name="Freeform 37"/>
          <p:cNvSpPr>
            <a:spLocks noEditPoints="1"/>
          </p:cNvSpPr>
          <p:nvPr/>
        </p:nvSpPr>
        <p:spPr bwMode="auto">
          <a:xfrm>
            <a:off x="3009900" y="4943475"/>
            <a:ext cx="141288" cy="14128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7" y="149"/>
              </a:cxn>
              <a:cxn ang="0">
                <a:pos x="149" y="298"/>
              </a:cxn>
              <a:cxn ang="0">
                <a:pos x="0" y="149"/>
              </a:cxn>
              <a:cxn ang="0">
                <a:pos x="74" y="149"/>
              </a:cxn>
              <a:cxn ang="0">
                <a:pos x="149" y="223"/>
              </a:cxn>
              <a:cxn ang="0">
                <a:pos x="223" y="149"/>
              </a:cxn>
              <a:cxn ang="0">
                <a:pos x="149" y="75"/>
              </a:cxn>
              <a:cxn ang="0">
                <a:pos x="74" y="149"/>
              </a:cxn>
            </a:cxnLst>
            <a:rect l="0" t="0" r="r" b="b"/>
            <a:pathLst>
              <a:path w="297" h="298">
                <a:moveTo>
                  <a:pt x="0" y="149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8"/>
                  <a:pt x="149" y="298"/>
                </a:cubicBezTo>
                <a:cubicBezTo>
                  <a:pt x="66" y="298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9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02" name="Freeform 38"/>
          <p:cNvSpPr>
            <a:spLocks noEditPoints="1"/>
          </p:cNvSpPr>
          <p:nvPr/>
        </p:nvSpPr>
        <p:spPr bwMode="auto">
          <a:xfrm>
            <a:off x="3009900" y="4943475"/>
            <a:ext cx="141288" cy="14128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9" y="0"/>
              </a:cxn>
              <a:cxn ang="0">
                <a:pos x="297" y="149"/>
              </a:cxn>
              <a:cxn ang="0">
                <a:pos x="149" y="298"/>
              </a:cxn>
              <a:cxn ang="0">
                <a:pos x="0" y="149"/>
              </a:cxn>
              <a:cxn ang="0">
                <a:pos x="74" y="149"/>
              </a:cxn>
              <a:cxn ang="0">
                <a:pos x="149" y="223"/>
              </a:cxn>
              <a:cxn ang="0">
                <a:pos x="223" y="149"/>
              </a:cxn>
              <a:cxn ang="0">
                <a:pos x="149" y="75"/>
              </a:cxn>
              <a:cxn ang="0">
                <a:pos x="74" y="149"/>
              </a:cxn>
            </a:cxnLst>
            <a:rect l="0" t="0" r="r" b="b"/>
            <a:pathLst>
              <a:path w="297" h="298">
                <a:moveTo>
                  <a:pt x="0" y="149"/>
                </a:moveTo>
                <a:cubicBezTo>
                  <a:pt x="0" y="67"/>
                  <a:pt x="66" y="0"/>
                  <a:pt x="149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8"/>
                  <a:pt x="149" y="298"/>
                </a:cubicBezTo>
                <a:cubicBezTo>
                  <a:pt x="66" y="298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9" y="223"/>
                </a:cubicBezTo>
                <a:cubicBezTo>
                  <a:pt x="189" y="223"/>
                  <a:pt x="223" y="190"/>
                  <a:pt x="223" y="149"/>
                </a:cubicBezTo>
                <a:cubicBezTo>
                  <a:pt x="223" y="108"/>
                  <a:pt x="189" y="75"/>
                  <a:pt x="149" y="75"/>
                </a:cubicBezTo>
                <a:cubicBezTo>
                  <a:pt x="107" y="75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03" name="Freeform 39"/>
          <p:cNvSpPr>
            <a:spLocks noEditPoints="1"/>
          </p:cNvSpPr>
          <p:nvPr/>
        </p:nvSpPr>
        <p:spPr bwMode="auto">
          <a:xfrm>
            <a:off x="3711575" y="5365750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7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3" y="190"/>
                  <a:pt x="223" y="149"/>
                </a:cubicBezTo>
                <a:cubicBezTo>
                  <a:pt x="223" y="108"/>
                  <a:pt x="190" y="74"/>
                  <a:pt x="148" y="74"/>
                </a:cubicBezTo>
                <a:cubicBezTo>
                  <a:pt x="107" y="74"/>
                  <a:pt x="74" y="108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04" name="Freeform 40"/>
          <p:cNvSpPr>
            <a:spLocks noEditPoints="1"/>
          </p:cNvSpPr>
          <p:nvPr/>
        </p:nvSpPr>
        <p:spPr bwMode="auto">
          <a:xfrm>
            <a:off x="3711575" y="5365750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3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7"/>
                  <a:pt x="67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7" y="297"/>
                  <a:pt x="0" y="231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3" y="190"/>
                  <a:pt x="223" y="149"/>
                </a:cubicBezTo>
                <a:cubicBezTo>
                  <a:pt x="223" y="108"/>
                  <a:pt x="190" y="74"/>
                  <a:pt x="148" y="74"/>
                </a:cubicBezTo>
                <a:cubicBezTo>
                  <a:pt x="107" y="74"/>
                  <a:pt x="74" y="108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05" name="Freeform 41"/>
          <p:cNvSpPr>
            <a:spLocks noEditPoints="1"/>
          </p:cNvSpPr>
          <p:nvPr/>
        </p:nvSpPr>
        <p:spPr bwMode="auto">
          <a:xfrm>
            <a:off x="5602288" y="5786438"/>
            <a:ext cx="141287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4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9" y="0"/>
                </a:cubicBezTo>
                <a:cubicBezTo>
                  <a:pt x="231" y="0"/>
                  <a:pt x="297" y="67"/>
                  <a:pt x="297" y="148"/>
                </a:cubicBezTo>
                <a:cubicBezTo>
                  <a:pt x="297" y="230"/>
                  <a:pt x="231" y="297"/>
                  <a:pt x="149" y="297"/>
                </a:cubicBezTo>
                <a:cubicBezTo>
                  <a:pt x="66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8" y="223"/>
                  <a:pt x="149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7"/>
                  <a:pt x="189" y="74"/>
                  <a:pt x="149" y="74"/>
                </a:cubicBezTo>
                <a:cubicBezTo>
                  <a:pt x="108" y="74"/>
                  <a:pt x="74" y="107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06" name="Freeform 42"/>
          <p:cNvSpPr>
            <a:spLocks noEditPoints="1"/>
          </p:cNvSpPr>
          <p:nvPr/>
        </p:nvSpPr>
        <p:spPr bwMode="auto">
          <a:xfrm>
            <a:off x="5602288" y="5786438"/>
            <a:ext cx="141287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4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9" y="0"/>
                </a:cubicBezTo>
                <a:cubicBezTo>
                  <a:pt x="231" y="0"/>
                  <a:pt x="297" y="67"/>
                  <a:pt x="297" y="148"/>
                </a:cubicBezTo>
                <a:cubicBezTo>
                  <a:pt x="297" y="230"/>
                  <a:pt x="231" y="297"/>
                  <a:pt x="149" y="297"/>
                </a:cubicBezTo>
                <a:cubicBezTo>
                  <a:pt x="66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8" y="223"/>
                  <a:pt x="149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7"/>
                  <a:pt x="189" y="74"/>
                  <a:pt x="149" y="74"/>
                </a:cubicBezTo>
                <a:cubicBezTo>
                  <a:pt x="108" y="74"/>
                  <a:pt x="74" y="107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07" name="Freeform 43"/>
          <p:cNvSpPr>
            <a:spLocks noEditPoints="1"/>
          </p:cNvSpPr>
          <p:nvPr/>
        </p:nvSpPr>
        <p:spPr bwMode="auto">
          <a:xfrm>
            <a:off x="3430588" y="3543300"/>
            <a:ext cx="139700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08" name="Freeform 44"/>
          <p:cNvSpPr>
            <a:spLocks noEditPoints="1"/>
          </p:cNvSpPr>
          <p:nvPr/>
        </p:nvSpPr>
        <p:spPr bwMode="auto">
          <a:xfrm>
            <a:off x="3430588" y="3543300"/>
            <a:ext cx="139700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8"/>
                </a:cubicBezTo>
                <a:cubicBezTo>
                  <a:pt x="297" y="231"/>
                  <a:pt x="230" y="297"/>
                  <a:pt x="148" y="297"/>
                </a:cubicBezTo>
                <a:cubicBezTo>
                  <a:pt x="66" y="297"/>
                  <a:pt x="0" y="231"/>
                  <a:pt x="0" y="148"/>
                </a:cubicBezTo>
                <a:close/>
                <a:moveTo>
                  <a:pt x="74" y="148"/>
                </a:moveTo>
                <a:cubicBezTo>
                  <a:pt x="74" y="190"/>
                  <a:pt x="107" y="223"/>
                  <a:pt x="148" y="223"/>
                </a:cubicBezTo>
                <a:cubicBezTo>
                  <a:pt x="189" y="223"/>
                  <a:pt x="223" y="190"/>
                  <a:pt x="223" y="148"/>
                </a:cubicBezTo>
                <a:cubicBezTo>
                  <a:pt x="223" y="108"/>
                  <a:pt x="189" y="74"/>
                  <a:pt x="148" y="74"/>
                </a:cubicBezTo>
                <a:cubicBezTo>
                  <a:pt x="107" y="74"/>
                  <a:pt x="74" y="108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09" name="Freeform 45"/>
          <p:cNvSpPr>
            <a:spLocks noEditPoints="1"/>
          </p:cNvSpPr>
          <p:nvPr/>
        </p:nvSpPr>
        <p:spPr bwMode="auto">
          <a:xfrm>
            <a:off x="5672138" y="3333750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2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7" y="297"/>
                  <a:pt x="0" y="230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2" y="190"/>
                  <a:pt x="222" y="149"/>
                </a:cubicBezTo>
                <a:cubicBezTo>
                  <a:pt x="222" y="107"/>
                  <a:pt x="190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10" name="Freeform 46"/>
          <p:cNvSpPr>
            <a:spLocks noEditPoints="1"/>
          </p:cNvSpPr>
          <p:nvPr/>
        </p:nvSpPr>
        <p:spPr bwMode="auto">
          <a:xfrm>
            <a:off x="5672138" y="3333750"/>
            <a:ext cx="139700" cy="13970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48" y="0"/>
              </a:cxn>
              <a:cxn ang="0">
                <a:pos x="297" y="149"/>
              </a:cxn>
              <a:cxn ang="0">
                <a:pos x="148" y="297"/>
              </a:cxn>
              <a:cxn ang="0">
                <a:pos x="0" y="149"/>
              </a:cxn>
              <a:cxn ang="0">
                <a:pos x="74" y="149"/>
              </a:cxn>
              <a:cxn ang="0">
                <a:pos x="148" y="223"/>
              </a:cxn>
              <a:cxn ang="0">
                <a:pos x="222" y="149"/>
              </a:cxn>
              <a:cxn ang="0">
                <a:pos x="148" y="74"/>
              </a:cxn>
              <a:cxn ang="0">
                <a:pos x="74" y="149"/>
              </a:cxn>
            </a:cxnLst>
            <a:rect l="0" t="0" r="r" b="b"/>
            <a:pathLst>
              <a:path w="297" h="297">
                <a:moveTo>
                  <a:pt x="0" y="149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9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7" y="297"/>
                  <a:pt x="0" y="230"/>
                  <a:pt x="0" y="149"/>
                </a:cubicBezTo>
                <a:close/>
                <a:moveTo>
                  <a:pt x="74" y="149"/>
                </a:moveTo>
                <a:cubicBezTo>
                  <a:pt x="74" y="190"/>
                  <a:pt x="107" y="223"/>
                  <a:pt x="148" y="223"/>
                </a:cubicBezTo>
                <a:cubicBezTo>
                  <a:pt x="190" y="223"/>
                  <a:pt x="222" y="190"/>
                  <a:pt x="222" y="149"/>
                </a:cubicBezTo>
                <a:cubicBezTo>
                  <a:pt x="222" y="107"/>
                  <a:pt x="190" y="74"/>
                  <a:pt x="148" y="74"/>
                </a:cubicBezTo>
                <a:cubicBezTo>
                  <a:pt x="107" y="74"/>
                  <a:pt x="74" y="107"/>
                  <a:pt x="74" y="149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11" name="Line 47"/>
          <p:cNvSpPr>
            <a:spLocks noChangeShapeType="1"/>
          </p:cNvSpPr>
          <p:nvPr/>
        </p:nvSpPr>
        <p:spPr bwMode="auto">
          <a:xfrm>
            <a:off x="5926138" y="1776413"/>
            <a:ext cx="331787" cy="3111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12" name="Line 48"/>
          <p:cNvSpPr>
            <a:spLocks noChangeShapeType="1"/>
          </p:cNvSpPr>
          <p:nvPr/>
        </p:nvSpPr>
        <p:spPr bwMode="auto">
          <a:xfrm flipH="1">
            <a:off x="5432425" y="1782763"/>
            <a:ext cx="417513" cy="44291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13" name="Line 49"/>
          <p:cNvSpPr>
            <a:spLocks noChangeShapeType="1"/>
          </p:cNvSpPr>
          <p:nvPr/>
        </p:nvSpPr>
        <p:spPr bwMode="auto">
          <a:xfrm>
            <a:off x="5424488" y="2344738"/>
            <a:ext cx="344487" cy="44291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14" name="Line 50"/>
          <p:cNvSpPr>
            <a:spLocks noChangeShapeType="1"/>
          </p:cNvSpPr>
          <p:nvPr/>
        </p:nvSpPr>
        <p:spPr bwMode="auto">
          <a:xfrm flipV="1">
            <a:off x="5856288" y="2197100"/>
            <a:ext cx="403225" cy="59213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15" name="Line 51"/>
          <p:cNvSpPr>
            <a:spLocks noChangeShapeType="1"/>
          </p:cNvSpPr>
          <p:nvPr/>
        </p:nvSpPr>
        <p:spPr bwMode="auto">
          <a:xfrm flipH="1">
            <a:off x="5743575" y="2913063"/>
            <a:ext cx="63500" cy="42068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16" name="Line 52"/>
          <p:cNvSpPr>
            <a:spLocks noChangeShapeType="1"/>
          </p:cNvSpPr>
          <p:nvPr/>
        </p:nvSpPr>
        <p:spPr bwMode="auto">
          <a:xfrm>
            <a:off x="5111750" y="2841625"/>
            <a:ext cx="628650" cy="158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17" name="Line 53"/>
          <p:cNvSpPr>
            <a:spLocks noChangeShapeType="1"/>
          </p:cNvSpPr>
          <p:nvPr/>
        </p:nvSpPr>
        <p:spPr bwMode="auto">
          <a:xfrm>
            <a:off x="4325938" y="2465388"/>
            <a:ext cx="657225" cy="33813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18" name="Line 54"/>
          <p:cNvSpPr>
            <a:spLocks noChangeShapeType="1"/>
          </p:cNvSpPr>
          <p:nvPr/>
        </p:nvSpPr>
        <p:spPr bwMode="auto">
          <a:xfrm flipH="1">
            <a:off x="5075238" y="2335213"/>
            <a:ext cx="269875" cy="44608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19" name="Line 55"/>
          <p:cNvSpPr>
            <a:spLocks noChangeShapeType="1"/>
          </p:cNvSpPr>
          <p:nvPr/>
        </p:nvSpPr>
        <p:spPr bwMode="auto">
          <a:xfrm flipH="1">
            <a:off x="4848225" y="2905125"/>
            <a:ext cx="160338" cy="500063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20" name="Line 56"/>
          <p:cNvSpPr>
            <a:spLocks noChangeShapeType="1"/>
          </p:cNvSpPr>
          <p:nvPr/>
        </p:nvSpPr>
        <p:spPr bwMode="auto">
          <a:xfrm flipV="1">
            <a:off x="4900613" y="3413125"/>
            <a:ext cx="771525" cy="5873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21" name="Line 57"/>
          <p:cNvSpPr>
            <a:spLocks noChangeShapeType="1"/>
          </p:cNvSpPr>
          <p:nvPr/>
        </p:nvSpPr>
        <p:spPr bwMode="auto">
          <a:xfrm flipH="1">
            <a:off x="5538788" y="3471863"/>
            <a:ext cx="188912" cy="84296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22" name="Line 58"/>
          <p:cNvSpPr>
            <a:spLocks noChangeShapeType="1"/>
          </p:cNvSpPr>
          <p:nvPr/>
        </p:nvSpPr>
        <p:spPr bwMode="auto">
          <a:xfrm>
            <a:off x="5561013" y="4448175"/>
            <a:ext cx="163512" cy="569913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23" name="Line 59"/>
          <p:cNvSpPr>
            <a:spLocks noChangeShapeType="1"/>
          </p:cNvSpPr>
          <p:nvPr/>
        </p:nvSpPr>
        <p:spPr bwMode="auto">
          <a:xfrm flipH="1">
            <a:off x="5678488" y="5156200"/>
            <a:ext cx="58737" cy="63023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24" name="Line 60"/>
          <p:cNvSpPr>
            <a:spLocks noChangeShapeType="1"/>
          </p:cNvSpPr>
          <p:nvPr/>
        </p:nvSpPr>
        <p:spPr bwMode="auto">
          <a:xfrm flipH="1" flipV="1">
            <a:off x="3127375" y="5065713"/>
            <a:ext cx="592138" cy="336550"/>
          </a:xfrm>
          <a:prstGeom prst="line">
            <a:avLst/>
          </a:prstGeom>
          <a:noFill/>
          <a:ln w="41275">
            <a:solidFill>
              <a:srgbClr val="3983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25" name="Line 61"/>
          <p:cNvSpPr>
            <a:spLocks noChangeShapeType="1"/>
          </p:cNvSpPr>
          <p:nvPr/>
        </p:nvSpPr>
        <p:spPr bwMode="auto">
          <a:xfrm flipH="1">
            <a:off x="3092450" y="4384675"/>
            <a:ext cx="123825" cy="56038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26" name="Line 62"/>
          <p:cNvSpPr>
            <a:spLocks noChangeShapeType="1"/>
          </p:cNvSpPr>
          <p:nvPr/>
        </p:nvSpPr>
        <p:spPr bwMode="auto">
          <a:xfrm flipV="1">
            <a:off x="3286125" y="4068763"/>
            <a:ext cx="573088" cy="22066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27" name="Line 63"/>
          <p:cNvSpPr>
            <a:spLocks noChangeShapeType="1"/>
          </p:cNvSpPr>
          <p:nvPr/>
        </p:nvSpPr>
        <p:spPr bwMode="auto">
          <a:xfrm>
            <a:off x="3560763" y="3648075"/>
            <a:ext cx="315912" cy="33020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28" name="Line 64"/>
          <p:cNvSpPr>
            <a:spLocks noChangeShapeType="1"/>
          </p:cNvSpPr>
          <p:nvPr/>
        </p:nvSpPr>
        <p:spPr bwMode="auto">
          <a:xfrm flipH="1" flipV="1">
            <a:off x="3055938" y="3106738"/>
            <a:ext cx="393700" cy="45878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29" name="Line 65"/>
          <p:cNvSpPr>
            <a:spLocks noChangeShapeType="1"/>
          </p:cNvSpPr>
          <p:nvPr/>
        </p:nvSpPr>
        <p:spPr bwMode="auto">
          <a:xfrm flipV="1">
            <a:off x="3046413" y="2552700"/>
            <a:ext cx="207962" cy="43973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30" name="Line 66"/>
          <p:cNvSpPr>
            <a:spLocks noChangeShapeType="1"/>
          </p:cNvSpPr>
          <p:nvPr/>
        </p:nvSpPr>
        <p:spPr bwMode="auto">
          <a:xfrm flipH="1">
            <a:off x="3535363" y="3049588"/>
            <a:ext cx="292100" cy="503237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31" name="Line 67"/>
          <p:cNvSpPr>
            <a:spLocks noChangeShapeType="1"/>
          </p:cNvSpPr>
          <p:nvPr/>
        </p:nvSpPr>
        <p:spPr bwMode="auto">
          <a:xfrm flipV="1">
            <a:off x="3886200" y="2479675"/>
            <a:ext cx="342900" cy="442913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32" name="Line 68"/>
          <p:cNvSpPr>
            <a:spLocks noChangeShapeType="1"/>
          </p:cNvSpPr>
          <p:nvPr/>
        </p:nvSpPr>
        <p:spPr bwMode="auto">
          <a:xfrm>
            <a:off x="3346450" y="2533650"/>
            <a:ext cx="450850" cy="404813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33" name="Line 69"/>
          <p:cNvSpPr>
            <a:spLocks noChangeShapeType="1"/>
          </p:cNvSpPr>
          <p:nvPr/>
        </p:nvSpPr>
        <p:spPr bwMode="auto">
          <a:xfrm flipH="1">
            <a:off x="3308350" y="1857375"/>
            <a:ext cx="306388" cy="56673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34" name="Line 70"/>
          <p:cNvSpPr>
            <a:spLocks noChangeShapeType="1"/>
          </p:cNvSpPr>
          <p:nvPr/>
        </p:nvSpPr>
        <p:spPr bwMode="auto">
          <a:xfrm>
            <a:off x="3686175" y="1846263"/>
            <a:ext cx="542925" cy="51911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35" name="Freeform 71"/>
          <p:cNvSpPr>
            <a:spLocks noEditPoints="1"/>
          </p:cNvSpPr>
          <p:nvPr/>
        </p:nvSpPr>
        <p:spPr bwMode="auto">
          <a:xfrm>
            <a:off x="6472238" y="5864225"/>
            <a:ext cx="141287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5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7" y="67"/>
                  <a:pt x="297" y="148"/>
                </a:cubicBezTo>
                <a:cubicBezTo>
                  <a:pt x="297" y="231"/>
                  <a:pt x="231" y="297"/>
                  <a:pt x="149" y="297"/>
                </a:cubicBezTo>
                <a:cubicBezTo>
                  <a:pt x="67" y="297"/>
                  <a:pt x="0" y="231"/>
                  <a:pt x="0" y="148"/>
                </a:cubicBezTo>
                <a:close/>
                <a:moveTo>
                  <a:pt x="75" y="148"/>
                </a:moveTo>
                <a:cubicBezTo>
                  <a:pt x="75" y="190"/>
                  <a:pt x="108" y="223"/>
                  <a:pt x="149" y="223"/>
                </a:cubicBezTo>
                <a:cubicBezTo>
                  <a:pt x="190" y="223"/>
                  <a:pt x="223" y="190"/>
                  <a:pt x="223" y="148"/>
                </a:cubicBezTo>
                <a:cubicBezTo>
                  <a:pt x="223" y="108"/>
                  <a:pt x="190" y="75"/>
                  <a:pt x="149" y="75"/>
                </a:cubicBezTo>
                <a:cubicBezTo>
                  <a:pt x="108" y="75"/>
                  <a:pt x="75" y="108"/>
                  <a:pt x="75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36" name="Freeform 72"/>
          <p:cNvSpPr>
            <a:spLocks noEditPoints="1"/>
          </p:cNvSpPr>
          <p:nvPr/>
        </p:nvSpPr>
        <p:spPr bwMode="auto">
          <a:xfrm>
            <a:off x="6472238" y="5864225"/>
            <a:ext cx="141287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3"/>
              </a:cxn>
              <a:cxn ang="0">
                <a:pos x="223" y="148"/>
              </a:cxn>
              <a:cxn ang="0">
                <a:pos x="149" y="75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7" y="67"/>
                  <a:pt x="297" y="148"/>
                </a:cubicBezTo>
                <a:cubicBezTo>
                  <a:pt x="297" y="231"/>
                  <a:pt x="231" y="297"/>
                  <a:pt x="149" y="297"/>
                </a:cubicBezTo>
                <a:cubicBezTo>
                  <a:pt x="67" y="297"/>
                  <a:pt x="0" y="231"/>
                  <a:pt x="0" y="148"/>
                </a:cubicBezTo>
                <a:close/>
                <a:moveTo>
                  <a:pt x="75" y="148"/>
                </a:moveTo>
                <a:cubicBezTo>
                  <a:pt x="75" y="190"/>
                  <a:pt x="108" y="223"/>
                  <a:pt x="149" y="223"/>
                </a:cubicBezTo>
                <a:cubicBezTo>
                  <a:pt x="190" y="223"/>
                  <a:pt x="223" y="190"/>
                  <a:pt x="223" y="148"/>
                </a:cubicBezTo>
                <a:cubicBezTo>
                  <a:pt x="223" y="108"/>
                  <a:pt x="190" y="75"/>
                  <a:pt x="149" y="75"/>
                </a:cubicBezTo>
                <a:cubicBezTo>
                  <a:pt x="108" y="75"/>
                  <a:pt x="75" y="108"/>
                  <a:pt x="75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37" name="Line 73"/>
          <p:cNvSpPr>
            <a:spLocks noChangeShapeType="1"/>
          </p:cNvSpPr>
          <p:nvPr/>
        </p:nvSpPr>
        <p:spPr bwMode="auto">
          <a:xfrm>
            <a:off x="5741988" y="5857875"/>
            <a:ext cx="730250" cy="730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38" name="Freeform 74"/>
          <p:cNvSpPr>
            <a:spLocks noEditPoints="1"/>
          </p:cNvSpPr>
          <p:nvPr/>
        </p:nvSpPr>
        <p:spPr bwMode="auto">
          <a:xfrm>
            <a:off x="4716463" y="1787525"/>
            <a:ext cx="139700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2"/>
              </a:cxn>
              <a:cxn ang="0">
                <a:pos x="224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2" y="0"/>
                  <a:pt x="297" y="66"/>
                  <a:pt x="297" y="148"/>
                </a:cubicBezTo>
                <a:cubicBezTo>
                  <a:pt x="297" y="230"/>
                  <a:pt x="232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9" y="222"/>
                  <a:pt x="149" y="222"/>
                </a:cubicBezTo>
                <a:cubicBezTo>
                  <a:pt x="190" y="222"/>
                  <a:pt x="224" y="189"/>
                  <a:pt x="224" y="148"/>
                </a:cubicBezTo>
                <a:cubicBezTo>
                  <a:pt x="224" y="107"/>
                  <a:pt x="190" y="74"/>
                  <a:pt x="149" y="74"/>
                </a:cubicBezTo>
                <a:cubicBezTo>
                  <a:pt x="109" y="74"/>
                  <a:pt x="75" y="107"/>
                  <a:pt x="75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39" name="Freeform 75"/>
          <p:cNvSpPr>
            <a:spLocks noEditPoints="1"/>
          </p:cNvSpPr>
          <p:nvPr/>
        </p:nvSpPr>
        <p:spPr bwMode="auto">
          <a:xfrm>
            <a:off x="4716463" y="1787525"/>
            <a:ext cx="139700" cy="1412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9" y="0"/>
              </a:cxn>
              <a:cxn ang="0">
                <a:pos x="297" y="148"/>
              </a:cxn>
              <a:cxn ang="0">
                <a:pos x="149" y="297"/>
              </a:cxn>
              <a:cxn ang="0">
                <a:pos x="0" y="148"/>
              </a:cxn>
              <a:cxn ang="0">
                <a:pos x="75" y="148"/>
              </a:cxn>
              <a:cxn ang="0">
                <a:pos x="149" y="222"/>
              </a:cxn>
              <a:cxn ang="0">
                <a:pos x="224" y="148"/>
              </a:cxn>
              <a:cxn ang="0">
                <a:pos x="149" y="74"/>
              </a:cxn>
              <a:cxn ang="0">
                <a:pos x="75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9" y="0"/>
                </a:cubicBezTo>
                <a:cubicBezTo>
                  <a:pt x="232" y="0"/>
                  <a:pt x="297" y="66"/>
                  <a:pt x="297" y="148"/>
                </a:cubicBezTo>
                <a:cubicBezTo>
                  <a:pt x="297" y="230"/>
                  <a:pt x="232" y="297"/>
                  <a:pt x="149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5" y="148"/>
                </a:moveTo>
                <a:cubicBezTo>
                  <a:pt x="75" y="189"/>
                  <a:pt x="109" y="222"/>
                  <a:pt x="149" y="222"/>
                </a:cubicBezTo>
                <a:cubicBezTo>
                  <a:pt x="190" y="222"/>
                  <a:pt x="224" y="189"/>
                  <a:pt x="224" y="148"/>
                </a:cubicBezTo>
                <a:cubicBezTo>
                  <a:pt x="224" y="107"/>
                  <a:pt x="190" y="74"/>
                  <a:pt x="149" y="74"/>
                </a:cubicBezTo>
                <a:cubicBezTo>
                  <a:pt x="109" y="74"/>
                  <a:pt x="75" y="107"/>
                  <a:pt x="75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40" name="Line 76"/>
          <p:cNvSpPr>
            <a:spLocks noChangeShapeType="1"/>
          </p:cNvSpPr>
          <p:nvPr/>
        </p:nvSpPr>
        <p:spPr bwMode="auto">
          <a:xfrm flipH="1" flipV="1">
            <a:off x="4846638" y="1893888"/>
            <a:ext cx="487362" cy="3492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41" name="Line 77"/>
          <p:cNvSpPr>
            <a:spLocks noChangeShapeType="1"/>
          </p:cNvSpPr>
          <p:nvPr/>
        </p:nvSpPr>
        <p:spPr bwMode="auto">
          <a:xfrm flipV="1">
            <a:off x="4321175" y="1911350"/>
            <a:ext cx="419100" cy="461963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42" name="Line 78"/>
          <p:cNvSpPr>
            <a:spLocks noChangeShapeType="1"/>
          </p:cNvSpPr>
          <p:nvPr/>
        </p:nvSpPr>
        <p:spPr bwMode="auto">
          <a:xfrm flipH="1">
            <a:off x="4330700" y="2301875"/>
            <a:ext cx="993775" cy="8413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43" name="Line 79"/>
          <p:cNvSpPr>
            <a:spLocks noChangeShapeType="1"/>
          </p:cNvSpPr>
          <p:nvPr/>
        </p:nvSpPr>
        <p:spPr bwMode="auto">
          <a:xfrm flipH="1">
            <a:off x="3078163" y="3000375"/>
            <a:ext cx="704850" cy="30163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44" name="Line 80"/>
          <p:cNvSpPr>
            <a:spLocks noChangeShapeType="1"/>
          </p:cNvSpPr>
          <p:nvPr/>
        </p:nvSpPr>
        <p:spPr bwMode="auto">
          <a:xfrm flipV="1">
            <a:off x="3254375" y="3675063"/>
            <a:ext cx="211138" cy="5778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45" name="Freeform 81"/>
          <p:cNvSpPr>
            <a:spLocks noEditPoints="1"/>
          </p:cNvSpPr>
          <p:nvPr/>
        </p:nvSpPr>
        <p:spPr bwMode="auto">
          <a:xfrm>
            <a:off x="4284663" y="3576638"/>
            <a:ext cx="139700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8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89"/>
                  <a:pt x="107" y="223"/>
                  <a:pt x="148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8" y="74"/>
                </a:cubicBezTo>
                <a:cubicBezTo>
                  <a:pt x="107" y="74"/>
                  <a:pt x="74" y="107"/>
                  <a:pt x="74" y="148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46" name="Freeform 82"/>
          <p:cNvSpPr>
            <a:spLocks noEditPoints="1"/>
          </p:cNvSpPr>
          <p:nvPr/>
        </p:nvSpPr>
        <p:spPr bwMode="auto">
          <a:xfrm>
            <a:off x="4284663" y="3576638"/>
            <a:ext cx="139700" cy="13970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148" y="0"/>
              </a:cxn>
              <a:cxn ang="0">
                <a:pos x="297" y="148"/>
              </a:cxn>
              <a:cxn ang="0">
                <a:pos x="148" y="297"/>
              </a:cxn>
              <a:cxn ang="0">
                <a:pos x="0" y="148"/>
              </a:cxn>
              <a:cxn ang="0">
                <a:pos x="74" y="148"/>
              </a:cxn>
              <a:cxn ang="0">
                <a:pos x="148" y="223"/>
              </a:cxn>
              <a:cxn ang="0">
                <a:pos x="223" y="148"/>
              </a:cxn>
              <a:cxn ang="0">
                <a:pos x="148" y="74"/>
              </a:cxn>
              <a:cxn ang="0">
                <a:pos x="74" y="148"/>
              </a:cxn>
            </a:cxnLst>
            <a:rect l="0" t="0" r="r" b="b"/>
            <a:pathLst>
              <a:path w="297" h="297">
                <a:moveTo>
                  <a:pt x="0" y="148"/>
                </a:moveTo>
                <a:cubicBezTo>
                  <a:pt x="0" y="66"/>
                  <a:pt x="67" y="0"/>
                  <a:pt x="148" y="0"/>
                </a:cubicBezTo>
                <a:cubicBezTo>
                  <a:pt x="230" y="0"/>
                  <a:pt x="297" y="66"/>
                  <a:pt x="297" y="148"/>
                </a:cubicBezTo>
                <a:cubicBezTo>
                  <a:pt x="297" y="230"/>
                  <a:pt x="230" y="297"/>
                  <a:pt x="148" y="297"/>
                </a:cubicBezTo>
                <a:cubicBezTo>
                  <a:pt x="67" y="297"/>
                  <a:pt x="0" y="230"/>
                  <a:pt x="0" y="148"/>
                </a:cubicBezTo>
                <a:close/>
                <a:moveTo>
                  <a:pt x="74" y="148"/>
                </a:moveTo>
                <a:cubicBezTo>
                  <a:pt x="74" y="189"/>
                  <a:pt x="107" y="223"/>
                  <a:pt x="148" y="223"/>
                </a:cubicBezTo>
                <a:cubicBezTo>
                  <a:pt x="190" y="223"/>
                  <a:pt x="223" y="189"/>
                  <a:pt x="223" y="148"/>
                </a:cubicBezTo>
                <a:cubicBezTo>
                  <a:pt x="223" y="107"/>
                  <a:pt x="190" y="74"/>
                  <a:pt x="148" y="74"/>
                </a:cubicBezTo>
                <a:cubicBezTo>
                  <a:pt x="107" y="74"/>
                  <a:pt x="74" y="107"/>
                  <a:pt x="74" y="14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47" name="Line 83"/>
          <p:cNvSpPr>
            <a:spLocks noChangeShapeType="1"/>
          </p:cNvSpPr>
          <p:nvPr/>
        </p:nvSpPr>
        <p:spPr bwMode="auto">
          <a:xfrm>
            <a:off x="3906838" y="3025775"/>
            <a:ext cx="406400" cy="563563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48" name="Line 84"/>
          <p:cNvSpPr>
            <a:spLocks noChangeShapeType="1"/>
          </p:cNvSpPr>
          <p:nvPr/>
        </p:nvSpPr>
        <p:spPr bwMode="auto">
          <a:xfrm flipV="1">
            <a:off x="4424363" y="3502025"/>
            <a:ext cx="342900" cy="131763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49" name="Line 85"/>
          <p:cNvSpPr>
            <a:spLocks noChangeShapeType="1"/>
          </p:cNvSpPr>
          <p:nvPr/>
        </p:nvSpPr>
        <p:spPr bwMode="auto">
          <a:xfrm flipV="1">
            <a:off x="3963988" y="3692525"/>
            <a:ext cx="338137" cy="2857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50" name="Freeform 86"/>
          <p:cNvSpPr>
            <a:spLocks/>
          </p:cNvSpPr>
          <p:nvPr/>
        </p:nvSpPr>
        <p:spPr bwMode="auto">
          <a:xfrm>
            <a:off x="5922963" y="5289550"/>
            <a:ext cx="657225" cy="582613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0"/>
              </a:cxn>
              <a:cxn ang="0">
                <a:pos x="414" y="0"/>
              </a:cxn>
              <a:cxn ang="0">
                <a:pos x="414" y="225"/>
              </a:cxn>
              <a:cxn ang="0">
                <a:pos x="259" y="225"/>
              </a:cxn>
              <a:cxn ang="0">
                <a:pos x="371" y="367"/>
              </a:cxn>
              <a:cxn ang="0">
                <a:pos x="155" y="225"/>
              </a:cxn>
              <a:cxn ang="0">
                <a:pos x="0" y="225"/>
              </a:cxn>
              <a:cxn ang="0">
                <a:pos x="0" y="85"/>
              </a:cxn>
            </a:cxnLst>
            <a:rect l="0" t="0" r="r" b="b"/>
            <a:pathLst>
              <a:path w="414" h="367">
                <a:moveTo>
                  <a:pt x="0" y="85"/>
                </a:moveTo>
                <a:lnTo>
                  <a:pt x="0" y="0"/>
                </a:lnTo>
                <a:lnTo>
                  <a:pt x="414" y="0"/>
                </a:lnTo>
                <a:lnTo>
                  <a:pt x="414" y="225"/>
                </a:lnTo>
                <a:lnTo>
                  <a:pt x="259" y="225"/>
                </a:lnTo>
                <a:lnTo>
                  <a:pt x="371" y="367"/>
                </a:lnTo>
                <a:lnTo>
                  <a:pt x="155" y="225"/>
                </a:lnTo>
                <a:lnTo>
                  <a:pt x="0" y="225"/>
                </a:lnTo>
                <a:lnTo>
                  <a:pt x="0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51" name="Freeform 87"/>
          <p:cNvSpPr>
            <a:spLocks/>
          </p:cNvSpPr>
          <p:nvPr/>
        </p:nvSpPr>
        <p:spPr bwMode="auto">
          <a:xfrm>
            <a:off x="5922963" y="5289550"/>
            <a:ext cx="657225" cy="582613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0"/>
              </a:cxn>
              <a:cxn ang="0">
                <a:pos x="414" y="0"/>
              </a:cxn>
              <a:cxn ang="0">
                <a:pos x="414" y="225"/>
              </a:cxn>
              <a:cxn ang="0">
                <a:pos x="259" y="225"/>
              </a:cxn>
              <a:cxn ang="0">
                <a:pos x="371" y="367"/>
              </a:cxn>
              <a:cxn ang="0">
                <a:pos x="155" y="225"/>
              </a:cxn>
              <a:cxn ang="0">
                <a:pos x="0" y="225"/>
              </a:cxn>
              <a:cxn ang="0">
                <a:pos x="0" y="85"/>
              </a:cxn>
            </a:cxnLst>
            <a:rect l="0" t="0" r="r" b="b"/>
            <a:pathLst>
              <a:path w="414" h="367">
                <a:moveTo>
                  <a:pt x="0" y="85"/>
                </a:moveTo>
                <a:lnTo>
                  <a:pt x="0" y="0"/>
                </a:lnTo>
                <a:lnTo>
                  <a:pt x="414" y="0"/>
                </a:lnTo>
                <a:lnTo>
                  <a:pt x="414" y="225"/>
                </a:lnTo>
                <a:lnTo>
                  <a:pt x="259" y="225"/>
                </a:lnTo>
                <a:lnTo>
                  <a:pt x="371" y="367"/>
                </a:lnTo>
                <a:lnTo>
                  <a:pt x="155" y="225"/>
                </a:lnTo>
                <a:lnTo>
                  <a:pt x="0" y="225"/>
                </a:lnTo>
                <a:lnTo>
                  <a:pt x="0" y="85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52" name="Rectangle 88"/>
          <p:cNvSpPr>
            <a:spLocks noChangeArrowheads="1"/>
          </p:cNvSpPr>
          <p:nvPr/>
        </p:nvSpPr>
        <p:spPr bwMode="auto">
          <a:xfrm>
            <a:off x="6029325" y="5378450"/>
            <a:ext cx="334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100">
                <a:solidFill>
                  <a:srgbClr val="000000"/>
                </a:solidFill>
              </a:rPr>
              <a:t>Carol</a:t>
            </a:r>
            <a:endParaRPr lang="en-US"/>
          </a:p>
        </p:txBody>
      </p:sp>
      <p:sp>
        <p:nvSpPr>
          <p:cNvPr id="856153" name="Freeform 89"/>
          <p:cNvSpPr>
            <a:spLocks/>
          </p:cNvSpPr>
          <p:nvPr/>
        </p:nvSpPr>
        <p:spPr bwMode="auto">
          <a:xfrm>
            <a:off x="2117725" y="5003800"/>
            <a:ext cx="896938" cy="358775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0"/>
              </a:cxn>
              <a:cxn ang="0">
                <a:pos x="419" y="0"/>
              </a:cxn>
              <a:cxn ang="0">
                <a:pos x="419" y="85"/>
              </a:cxn>
              <a:cxn ang="0">
                <a:pos x="565" y="24"/>
              </a:cxn>
              <a:cxn ang="0">
                <a:pos x="419" y="141"/>
              </a:cxn>
              <a:cxn ang="0">
                <a:pos x="419" y="226"/>
              </a:cxn>
              <a:cxn ang="0">
                <a:pos x="0" y="226"/>
              </a:cxn>
              <a:cxn ang="0">
                <a:pos x="0" y="85"/>
              </a:cxn>
            </a:cxnLst>
            <a:rect l="0" t="0" r="r" b="b"/>
            <a:pathLst>
              <a:path w="565" h="226">
                <a:moveTo>
                  <a:pt x="0" y="85"/>
                </a:moveTo>
                <a:lnTo>
                  <a:pt x="0" y="0"/>
                </a:lnTo>
                <a:lnTo>
                  <a:pt x="419" y="0"/>
                </a:lnTo>
                <a:lnTo>
                  <a:pt x="419" y="85"/>
                </a:lnTo>
                <a:lnTo>
                  <a:pt x="565" y="24"/>
                </a:lnTo>
                <a:lnTo>
                  <a:pt x="419" y="141"/>
                </a:lnTo>
                <a:lnTo>
                  <a:pt x="419" y="226"/>
                </a:lnTo>
                <a:lnTo>
                  <a:pt x="0" y="226"/>
                </a:lnTo>
                <a:lnTo>
                  <a:pt x="0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54" name="Freeform 90"/>
          <p:cNvSpPr>
            <a:spLocks/>
          </p:cNvSpPr>
          <p:nvPr/>
        </p:nvSpPr>
        <p:spPr bwMode="auto">
          <a:xfrm>
            <a:off x="2117725" y="5003800"/>
            <a:ext cx="896938" cy="358775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0"/>
              </a:cxn>
              <a:cxn ang="0">
                <a:pos x="419" y="0"/>
              </a:cxn>
              <a:cxn ang="0">
                <a:pos x="419" y="85"/>
              </a:cxn>
              <a:cxn ang="0">
                <a:pos x="565" y="24"/>
              </a:cxn>
              <a:cxn ang="0">
                <a:pos x="419" y="141"/>
              </a:cxn>
              <a:cxn ang="0">
                <a:pos x="419" y="226"/>
              </a:cxn>
              <a:cxn ang="0">
                <a:pos x="0" y="226"/>
              </a:cxn>
              <a:cxn ang="0">
                <a:pos x="0" y="85"/>
              </a:cxn>
            </a:cxnLst>
            <a:rect l="0" t="0" r="r" b="b"/>
            <a:pathLst>
              <a:path w="565" h="226">
                <a:moveTo>
                  <a:pt x="0" y="85"/>
                </a:moveTo>
                <a:lnTo>
                  <a:pt x="0" y="0"/>
                </a:lnTo>
                <a:lnTo>
                  <a:pt x="419" y="0"/>
                </a:lnTo>
                <a:lnTo>
                  <a:pt x="419" y="85"/>
                </a:lnTo>
                <a:lnTo>
                  <a:pt x="565" y="24"/>
                </a:lnTo>
                <a:lnTo>
                  <a:pt x="419" y="141"/>
                </a:lnTo>
                <a:lnTo>
                  <a:pt x="419" y="226"/>
                </a:lnTo>
                <a:lnTo>
                  <a:pt x="0" y="226"/>
                </a:lnTo>
                <a:lnTo>
                  <a:pt x="0" y="85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55" name="Rectangle 91"/>
          <p:cNvSpPr>
            <a:spLocks noChangeArrowheads="1"/>
          </p:cNvSpPr>
          <p:nvPr/>
        </p:nvSpPr>
        <p:spPr bwMode="auto">
          <a:xfrm>
            <a:off x="2225675" y="5099050"/>
            <a:ext cx="2492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100">
                <a:solidFill>
                  <a:srgbClr val="000000"/>
                </a:solidFill>
              </a:rPr>
              <a:t>Bob</a:t>
            </a:r>
            <a:endParaRPr lang="en-US"/>
          </a:p>
        </p:txBody>
      </p:sp>
      <p:sp>
        <p:nvSpPr>
          <p:cNvPr id="856156" name="Line 92"/>
          <p:cNvSpPr>
            <a:spLocks noChangeShapeType="1"/>
          </p:cNvSpPr>
          <p:nvPr/>
        </p:nvSpPr>
        <p:spPr bwMode="auto">
          <a:xfrm flipH="1" flipV="1">
            <a:off x="3848100" y="5456238"/>
            <a:ext cx="566738" cy="114300"/>
          </a:xfrm>
          <a:prstGeom prst="line">
            <a:avLst/>
          </a:prstGeom>
          <a:noFill/>
          <a:ln w="41275">
            <a:solidFill>
              <a:srgbClr val="3983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57" name="Freeform 93"/>
          <p:cNvSpPr>
            <a:spLocks/>
          </p:cNvSpPr>
          <p:nvPr/>
        </p:nvSpPr>
        <p:spPr bwMode="auto">
          <a:xfrm>
            <a:off x="4370388" y="5499100"/>
            <a:ext cx="142875" cy="130175"/>
          </a:xfrm>
          <a:custGeom>
            <a:avLst/>
            <a:gdLst/>
            <a:ahLst/>
            <a:cxnLst>
              <a:cxn ang="0">
                <a:pos x="304" y="194"/>
              </a:cxn>
              <a:cxn ang="0">
                <a:pos x="0" y="276"/>
              </a:cxn>
              <a:cxn ang="0">
                <a:pos x="56" y="0"/>
              </a:cxn>
              <a:cxn ang="0">
                <a:pos x="56" y="0"/>
              </a:cxn>
              <a:cxn ang="0">
                <a:pos x="304" y="194"/>
              </a:cxn>
            </a:cxnLst>
            <a:rect l="0" t="0" r="r" b="b"/>
            <a:pathLst>
              <a:path w="304" h="276">
                <a:moveTo>
                  <a:pt x="304" y="194"/>
                </a:moveTo>
                <a:lnTo>
                  <a:pt x="0" y="276"/>
                </a:lnTo>
                <a:cubicBezTo>
                  <a:pt x="61" y="198"/>
                  <a:pt x="82" y="96"/>
                  <a:pt x="56" y="0"/>
                </a:cubicBezTo>
                <a:lnTo>
                  <a:pt x="56" y="0"/>
                </a:lnTo>
                <a:lnTo>
                  <a:pt x="304" y="194"/>
                </a:lnTo>
                <a:close/>
              </a:path>
            </a:pathLst>
          </a:custGeom>
          <a:solidFill>
            <a:srgbClr val="3983E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158" name="Rectangle 94"/>
          <p:cNvSpPr>
            <a:spLocks noChangeArrowheads="1"/>
          </p:cNvSpPr>
          <p:nvPr/>
        </p:nvSpPr>
        <p:spPr bwMode="auto">
          <a:xfrm>
            <a:off x="4525963" y="5235575"/>
            <a:ext cx="29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3800" dirty="0">
                <a:solidFill>
                  <a:srgbClr val="3983EF"/>
                </a:solidFill>
                <a:latin typeface="Arial Black" pitchFamily="34" charset="0"/>
              </a:rPr>
              <a:t>?</a:t>
            </a:r>
            <a:endParaRPr lang="en-US" dirty="0">
              <a:solidFill>
                <a:srgbClr val="3983E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ChangeArrowheads="1"/>
          </p:cNvSpPr>
          <p:nvPr/>
        </p:nvSpPr>
        <p:spPr bwMode="auto">
          <a:xfrm>
            <a:off x="428625" y="2244725"/>
            <a:ext cx="7391400" cy="1285875"/>
          </a:xfrm>
          <a:prstGeom prst="rect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Geographic Routing?</a:t>
            </a:r>
          </a:p>
        </p:txBody>
      </p:sp>
      <p:sp>
        <p:nvSpPr>
          <p:cNvPr id="7864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A.k.a. geometric, location-based, position-based, etc.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node knows its own position and position of neighbors</a:t>
            </a:r>
          </a:p>
          <a:p>
            <a:r>
              <a:rPr lang="en-US" dirty="0"/>
              <a:t>Source knows the position of the destination</a:t>
            </a:r>
          </a:p>
          <a:p>
            <a:r>
              <a:rPr lang="en-US" dirty="0">
                <a:solidFill>
                  <a:srgbClr val="FF0000"/>
                </a:solidFill>
              </a:rPr>
              <a:t>No routing tables stored in nodes!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Geographic routing makes sense</a:t>
            </a:r>
          </a:p>
          <a:p>
            <a:pPr lvl="1"/>
            <a:r>
              <a:rPr lang="en-US" sz="2000" dirty="0"/>
              <a:t>Own position: GPS/Galileo, local positioning algorithms</a:t>
            </a:r>
          </a:p>
          <a:p>
            <a:pPr lvl="1"/>
            <a:r>
              <a:rPr lang="en-US" sz="2000" dirty="0"/>
              <a:t>Destination: </a:t>
            </a:r>
            <a:r>
              <a:rPr lang="en-US" sz="2000" dirty="0" err="1"/>
              <a:t>Geocasting</a:t>
            </a:r>
            <a:r>
              <a:rPr lang="en-US" sz="2000" dirty="0"/>
              <a:t>, location services, source routing++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Learn about ad-hoc routing in general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routing</a:t>
            </a:r>
            <a:endParaRPr lang="de-CH"/>
          </a:p>
        </p:txBody>
      </p:sp>
      <p:sp>
        <p:nvSpPr>
          <p:cNvPr id="85812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Greedy routing</a:t>
            </a:r>
            <a:br>
              <a:rPr lang="en-US"/>
            </a:br>
            <a:r>
              <a:rPr lang="en-US"/>
              <a:t>looks promising.</a:t>
            </a:r>
          </a:p>
          <a:p>
            <a:endParaRPr lang="en-US"/>
          </a:p>
          <a:p>
            <a:r>
              <a:rPr lang="en-US"/>
              <a:t>Maybe there is a</a:t>
            </a:r>
            <a:br>
              <a:rPr lang="en-US"/>
            </a:br>
            <a:r>
              <a:rPr lang="en-US"/>
              <a:t>way to choose the</a:t>
            </a:r>
            <a:br>
              <a:rPr lang="en-US"/>
            </a:br>
            <a:r>
              <a:rPr lang="en-US"/>
              <a:t>next neighbor</a:t>
            </a:r>
            <a:br>
              <a:rPr lang="en-US"/>
            </a:br>
            <a:r>
              <a:rPr lang="en-US"/>
              <a:t>and a particular</a:t>
            </a:r>
            <a:br>
              <a:rPr lang="en-US"/>
            </a:br>
            <a:r>
              <a:rPr lang="en-US"/>
              <a:t>graph where we </a:t>
            </a:r>
            <a:br>
              <a:rPr lang="en-US"/>
            </a:br>
            <a:r>
              <a:rPr lang="en-US"/>
              <a:t>always reach the</a:t>
            </a:r>
            <a:br>
              <a:rPr lang="en-US"/>
            </a:br>
            <a:r>
              <a:rPr lang="en-US"/>
              <a:t>destination?</a:t>
            </a:r>
            <a:endParaRPr lang="de-CH"/>
          </a:p>
        </p:txBody>
      </p:sp>
      <p:pic>
        <p:nvPicPr>
          <p:cNvPr id="858115" name="Picture 3" descr="CBTCIIecrDeg120N100Rma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0" y="1062038"/>
            <a:ext cx="48958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8116" name="Oval 4"/>
          <p:cNvSpPr>
            <a:spLocks noChangeArrowheads="1"/>
          </p:cNvSpPr>
          <p:nvPr/>
        </p:nvSpPr>
        <p:spPr bwMode="auto">
          <a:xfrm>
            <a:off x="5143500" y="4240213"/>
            <a:ext cx="98425" cy="968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8117" name="Oval 5"/>
          <p:cNvSpPr>
            <a:spLocks noChangeArrowheads="1"/>
          </p:cNvSpPr>
          <p:nvPr/>
        </p:nvSpPr>
        <p:spPr bwMode="auto">
          <a:xfrm>
            <a:off x="7810500" y="1825625"/>
            <a:ext cx="100013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8118" name="Line 6"/>
          <p:cNvSpPr>
            <a:spLocks noChangeShapeType="1"/>
          </p:cNvSpPr>
          <p:nvPr/>
        </p:nvSpPr>
        <p:spPr bwMode="auto">
          <a:xfrm flipV="1">
            <a:off x="5241925" y="1924050"/>
            <a:ext cx="2568575" cy="23161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8119" name="Freeform 7"/>
          <p:cNvSpPr>
            <a:spLocks/>
          </p:cNvSpPr>
          <p:nvPr/>
        </p:nvSpPr>
        <p:spPr bwMode="auto">
          <a:xfrm>
            <a:off x="5248275" y="1966913"/>
            <a:ext cx="2565400" cy="2262187"/>
          </a:xfrm>
          <a:custGeom>
            <a:avLst/>
            <a:gdLst/>
            <a:ahLst/>
            <a:cxnLst>
              <a:cxn ang="0">
                <a:pos x="0" y="1425"/>
              </a:cxn>
              <a:cxn ang="0">
                <a:pos x="239" y="1360"/>
              </a:cxn>
              <a:cxn ang="0">
                <a:pos x="430" y="1126"/>
              </a:cxn>
              <a:cxn ang="0">
                <a:pos x="332" y="740"/>
              </a:cxn>
              <a:cxn ang="0">
                <a:pos x="658" y="538"/>
              </a:cxn>
              <a:cxn ang="0">
                <a:pos x="729" y="489"/>
              </a:cxn>
              <a:cxn ang="0">
                <a:pos x="767" y="321"/>
              </a:cxn>
              <a:cxn ang="0">
                <a:pos x="903" y="261"/>
              </a:cxn>
              <a:cxn ang="0">
                <a:pos x="1279" y="408"/>
              </a:cxn>
              <a:cxn ang="0">
                <a:pos x="1360" y="359"/>
              </a:cxn>
              <a:cxn ang="0">
                <a:pos x="1475" y="391"/>
              </a:cxn>
              <a:cxn ang="0">
                <a:pos x="1567" y="228"/>
              </a:cxn>
              <a:cxn ang="0">
                <a:pos x="1534" y="141"/>
              </a:cxn>
              <a:cxn ang="0">
                <a:pos x="1534" y="65"/>
              </a:cxn>
              <a:cxn ang="0">
                <a:pos x="1616" y="0"/>
              </a:cxn>
            </a:cxnLst>
            <a:rect l="0" t="0" r="r" b="b"/>
            <a:pathLst>
              <a:path w="1616" h="1425">
                <a:moveTo>
                  <a:pt x="0" y="1425"/>
                </a:moveTo>
                <a:cubicBezTo>
                  <a:pt x="80" y="1411"/>
                  <a:pt x="169" y="1407"/>
                  <a:pt x="239" y="1360"/>
                </a:cubicBezTo>
                <a:cubicBezTo>
                  <a:pt x="314" y="1309"/>
                  <a:pt x="400" y="1184"/>
                  <a:pt x="430" y="1126"/>
                </a:cubicBezTo>
                <a:cubicBezTo>
                  <a:pt x="446" y="1018"/>
                  <a:pt x="336" y="814"/>
                  <a:pt x="332" y="740"/>
                </a:cubicBezTo>
                <a:cubicBezTo>
                  <a:pt x="369" y="647"/>
                  <a:pt x="600" y="556"/>
                  <a:pt x="658" y="538"/>
                </a:cubicBezTo>
                <a:cubicBezTo>
                  <a:pt x="724" y="496"/>
                  <a:pt x="711" y="525"/>
                  <a:pt x="729" y="489"/>
                </a:cubicBezTo>
                <a:cubicBezTo>
                  <a:pt x="733" y="439"/>
                  <a:pt x="755" y="368"/>
                  <a:pt x="767" y="321"/>
                </a:cubicBezTo>
                <a:cubicBezTo>
                  <a:pt x="812" y="285"/>
                  <a:pt x="857" y="262"/>
                  <a:pt x="903" y="261"/>
                </a:cubicBezTo>
                <a:cubicBezTo>
                  <a:pt x="996" y="281"/>
                  <a:pt x="1205" y="376"/>
                  <a:pt x="1279" y="408"/>
                </a:cubicBezTo>
                <a:cubicBezTo>
                  <a:pt x="1358" y="435"/>
                  <a:pt x="1339" y="363"/>
                  <a:pt x="1360" y="359"/>
                </a:cubicBezTo>
                <a:cubicBezTo>
                  <a:pt x="1387" y="359"/>
                  <a:pt x="1449" y="387"/>
                  <a:pt x="1475" y="391"/>
                </a:cubicBezTo>
                <a:cubicBezTo>
                  <a:pt x="1510" y="361"/>
                  <a:pt x="1549" y="272"/>
                  <a:pt x="1567" y="228"/>
                </a:cubicBezTo>
                <a:cubicBezTo>
                  <a:pt x="1582" y="178"/>
                  <a:pt x="1558" y="168"/>
                  <a:pt x="1534" y="141"/>
                </a:cubicBezTo>
                <a:cubicBezTo>
                  <a:pt x="1529" y="114"/>
                  <a:pt x="1520" y="88"/>
                  <a:pt x="1534" y="65"/>
                </a:cubicBezTo>
                <a:cubicBezTo>
                  <a:pt x="1592" y="80"/>
                  <a:pt x="1602" y="11"/>
                  <a:pt x="1616" y="0"/>
                </a:cubicBez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why greedy algorithms fail</a:t>
            </a:r>
            <a:endParaRPr lang="de-CH"/>
          </a:p>
        </p:txBody>
      </p:sp>
      <p:sp>
        <p:nvSpPr>
          <p:cNvPr id="86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 greedily route to the neighbor</a:t>
            </a:r>
            <a:br>
              <a:rPr lang="en-US" dirty="0"/>
            </a:br>
            <a:r>
              <a:rPr lang="en-US" dirty="0"/>
              <a:t>which is closest to the destination:</a:t>
            </a:r>
            <a:br>
              <a:rPr lang="en-US" dirty="0"/>
            </a:br>
            <a:r>
              <a:rPr lang="en-US" dirty="0"/>
              <a:t>But both neighbors of x are</a:t>
            </a:r>
            <a:br>
              <a:rPr lang="en-US" dirty="0"/>
            </a:br>
            <a:r>
              <a:rPr lang="en-US" dirty="0"/>
              <a:t>not closer to destination 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Also the best angle approach</a:t>
            </a:r>
            <a:br>
              <a:rPr lang="en-US" dirty="0"/>
            </a:br>
            <a:r>
              <a:rPr lang="en-US" dirty="0"/>
              <a:t>might fail, even in a triangulation:</a:t>
            </a:r>
            <a:br>
              <a:rPr lang="en-US" dirty="0"/>
            </a:br>
            <a:r>
              <a:rPr lang="en-US" dirty="0"/>
              <a:t>if, in the example on the right,</a:t>
            </a:r>
            <a:br>
              <a:rPr lang="en-US" dirty="0"/>
            </a:br>
            <a:r>
              <a:rPr lang="en-US" dirty="0"/>
              <a:t>you always follow the edge with</a:t>
            </a:r>
            <a:br>
              <a:rPr lang="en-US" dirty="0"/>
            </a:br>
            <a:r>
              <a:rPr lang="en-US" dirty="0"/>
              <a:t>the narrowest angle to destination</a:t>
            </a:r>
            <a:br>
              <a:rPr lang="en-US" dirty="0"/>
            </a:br>
            <a:r>
              <a:rPr lang="en-US" dirty="0"/>
              <a:t>t, you will forward on a loop</a:t>
            </a:r>
            <a:br>
              <a:rPr lang="en-US" dirty="0"/>
            </a:br>
            <a:r>
              <a:rPr lang="en-US" dirty="0"/>
              <a:t>v</a:t>
            </a:r>
            <a:r>
              <a:rPr lang="en-US" baseline="-25000" dirty="0"/>
              <a:t>0</a:t>
            </a:r>
            <a:r>
              <a:rPr lang="en-US" dirty="0"/>
              <a:t>, w</a:t>
            </a:r>
            <a:r>
              <a:rPr lang="en-US" baseline="-25000" dirty="0"/>
              <a:t>0</a:t>
            </a:r>
            <a:r>
              <a:rPr lang="en-US" dirty="0"/>
              <a:t>, v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1</a:t>
            </a:r>
            <a:r>
              <a:rPr lang="en-US" dirty="0"/>
              <a:t>, …, v</a:t>
            </a:r>
            <a:r>
              <a:rPr lang="en-US" baseline="-25000" dirty="0"/>
              <a:t>3</a:t>
            </a:r>
            <a:r>
              <a:rPr lang="en-US" dirty="0"/>
              <a:t>, w</a:t>
            </a:r>
            <a:r>
              <a:rPr lang="en-US" baseline="-25000" dirty="0"/>
              <a:t>3</a:t>
            </a:r>
            <a:r>
              <a:rPr lang="en-US" dirty="0"/>
              <a:t>, v</a:t>
            </a:r>
            <a:r>
              <a:rPr lang="en-US" baseline="-25000" dirty="0"/>
              <a:t>0</a:t>
            </a:r>
            <a:r>
              <a:rPr lang="en-US" dirty="0"/>
              <a:t>, …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endParaRPr lang="de-CH" dirty="0"/>
          </a:p>
        </p:txBody>
      </p:sp>
      <p:pic>
        <p:nvPicPr>
          <p:cNvPr id="860164" name="Picture 4" descr="a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1138" y="1077913"/>
            <a:ext cx="3271837" cy="1889125"/>
          </a:xfrm>
          <a:prstGeom prst="rect">
            <a:avLst/>
          </a:prstGeom>
          <a:noFill/>
        </p:spPr>
      </p:pic>
      <p:graphicFrame>
        <p:nvGraphicFramePr>
          <p:cNvPr id="860165" name="Object 5"/>
          <p:cNvGraphicFramePr>
            <a:graphicFrameLocks noChangeAspect="1"/>
          </p:cNvGraphicFramePr>
          <p:nvPr/>
        </p:nvGraphicFramePr>
        <p:xfrm>
          <a:off x="4892675" y="3003550"/>
          <a:ext cx="4043363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65" name="Photo Editor Photo" r:id="rId5" imgW="7647619" imgH="6219048" progId="">
                  <p:embed/>
                </p:oleObj>
              </mc:Choice>
              <mc:Fallback>
                <p:oleObj name="Photo Editor Photo" r:id="rId5" imgW="7647619" imgH="621904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3003550"/>
                        <a:ext cx="4043363" cy="328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6877" y="83490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Euclidean and Planar Graphs 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Euclidean: Points in the plane, with </a:t>
            </a:r>
            <a:r>
              <a:rPr lang="en-US" dirty="0" smtClean="0"/>
              <a:t>coordinates, e.g. UDG</a:t>
            </a:r>
          </a:p>
          <a:p>
            <a:endParaRPr lang="en-US" sz="1600" dirty="0" smtClean="0"/>
          </a:p>
          <a:p>
            <a:pPr lvl="0"/>
            <a:r>
              <a:rPr lang="en-US" dirty="0" smtClean="0"/>
              <a:t>UDG: Classic computational geometry model, special case of disk graphs</a:t>
            </a:r>
            <a:endParaRPr lang="en-US" dirty="0" smtClean="0">
              <a:solidFill>
                <a:schemeClr val="tx1"/>
              </a:solidFill>
            </a:endParaRPr>
          </a:p>
          <a:p>
            <a:pPr lvl="0">
              <a:buNone/>
              <a:defRPr/>
            </a:pP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All nodes are points in the plane, </a:t>
            </a:r>
            <a:br>
              <a:rPr lang="en-US" dirty="0" smtClean="0"/>
            </a:br>
            <a:r>
              <a:rPr lang="en-US" dirty="0" smtClean="0"/>
              <a:t>two nodes are connected </a:t>
            </a:r>
            <a:r>
              <a:rPr lang="en-US" dirty="0" err="1" smtClean="0"/>
              <a:t>iff</a:t>
            </a:r>
            <a:r>
              <a:rPr lang="en-US" dirty="0" smtClean="0"/>
              <a:t> (if and </a:t>
            </a:r>
            <a:br>
              <a:rPr lang="en-US" dirty="0" smtClean="0"/>
            </a:br>
            <a:r>
              <a:rPr lang="en-US" dirty="0" smtClean="0"/>
              <a:t>only if) their distance is at most 1, </a:t>
            </a:r>
            <a:br>
              <a:rPr lang="en-US" dirty="0" smtClean="0"/>
            </a:br>
            <a:r>
              <a:rPr lang="en-US" dirty="0" smtClean="0"/>
              <a:t>that is {</a:t>
            </a:r>
            <a:r>
              <a:rPr lang="en-US" dirty="0" err="1" smtClean="0"/>
              <a:t>u,v</a:t>
            </a:r>
            <a:r>
              <a:rPr lang="en-US" dirty="0" smtClean="0"/>
              <a:t>} </a:t>
            </a:r>
            <a:r>
              <a:rPr lang="en-US" dirty="0" smtClean="0">
                <a:latin typeface="cmsy10" pitchFamily="34" charset="0"/>
              </a:rPr>
              <a:t>2</a:t>
            </a:r>
            <a:r>
              <a:rPr lang="en-US" dirty="0" smtClean="0"/>
              <a:t> E </a:t>
            </a:r>
            <a:r>
              <a:rPr lang="en-US" dirty="0" smtClean="0">
                <a:latin typeface="cmsy10" pitchFamily="34" charset="0"/>
              </a:rPr>
              <a:t>,</a:t>
            </a:r>
            <a:r>
              <a:rPr lang="en-US" dirty="0" smtClean="0"/>
              <a:t> |</a:t>
            </a:r>
            <a:r>
              <a:rPr lang="en-US" dirty="0" err="1" smtClean="0"/>
              <a:t>u,v</a:t>
            </a:r>
            <a:r>
              <a:rPr lang="en-US" dirty="0" smtClean="0"/>
              <a:t>| </a:t>
            </a:r>
            <a:r>
              <a:rPr lang="en-US" dirty="0" smtClean="0">
                <a:latin typeface="cmsy10" pitchFamily="34" charset="0"/>
              </a:rPr>
              <a:t>·</a:t>
            </a:r>
            <a:r>
              <a:rPr lang="en-US" dirty="0" smtClean="0"/>
              <a:t> 1</a:t>
            </a:r>
          </a:p>
          <a:p>
            <a:pPr lvl="0"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lvl="0">
              <a:buNone/>
              <a:defRPr/>
            </a:pPr>
            <a:r>
              <a:rPr lang="en-US" dirty="0" smtClean="0"/>
              <a:t>+	Very simple, allows for strong analysis</a:t>
            </a:r>
          </a:p>
          <a:p>
            <a:pPr lvl="0">
              <a:buNone/>
              <a:defRPr/>
            </a:pPr>
            <a:r>
              <a:rPr lang="en-US" dirty="0" smtClean="0"/>
              <a:t>–	Not realistic: “If you gave me $100 for each paper written with the unit disk assumption, I still could not buy a radio that is unit disk!”</a:t>
            </a:r>
          </a:p>
          <a:p>
            <a:pPr lvl="0">
              <a:buNone/>
            </a:pPr>
            <a:r>
              <a:rPr lang="en-US" dirty="0" smtClean="0"/>
              <a:t>–	Particularly bad in obstructed environments (walls, hills, etc.)</a:t>
            </a:r>
          </a:p>
          <a:p>
            <a:pPr lvl="0">
              <a:buNone/>
            </a:pP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Natural extension: 3D UDG</a:t>
            </a:r>
          </a:p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229" y="2495771"/>
            <a:ext cx="3005580" cy="212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Euclidean and Planar Graphs 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Planar</a:t>
            </a:r>
            <a:r>
              <a:rPr lang="en-US" dirty="0"/>
              <a:t>: can be drawn without “edge crossings” in a plane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 planar graph already drawn in the plane without edge intersections is called a </a:t>
            </a:r>
            <a:r>
              <a:rPr lang="en-US" dirty="0" smtClean="0">
                <a:solidFill>
                  <a:srgbClr val="FF0000"/>
                </a:solidFill>
              </a:rPr>
              <a:t>plane graph</a:t>
            </a:r>
            <a:r>
              <a:rPr lang="en-US" dirty="0" smtClean="0">
                <a:solidFill>
                  <a:schemeClr val="tx1"/>
                </a:solidFill>
              </a:rPr>
              <a:t>. In the next chapter we will see how to make a Euclidean graph planar.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32836" name="Picture 4" descr="NTCRma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930718"/>
            <a:ext cx="2503488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2837" name="Picture 5" descr="CBTCIIecrDeg120N100Rmax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663" y="2051368"/>
            <a:ext cx="240506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3175" y="3290198"/>
            <a:ext cx="2620829" cy="18892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the Week: Mesh Networking (</a:t>
            </a:r>
            <a:r>
              <a:rPr lang="en-US" dirty="0" err="1" smtClean="0"/>
              <a:t>Roofnet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7506845" cy="53371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Sharing Internet access</a:t>
            </a:r>
          </a:p>
          <a:p>
            <a:r>
              <a:rPr lang="en-US" dirty="0" smtClean="0"/>
              <a:t>Cheaper for everybody</a:t>
            </a:r>
          </a:p>
          <a:p>
            <a:r>
              <a:rPr lang="en-US" dirty="0"/>
              <a:t>S</a:t>
            </a:r>
            <a:r>
              <a:rPr lang="en-US" dirty="0" smtClean="0"/>
              <a:t>everal gateways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fault-tolerance</a:t>
            </a:r>
          </a:p>
          <a:p>
            <a:r>
              <a:rPr lang="en-US" dirty="0" smtClean="0"/>
              <a:t>Possible data backup</a:t>
            </a:r>
          </a:p>
          <a:p>
            <a:r>
              <a:rPr lang="en-US" dirty="0" smtClean="0"/>
              <a:t>Community add-ons</a:t>
            </a:r>
            <a:endParaRPr lang="en-US" dirty="0"/>
          </a:p>
          <a:p>
            <a:pPr lvl="1"/>
            <a:r>
              <a:rPr lang="en-US" dirty="0" smtClean="0"/>
              <a:t>I borrow your hammer, you copy my homework</a:t>
            </a:r>
          </a:p>
          <a:p>
            <a:pPr lvl="1"/>
            <a:r>
              <a:rPr lang="en-US" dirty="0" smtClean="0"/>
              <a:t>Get to know your neighbors</a:t>
            </a:r>
            <a:endParaRPr lang="en-US" dirty="0"/>
          </a:p>
        </p:txBody>
      </p:sp>
      <p:pic>
        <p:nvPicPr>
          <p:cNvPr id="450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721" y="1093693"/>
            <a:ext cx="2749109" cy="19167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505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128" y="1101256"/>
            <a:ext cx="2599254" cy="19494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505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6695" y="1029801"/>
            <a:ext cx="2590208" cy="23024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Breakthrough idea: route on faces</a:t>
            </a:r>
            <a:endParaRPr lang="de-CH"/>
          </a:p>
        </p:txBody>
      </p:sp>
      <p:sp>
        <p:nvSpPr>
          <p:cNvPr id="638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Remember the</a:t>
            </a:r>
            <a:br>
              <a:rPr lang="en-US" dirty="0"/>
            </a:br>
            <a:r>
              <a:rPr lang="en-US" dirty="0"/>
              <a:t>faces…</a:t>
            </a:r>
          </a:p>
          <a:p>
            <a:endParaRPr lang="en-US" dirty="0"/>
          </a:p>
          <a:p>
            <a:r>
              <a:rPr lang="en-US" dirty="0"/>
              <a:t>Idea: </a:t>
            </a:r>
            <a:br>
              <a:rPr lang="en-US" dirty="0"/>
            </a:br>
            <a:r>
              <a:rPr lang="en-US" dirty="0"/>
              <a:t>Route along the </a:t>
            </a:r>
            <a:br>
              <a:rPr lang="en-US" dirty="0"/>
            </a:br>
            <a:r>
              <a:rPr lang="en-US" dirty="0"/>
              <a:t>boundaries of </a:t>
            </a:r>
            <a:br>
              <a:rPr lang="en-US" dirty="0"/>
            </a:br>
            <a:r>
              <a:rPr lang="en-US" dirty="0"/>
              <a:t>the faces that </a:t>
            </a:r>
            <a:br>
              <a:rPr lang="en-US" dirty="0"/>
            </a:br>
            <a:r>
              <a:rPr lang="en-US" dirty="0"/>
              <a:t>lie on the </a:t>
            </a:r>
            <a:br>
              <a:rPr lang="en-US" dirty="0"/>
            </a:br>
            <a:r>
              <a:rPr lang="en-US" dirty="0"/>
              <a:t>source–destination </a:t>
            </a:r>
            <a:br>
              <a:rPr lang="en-US" dirty="0"/>
            </a:br>
            <a:r>
              <a:rPr lang="en-US" dirty="0"/>
              <a:t>line</a:t>
            </a:r>
          </a:p>
          <a:p>
            <a:endParaRPr lang="de-CH" dirty="0"/>
          </a:p>
        </p:txBody>
      </p:sp>
      <p:pic>
        <p:nvPicPr>
          <p:cNvPr id="638980" name="Picture 4" descr="f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1052513"/>
            <a:ext cx="5319713" cy="481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4" name="Picture 4" descr="facerou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909" y="1162061"/>
            <a:ext cx="5614987" cy="4981575"/>
          </a:xfrm>
          <a:prstGeom prst="rect">
            <a:avLst/>
          </a:prstGeom>
          <a:noFill/>
        </p:spPr>
      </p:pic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Routing</a:t>
            </a:r>
            <a:endParaRPr lang="de-CH"/>
          </a:p>
        </p:txBody>
      </p:sp>
      <p:sp>
        <p:nvSpPr>
          <p:cNvPr id="6400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3091315" cy="5337175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None/>
            </a:pPr>
            <a:r>
              <a:rPr lang="en-US" dirty="0"/>
              <a:t>0.	Let f be the face incident to the source s, intersected by (</a:t>
            </a:r>
            <a:r>
              <a:rPr lang="en-US" dirty="0" err="1"/>
              <a:t>s,t</a:t>
            </a:r>
            <a:r>
              <a:rPr lang="en-US" dirty="0"/>
              <a:t>)</a:t>
            </a:r>
          </a:p>
          <a:p>
            <a:pPr marL="381000" indent="-381000">
              <a:lnSpc>
                <a:spcPct val="90000"/>
              </a:lnSpc>
              <a:buFontTx/>
              <a:buNone/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dirty="0"/>
              <a:t>Explore the boundary of f; remember the point p where the boundary </a:t>
            </a:r>
            <a:br>
              <a:rPr lang="en-US" dirty="0"/>
            </a:br>
            <a:r>
              <a:rPr lang="en-US" dirty="0"/>
              <a:t>intersects with (</a:t>
            </a:r>
            <a:r>
              <a:rPr lang="en-US" dirty="0" err="1"/>
              <a:t>s,t</a:t>
            </a:r>
            <a:r>
              <a:rPr lang="en-US" dirty="0"/>
              <a:t>) which is nearest to t; after traversing </a:t>
            </a:r>
            <a:br>
              <a:rPr lang="en-US" dirty="0"/>
            </a:br>
            <a:r>
              <a:rPr lang="en-US" dirty="0"/>
              <a:t>the whole </a:t>
            </a:r>
            <a:br>
              <a:rPr lang="en-US" dirty="0"/>
            </a:br>
            <a:r>
              <a:rPr lang="en-US" dirty="0"/>
              <a:t>boundary, go back </a:t>
            </a:r>
            <a:br>
              <a:rPr lang="en-US" dirty="0"/>
            </a:br>
            <a:r>
              <a:rPr lang="en-US" dirty="0"/>
              <a:t>to p, switch the face, and repeat 1 until you hit destination t.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necessary information is stored in the message</a:t>
            </a:r>
          </a:p>
          <a:p>
            <a:pPr lvl="1"/>
            <a:r>
              <a:rPr lang="en-US"/>
              <a:t>Source and destination positions</a:t>
            </a:r>
          </a:p>
          <a:p>
            <a:pPr lvl="1"/>
            <a:r>
              <a:rPr lang="en-US"/>
              <a:t>Point of transition to next face</a:t>
            </a:r>
          </a:p>
          <a:p>
            <a:pPr lvl="1"/>
            <a:endParaRPr lang="en-US"/>
          </a:p>
          <a:p>
            <a:r>
              <a:rPr lang="en-US"/>
              <a:t>Completely local:</a:t>
            </a:r>
          </a:p>
          <a:p>
            <a:pPr lvl="1"/>
            <a:r>
              <a:rPr lang="en-US"/>
              <a:t>Knowledge about direct neighbors‘ positions sufficient</a:t>
            </a:r>
          </a:p>
          <a:p>
            <a:pPr lvl="1"/>
            <a:r>
              <a:rPr lang="en-US"/>
              <a:t>Faces are </a:t>
            </a:r>
            <a:r>
              <a:rPr lang="en-US">
                <a:solidFill>
                  <a:srgbClr val="FF0000"/>
                </a:solidFill>
              </a:rPr>
              <a:t>implicit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>
              <a:solidFill>
                <a:srgbClr val="FF0000"/>
              </a:solidFill>
            </a:endParaRPr>
          </a:p>
          <a:p>
            <a:pPr lvl="1"/>
            <a:endParaRPr lang="en-US" sz="100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>
                <a:solidFill>
                  <a:srgbClr val="FF0000"/>
                </a:solidFill>
              </a:rPr>
              <a:t>Planarity</a:t>
            </a:r>
            <a:r>
              <a:rPr lang="en-US"/>
              <a:t> of graph is </a:t>
            </a:r>
            <a:r>
              <a:rPr lang="en-US">
                <a:solidFill>
                  <a:srgbClr val="FF0000"/>
                </a:solidFill>
              </a:rPr>
              <a:t>computed</a:t>
            </a:r>
            <a:r>
              <a:rPr lang="en-US"/>
              <a:t> locally (not an assumption)</a:t>
            </a:r>
          </a:p>
          <a:p>
            <a:pPr lvl="1">
              <a:buClr>
                <a:schemeClr val="tx1"/>
              </a:buClr>
            </a:pPr>
            <a:r>
              <a:rPr lang="en-US"/>
              <a:t>Computation for instance with Gabriel Graph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Routing Properties</a:t>
            </a:r>
            <a:endParaRPr lang="de-CH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62425" y="3454400"/>
            <a:ext cx="2044700" cy="1360488"/>
            <a:chOff x="857" y="1679"/>
            <a:chExt cx="1288" cy="857"/>
          </a:xfrm>
        </p:grpSpPr>
        <p:sp>
          <p:nvSpPr>
            <p:cNvPr id="925701" name="Line 5"/>
            <p:cNvSpPr>
              <a:spLocks noChangeShapeType="1"/>
            </p:cNvSpPr>
            <p:nvPr/>
          </p:nvSpPr>
          <p:spPr bwMode="auto">
            <a:xfrm flipV="1">
              <a:off x="1163" y="1821"/>
              <a:ext cx="96" cy="3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02" name="Line 6"/>
            <p:cNvSpPr>
              <a:spLocks noChangeShapeType="1"/>
            </p:cNvSpPr>
            <p:nvPr/>
          </p:nvSpPr>
          <p:spPr bwMode="auto">
            <a:xfrm>
              <a:off x="1259" y="1821"/>
              <a:ext cx="673" cy="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03" name="Oval 7"/>
            <p:cNvSpPr>
              <a:spLocks noChangeAspect="1" noChangeArrowheads="1"/>
            </p:cNvSpPr>
            <p:nvPr/>
          </p:nvSpPr>
          <p:spPr bwMode="auto">
            <a:xfrm>
              <a:off x="1205" y="1763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04" name="Line 8"/>
            <p:cNvSpPr>
              <a:spLocks noChangeShapeType="1"/>
            </p:cNvSpPr>
            <p:nvPr/>
          </p:nvSpPr>
          <p:spPr bwMode="auto">
            <a:xfrm flipV="1">
              <a:off x="1254" y="1927"/>
              <a:ext cx="72" cy="274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05" name="Line 9"/>
            <p:cNvSpPr>
              <a:spLocks noChangeShapeType="1"/>
            </p:cNvSpPr>
            <p:nvPr/>
          </p:nvSpPr>
          <p:spPr bwMode="auto">
            <a:xfrm flipV="1">
              <a:off x="863" y="1819"/>
              <a:ext cx="405" cy="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06" name="Line 10"/>
            <p:cNvSpPr>
              <a:spLocks noChangeShapeType="1"/>
            </p:cNvSpPr>
            <p:nvPr/>
          </p:nvSpPr>
          <p:spPr bwMode="auto">
            <a:xfrm flipH="1">
              <a:off x="1255" y="1679"/>
              <a:ext cx="7" cy="11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07" name="Line 11"/>
            <p:cNvSpPr>
              <a:spLocks noChangeShapeType="1"/>
            </p:cNvSpPr>
            <p:nvPr/>
          </p:nvSpPr>
          <p:spPr bwMode="auto">
            <a:xfrm>
              <a:off x="1384" y="1911"/>
              <a:ext cx="348" cy="46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08" name="Oval 12"/>
            <p:cNvSpPr>
              <a:spLocks noChangeAspect="1" noChangeArrowheads="1"/>
            </p:cNvSpPr>
            <p:nvPr/>
          </p:nvSpPr>
          <p:spPr bwMode="auto">
            <a:xfrm>
              <a:off x="1891" y="1849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09" name="Line 13"/>
            <p:cNvSpPr>
              <a:spLocks noChangeShapeType="1"/>
            </p:cNvSpPr>
            <p:nvPr/>
          </p:nvSpPr>
          <p:spPr bwMode="auto">
            <a:xfrm flipV="1">
              <a:off x="1917" y="1913"/>
              <a:ext cx="29" cy="2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10" name="Line 14"/>
            <p:cNvSpPr>
              <a:spLocks noChangeShapeType="1"/>
            </p:cNvSpPr>
            <p:nvPr/>
          </p:nvSpPr>
          <p:spPr bwMode="auto">
            <a:xfrm flipH="1">
              <a:off x="1948" y="1740"/>
              <a:ext cx="49" cy="14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11" name="Line 15"/>
            <p:cNvSpPr>
              <a:spLocks noChangeShapeType="1"/>
            </p:cNvSpPr>
            <p:nvPr/>
          </p:nvSpPr>
          <p:spPr bwMode="auto">
            <a:xfrm flipH="1">
              <a:off x="1955" y="1875"/>
              <a:ext cx="153" cy="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12" name="Text Box 16"/>
            <p:cNvSpPr txBox="1">
              <a:spLocks noChangeArrowheads="1"/>
            </p:cNvSpPr>
            <p:nvPr/>
          </p:nvSpPr>
          <p:spPr bwMode="auto">
            <a:xfrm>
              <a:off x="857" y="2305"/>
              <a:ext cx="1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81000" indent="-381000">
                <a:spcBef>
                  <a:spcPct val="50000"/>
                </a:spcBef>
              </a:pPr>
              <a:r>
                <a:rPr lang="en-US" sz="1800">
                  <a:solidFill>
                    <a:schemeClr val="hlink"/>
                  </a:solidFill>
                </a:rPr>
                <a:t>“Right Hand Rule”</a:t>
              </a:r>
            </a:p>
          </p:txBody>
        </p:sp>
        <p:sp>
          <p:nvSpPr>
            <p:cNvPr id="925713" name="Arc 17"/>
            <p:cNvSpPr>
              <a:spLocks/>
            </p:cNvSpPr>
            <p:nvPr/>
          </p:nvSpPr>
          <p:spPr bwMode="auto">
            <a:xfrm rot="6378831">
              <a:off x="1349" y="1973"/>
              <a:ext cx="172" cy="1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hlink"/>
              </a:solidFill>
              <a:round/>
              <a:headEnd type="triangle" w="med" len="lg"/>
              <a:tailEnd/>
            </a:ln>
            <a:effectLst/>
          </p:spPr>
          <p:txBody>
            <a:bodyPr rot="10800000" vert="eaVert" wrap="none" anchor="ctr"/>
            <a:lstStyle/>
            <a:p>
              <a:pPr marL="381000" indent="-381000" algn="ctr">
                <a:buFontTx/>
                <a:buChar char="•"/>
              </a:pPr>
              <a:endParaRPr lang="en-US" sz="6000"/>
            </a:p>
          </p:txBody>
        </p:sp>
        <p:sp>
          <p:nvSpPr>
            <p:cNvPr id="925714" name="Oval 18"/>
            <p:cNvSpPr>
              <a:spLocks noChangeAspect="1" noChangeArrowheads="1"/>
            </p:cNvSpPr>
            <p:nvPr/>
          </p:nvSpPr>
          <p:spPr bwMode="auto">
            <a:xfrm>
              <a:off x="1101" y="2161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900238" y="3313113"/>
            <a:ext cx="1181100" cy="1630362"/>
            <a:chOff x="2585" y="1657"/>
            <a:chExt cx="744" cy="1027"/>
          </a:xfrm>
        </p:grpSpPr>
        <p:sp>
          <p:nvSpPr>
            <p:cNvPr id="925716" name="Freeform 20"/>
            <p:cNvSpPr>
              <a:spLocks/>
            </p:cNvSpPr>
            <p:nvPr/>
          </p:nvSpPr>
          <p:spPr bwMode="auto">
            <a:xfrm>
              <a:off x="2761" y="1814"/>
              <a:ext cx="560" cy="760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560" y="0"/>
                </a:cxn>
                <a:cxn ang="0">
                  <a:pos x="548" y="760"/>
                </a:cxn>
                <a:cxn ang="0">
                  <a:pos x="248" y="698"/>
                </a:cxn>
                <a:cxn ang="0">
                  <a:pos x="0" y="400"/>
                </a:cxn>
                <a:cxn ang="0">
                  <a:pos x="242" y="0"/>
                </a:cxn>
              </a:cxnLst>
              <a:rect l="0" t="0" r="r" b="b"/>
              <a:pathLst>
                <a:path w="560" h="760">
                  <a:moveTo>
                    <a:pt x="242" y="0"/>
                  </a:moveTo>
                  <a:lnTo>
                    <a:pt x="560" y="0"/>
                  </a:lnTo>
                  <a:lnTo>
                    <a:pt x="548" y="760"/>
                  </a:lnTo>
                  <a:lnTo>
                    <a:pt x="248" y="698"/>
                  </a:lnTo>
                  <a:lnTo>
                    <a:pt x="0" y="40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17" name="Line 21"/>
            <p:cNvSpPr>
              <a:spLocks noChangeShapeType="1"/>
            </p:cNvSpPr>
            <p:nvPr/>
          </p:nvSpPr>
          <p:spPr bwMode="auto">
            <a:xfrm flipH="1" flipV="1">
              <a:off x="2749" y="2215"/>
              <a:ext cx="240" cy="2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18" name="Line 22"/>
            <p:cNvSpPr>
              <a:spLocks noChangeShapeType="1"/>
            </p:cNvSpPr>
            <p:nvPr/>
          </p:nvSpPr>
          <p:spPr bwMode="auto">
            <a:xfrm flipV="1">
              <a:off x="2749" y="1833"/>
              <a:ext cx="241" cy="38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19" name="Oval 23"/>
            <p:cNvSpPr>
              <a:spLocks noChangeAspect="1" noChangeArrowheads="1"/>
            </p:cNvSpPr>
            <p:nvPr/>
          </p:nvSpPr>
          <p:spPr bwMode="auto">
            <a:xfrm>
              <a:off x="2691" y="2161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20" name="Line 24"/>
            <p:cNvSpPr>
              <a:spLocks noChangeShapeType="1"/>
            </p:cNvSpPr>
            <p:nvPr/>
          </p:nvSpPr>
          <p:spPr bwMode="auto">
            <a:xfrm flipH="1" flipV="1">
              <a:off x="2585" y="1864"/>
              <a:ext cx="157" cy="33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21" name="Oval 25"/>
            <p:cNvSpPr>
              <a:spLocks noChangeAspect="1" noChangeArrowheads="1"/>
            </p:cNvSpPr>
            <p:nvPr/>
          </p:nvSpPr>
          <p:spPr bwMode="auto">
            <a:xfrm>
              <a:off x="2954" y="1763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22" name="Oval 26"/>
            <p:cNvSpPr>
              <a:spLocks noChangeAspect="1" noChangeArrowheads="1"/>
            </p:cNvSpPr>
            <p:nvPr/>
          </p:nvSpPr>
          <p:spPr bwMode="auto">
            <a:xfrm>
              <a:off x="2954" y="2455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23" name="Line 27"/>
            <p:cNvSpPr>
              <a:spLocks noChangeShapeType="1"/>
            </p:cNvSpPr>
            <p:nvPr/>
          </p:nvSpPr>
          <p:spPr bwMode="auto">
            <a:xfrm flipH="1" flipV="1">
              <a:off x="3012" y="2521"/>
              <a:ext cx="295" cy="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24" name="Line 28"/>
            <p:cNvSpPr>
              <a:spLocks noChangeShapeType="1"/>
            </p:cNvSpPr>
            <p:nvPr/>
          </p:nvSpPr>
          <p:spPr bwMode="auto">
            <a:xfrm flipH="1" flipV="1">
              <a:off x="3024" y="1816"/>
              <a:ext cx="29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25" name="Line 29"/>
            <p:cNvSpPr>
              <a:spLocks noChangeShapeType="1"/>
            </p:cNvSpPr>
            <p:nvPr/>
          </p:nvSpPr>
          <p:spPr bwMode="auto">
            <a:xfrm flipV="1">
              <a:off x="2736" y="2226"/>
              <a:ext cx="21" cy="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26" name="Line 30"/>
            <p:cNvSpPr>
              <a:spLocks noChangeShapeType="1"/>
            </p:cNvSpPr>
            <p:nvPr/>
          </p:nvSpPr>
          <p:spPr bwMode="auto">
            <a:xfrm flipH="1" flipV="1">
              <a:off x="2898" y="1657"/>
              <a:ext cx="114" cy="1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27" name="Line 31"/>
            <p:cNvSpPr>
              <a:spLocks noChangeShapeType="1"/>
            </p:cNvSpPr>
            <p:nvPr/>
          </p:nvSpPr>
          <p:spPr bwMode="auto">
            <a:xfrm flipV="1">
              <a:off x="2895" y="2509"/>
              <a:ext cx="119" cy="11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28" name="Line 32"/>
            <p:cNvSpPr>
              <a:spLocks noChangeShapeType="1"/>
            </p:cNvSpPr>
            <p:nvPr/>
          </p:nvSpPr>
          <p:spPr bwMode="auto">
            <a:xfrm flipV="1">
              <a:off x="2749" y="2210"/>
              <a:ext cx="524" cy="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29" name="Rectangle 33"/>
            <p:cNvSpPr>
              <a:spLocks noChangeArrowheads="1"/>
            </p:cNvSpPr>
            <p:nvPr/>
          </p:nvSpPr>
          <p:spPr bwMode="auto">
            <a:xfrm>
              <a:off x="3078" y="1703"/>
              <a:ext cx="251" cy="98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30" name="Line 34"/>
            <p:cNvSpPr>
              <a:spLocks noChangeShapeType="1"/>
            </p:cNvSpPr>
            <p:nvPr/>
          </p:nvSpPr>
          <p:spPr bwMode="auto">
            <a:xfrm flipV="1">
              <a:off x="2853" y="1933"/>
              <a:ext cx="152" cy="231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70" name="Oval 58"/>
          <p:cNvSpPr>
            <a:spLocks noChangeAspect="1" noChangeArrowheads="1"/>
          </p:cNvSpPr>
          <p:nvPr/>
        </p:nvSpPr>
        <p:spPr bwMode="auto">
          <a:xfrm>
            <a:off x="3832225" y="5062538"/>
            <a:ext cx="179388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72" name="Oval 60"/>
          <p:cNvSpPr>
            <a:spLocks noChangeAspect="1" noChangeArrowheads="1"/>
          </p:cNvSpPr>
          <p:nvPr/>
        </p:nvSpPr>
        <p:spPr bwMode="auto">
          <a:xfrm>
            <a:off x="4552950" y="5062538"/>
            <a:ext cx="179388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73" name="Oval 61"/>
          <p:cNvSpPr>
            <a:spLocks noChangeAspect="1" noChangeArrowheads="1"/>
          </p:cNvSpPr>
          <p:nvPr/>
        </p:nvSpPr>
        <p:spPr bwMode="auto">
          <a:xfrm>
            <a:off x="4552950" y="4343400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74" name="Oval 62"/>
          <p:cNvSpPr>
            <a:spLocks noChangeAspect="1" noChangeArrowheads="1"/>
          </p:cNvSpPr>
          <p:nvPr/>
        </p:nvSpPr>
        <p:spPr bwMode="auto">
          <a:xfrm>
            <a:off x="5272088" y="5062538"/>
            <a:ext cx="179387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75" name="Oval 63"/>
          <p:cNvSpPr>
            <a:spLocks noChangeAspect="1" noChangeArrowheads="1"/>
          </p:cNvSpPr>
          <p:nvPr/>
        </p:nvSpPr>
        <p:spPr bwMode="auto">
          <a:xfrm>
            <a:off x="5272088" y="4343400"/>
            <a:ext cx="179387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76" name="Oval 64"/>
          <p:cNvSpPr>
            <a:spLocks noChangeAspect="1" noChangeArrowheads="1"/>
          </p:cNvSpPr>
          <p:nvPr/>
        </p:nvSpPr>
        <p:spPr bwMode="auto">
          <a:xfrm>
            <a:off x="5992813" y="5062538"/>
            <a:ext cx="179387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77" name="Oval 65"/>
          <p:cNvSpPr>
            <a:spLocks noChangeAspect="1" noChangeArrowheads="1"/>
          </p:cNvSpPr>
          <p:nvPr/>
        </p:nvSpPr>
        <p:spPr bwMode="auto">
          <a:xfrm>
            <a:off x="5992813" y="3983038"/>
            <a:ext cx="179387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78" name="Oval 66"/>
          <p:cNvSpPr>
            <a:spLocks noChangeAspect="1" noChangeArrowheads="1"/>
          </p:cNvSpPr>
          <p:nvPr/>
        </p:nvSpPr>
        <p:spPr bwMode="auto">
          <a:xfrm>
            <a:off x="5992813" y="3622675"/>
            <a:ext cx="179387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79" name="Oval 67"/>
          <p:cNvSpPr>
            <a:spLocks noChangeAspect="1" noChangeArrowheads="1"/>
          </p:cNvSpPr>
          <p:nvPr/>
        </p:nvSpPr>
        <p:spPr bwMode="auto">
          <a:xfrm>
            <a:off x="4911725" y="36226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80" name="Oval 68"/>
          <p:cNvSpPr>
            <a:spLocks noChangeAspect="1" noChangeArrowheads="1"/>
          </p:cNvSpPr>
          <p:nvPr/>
        </p:nvSpPr>
        <p:spPr bwMode="auto">
          <a:xfrm>
            <a:off x="5632450" y="3983038"/>
            <a:ext cx="179388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81" name="Oval 69"/>
          <p:cNvSpPr>
            <a:spLocks noChangeAspect="1" noChangeArrowheads="1"/>
          </p:cNvSpPr>
          <p:nvPr/>
        </p:nvSpPr>
        <p:spPr bwMode="auto">
          <a:xfrm>
            <a:off x="5632450" y="4703763"/>
            <a:ext cx="179388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82" name="Oval 70"/>
          <p:cNvSpPr>
            <a:spLocks noChangeAspect="1" noChangeArrowheads="1"/>
          </p:cNvSpPr>
          <p:nvPr/>
        </p:nvSpPr>
        <p:spPr bwMode="auto">
          <a:xfrm>
            <a:off x="4911725" y="3983038"/>
            <a:ext cx="179388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83" name="Oval 71"/>
          <p:cNvSpPr>
            <a:spLocks noChangeAspect="1" noChangeArrowheads="1"/>
          </p:cNvSpPr>
          <p:nvPr/>
        </p:nvSpPr>
        <p:spPr bwMode="auto">
          <a:xfrm>
            <a:off x="4911725" y="4703763"/>
            <a:ext cx="179388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84" name="Oval 72"/>
          <p:cNvSpPr>
            <a:spLocks noChangeAspect="1" noChangeArrowheads="1"/>
          </p:cNvSpPr>
          <p:nvPr/>
        </p:nvSpPr>
        <p:spPr bwMode="auto">
          <a:xfrm>
            <a:off x="4192588" y="3983038"/>
            <a:ext cx="179387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85" name="Oval 73"/>
          <p:cNvSpPr>
            <a:spLocks noChangeAspect="1" noChangeArrowheads="1"/>
          </p:cNvSpPr>
          <p:nvPr/>
        </p:nvSpPr>
        <p:spPr bwMode="auto">
          <a:xfrm>
            <a:off x="4192588" y="4703763"/>
            <a:ext cx="179387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86" name="Oval 74"/>
          <p:cNvSpPr>
            <a:spLocks noChangeAspect="1" noChangeArrowheads="1"/>
          </p:cNvSpPr>
          <p:nvPr/>
        </p:nvSpPr>
        <p:spPr bwMode="auto">
          <a:xfrm>
            <a:off x="3471863" y="3983038"/>
            <a:ext cx="179387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87" name="Oval 75"/>
          <p:cNvSpPr>
            <a:spLocks noChangeAspect="1" noChangeArrowheads="1"/>
          </p:cNvSpPr>
          <p:nvPr/>
        </p:nvSpPr>
        <p:spPr bwMode="auto">
          <a:xfrm>
            <a:off x="3471863" y="4703763"/>
            <a:ext cx="179387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638" name="Line 126"/>
          <p:cNvSpPr>
            <a:spLocks noChangeShapeType="1"/>
          </p:cNvSpPr>
          <p:nvPr/>
        </p:nvSpPr>
        <p:spPr bwMode="auto">
          <a:xfrm>
            <a:off x="4641850" y="4432300"/>
            <a:ext cx="0" cy="720725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39" name="Line 127"/>
          <p:cNvSpPr>
            <a:spLocks noChangeShapeType="1"/>
          </p:cNvSpPr>
          <p:nvPr/>
        </p:nvSpPr>
        <p:spPr bwMode="auto">
          <a:xfrm flipH="1">
            <a:off x="3922713" y="5153025"/>
            <a:ext cx="719137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36" name="Line 124"/>
          <p:cNvSpPr>
            <a:spLocks noChangeShapeType="1"/>
          </p:cNvSpPr>
          <p:nvPr/>
        </p:nvSpPr>
        <p:spPr bwMode="auto">
          <a:xfrm flipH="1">
            <a:off x="4641850" y="5153025"/>
            <a:ext cx="720725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33" name="Line 121"/>
          <p:cNvSpPr>
            <a:spLocks noChangeShapeType="1"/>
          </p:cNvSpPr>
          <p:nvPr/>
        </p:nvSpPr>
        <p:spPr bwMode="auto">
          <a:xfrm flipH="1">
            <a:off x="5362575" y="5153025"/>
            <a:ext cx="720725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35" name="Line 123"/>
          <p:cNvSpPr>
            <a:spLocks noChangeShapeType="1"/>
          </p:cNvSpPr>
          <p:nvPr/>
        </p:nvSpPr>
        <p:spPr bwMode="auto">
          <a:xfrm>
            <a:off x="5362575" y="4432300"/>
            <a:ext cx="0" cy="720725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32" name="Line 120"/>
          <p:cNvSpPr>
            <a:spLocks noChangeShapeType="1"/>
          </p:cNvSpPr>
          <p:nvPr/>
        </p:nvSpPr>
        <p:spPr bwMode="auto">
          <a:xfrm>
            <a:off x="6083300" y="4073525"/>
            <a:ext cx="0" cy="107950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30" name="Line 118"/>
          <p:cNvSpPr>
            <a:spLocks noChangeShapeType="1"/>
          </p:cNvSpPr>
          <p:nvPr/>
        </p:nvSpPr>
        <p:spPr bwMode="auto">
          <a:xfrm flipV="1">
            <a:off x="5722938" y="4073525"/>
            <a:ext cx="0" cy="719138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31" name="Line 119"/>
          <p:cNvSpPr>
            <a:spLocks noChangeShapeType="1"/>
          </p:cNvSpPr>
          <p:nvPr/>
        </p:nvSpPr>
        <p:spPr bwMode="auto">
          <a:xfrm>
            <a:off x="5722938" y="4073525"/>
            <a:ext cx="360362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15" name="Line 103"/>
          <p:cNvSpPr>
            <a:spLocks noChangeShapeType="1"/>
          </p:cNvSpPr>
          <p:nvPr/>
        </p:nvSpPr>
        <p:spPr bwMode="auto">
          <a:xfrm>
            <a:off x="6083300" y="3713163"/>
            <a:ext cx="0" cy="360362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14" name="Line 102"/>
          <p:cNvSpPr>
            <a:spLocks noChangeShapeType="1"/>
          </p:cNvSpPr>
          <p:nvPr/>
        </p:nvSpPr>
        <p:spPr bwMode="auto">
          <a:xfrm>
            <a:off x="5002213" y="3713163"/>
            <a:ext cx="1081087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28" name="Line 116"/>
          <p:cNvSpPr>
            <a:spLocks noChangeShapeType="1"/>
          </p:cNvSpPr>
          <p:nvPr/>
        </p:nvSpPr>
        <p:spPr bwMode="auto">
          <a:xfrm>
            <a:off x="5002213" y="4073525"/>
            <a:ext cx="720725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25" name="Line 113"/>
          <p:cNvSpPr>
            <a:spLocks noChangeShapeType="1"/>
          </p:cNvSpPr>
          <p:nvPr/>
        </p:nvSpPr>
        <p:spPr bwMode="auto">
          <a:xfrm>
            <a:off x="4283075" y="4073525"/>
            <a:ext cx="719138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Routing Works on </a:t>
            </a:r>
            <a:r>
              <a:rPr lang="en-US" i="1"/>
              <a:t>Any</a:t>
            </a:r>
            <a:r>
              <a:rPr lang="en-US"/>
              <a:t> Graph</a:t>
            </a:r>
          </a:p>
        </p:txBody>
      </p:sp>
      <p:sp>
        <p:nvSpPr>
          <p:cNvPr id="704515" name="Line 3"/>
          <p:cNvSpPr>
            <a:spLocks noChangeShapeType="1"/>
          </p:cNvSpPr>
          <p:nvPr/>
        </p:nvSpPr>
        <p:spPr bwMode="auto">
          <a:xfrm>
            <a:off x="3201988" y="1912938"/>
            <a:ext cx="0" cy="143986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16" name="Line 4"/>
          <p:cNvSpPr>
            <a:spLocks noChangeShapeType="1"/>
          </p:cNvSpPr>
          <p:nvPr/>
        </p:nvSpPr>
        <p:spPr bwMode="auto">
          <a:xfrm>
            <a:off x="3201988" y="1912938"/>
            <a:ext cx="28813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17" name="Line 5"/>
          <p:cNvSpPr>
            <a:spLocks noChangeShapeType="1"/>
          </p:cNvSpPr>
          <p:nvPr/>
        </p:nvSpPr>
        <p:spPr bwMode="auto">
          <a:xfrm>
            <a:off x="6083300" y="1912938"/>
            <a:ext cx="0" cy="143986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18" name="Line 6"/>
          <p:cNvSpPr>
            <a:spLocks noChangeShapeType="1"/>
          </p:cNvSpPr>
          <p:nvPr/>
        </p:nvSpPr>
        <p:spPr bwMode="auto">
          <a:xfrm>
            <a:off x="4641850" y="3352800"/>
            <a:ext cx="14414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19" name="Rectangle 7"/>
          <p:cNvSpPr>
            <a:spLocks noChangeArrowheads="1"/>
          </p:cNvSpPr>
          <p:nvPr/>
        </p:nvSpPr>
        <p:spPr bwMode="auto">
          <a:xfrm>
            <a:off x="-971550" y="1196975"/>
            <a:ext cx="820737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4520" name="Line 8"/>
          <p:cNvSpPr>
            <a:spLocks noChangeShapeType="1"/>
          </p:cNvSpPr>
          <p:nvPr/>
        </p:nvSpPr>
        <p:spPr bwMode="auto">
          <a:xfrm>
            <a:off x="3201988" y="3713163"/>
            <a:ext cx="14414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21" name="Line 9"/>
          <p:cNvSpPr>
            <a:spLocks noChangeShapeType="1"/>
          </p:cNvSpPr>
          <p:nvPr/>
        </p:nvSpPr>
        <p:spPr bwMode="auto">
          <a:xfrm>
            <a:off x="3201988" y="3713163"/>
            <a:ext cx="0" cy="143986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22" name="Line 10"/>
          <p:cNvSpPr>
            <a:spLocks noChangeShapeType="1"/>
          </p:cNvSpPr>
          <p:nvPr/>
        </p:nvSpPr>
        <p:spPr bwMode="auto">
          <a:xfrm>
            <a:off x="3201988" y="5153025"/>
            <a:ext cx="28813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23" name="Line 11"/>
          <p:cNvSpPr>
            <a:spLocks noChangeShapeType="1"/>
          </p:cNvSpPr>
          <p:nvPr/>
        </p:nvSpPr>
        <p:spPr bwMode="auto">
          <a:xfrm>
            <a:off x="6083300" y="3713163"/>
            <a:ext cx="0" cy="143986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24" name="Line 12"/>
          <p:cNvSpPr>
            <a:spLocks noChangeShapeType="1"/>
          </p:cNvSpPr>
          <p:nvPr/>
        </p:nvSpPr>
        <p:spPr bwMode="auto">
          <a:xfrm>
            <a:off x="4641850" y="3352800"/>
            <a:ext cx="0" cy="36036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25" name="Line 13"/>
          <p:cNvSpPr>
            <a:spLocks noChangeShapeType="1"/>
          </p:cNvSpPr>
          <p:nvPr/>
        </p:nvSpPr>
        <p:spPr bwMode="auto">
          <a:xfrm>
            <a:off x="3562350" y="4073525"/>
            <a:ext cx="25209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26" name="Line 14"/>
          <p:cNvSpPr>
            <a:spLocks noChangeShapeType="1"/>
          </p:cNvSpPr>
          <p:nvPr/>
        </p:nvSpPr>
        <p:spPr bwMode="auto">
          <a:xfrm>
            <a:off x="3562350" y="4073525"/>
            <a:ext cx="0" cy="71913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27" name="Line 15"/>
          <p:cNvSpPr>
            <a:spLocks noChangeShapeType="1"/>
          </p:cNvSpPr>
          <p:nvPr/>
        </p:nvSpPr>
        <p:spPr bwMode="auto">
          <a:xfrm>
            <a:off x="3922713" y="4432300"/>
            <a:ext cx="0" cy="71913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28" name="Line 16"/>
          <p:cNvSpPr>
            <a:spLocks noChangeShapeType="1"/>
          </p:cNvSpPr>
          <p:nvPr/>
        </p:nvSpPr>
        <p:spPr bwMode="auto">
          <a:xfrm>
            <a:off x="4283075" y="4073525"/>
            <a:ext cx="0" cy="71913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29" name="Line 17"/>
          <p:cNvSpPr>
            <a:spLocks noChangeShapeType="1"/>
          </p:cNvSpPr>
          <p:nvPr/>
        </p:nvSpPr>
        <p:spPr bwMode="auto">
          <a:xfrm>
            <a:off x="4641850" y="4432300"/>
            <a:ext cx="0" cy="71913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30" name="Line 18"/>
          <p:cNvSpPr>
            <a:spLocks noChangeShapeType="1"/>
          </p:cNvSpPr>
          <p:nvPr/>
        </p:nvSpPr>
        <p:spPr bwMode="auto">
          <a:xfrm>
            <a:off x="5002213" y="4073525"/>
            <a:ext cx="0" cy="71913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31" name="Line 19"/>
          <p:cNvSpPr>
            <a:spLocks noChangeShapeType="1"/>
          </p:cNvSpPr>
          <p:nvPr/>
        </p:nvSpPr>
        <p:spPr bwMode="auto">
          <a:xfrm>
            <a:off x="5362575" y="4432300"/>
            <a:ext cx="0" cy="71913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32" name="Line 20"/>
          <p:cNvSpPr>
            <a:spLocks noChangeShapeType="1"/>
          </p:cNvSpPr>
          <p:nvPr/>
        </p:nvSpPr>
        <p:spPr bwMode="auto">
          <a:xfrm>
            <a:off x="5722938" y="4073525"/>
            <a:ext cx="0" cy="71913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33" name="Line 21"/>
          <p:cNvSpPr>
            <a:spLocks noChangeShapeType="1"/>
          </p:cNvSpPr>
          <p:nvPr/>
        </p:nvSpPr>
        <p:spPr bwMode="auto">
          <a:xfrm>
            <a:off x="5002213" y="3713163"/>
            <a:ext cx="10810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34" name="Line 22"/>
          <p:cNvSpPr>
            <a:spLocks noChangeShapeType="1"/>
          </p:cNvSpPr>
          <p:nvPr/>
        </p:nvSpPr>
        <p:spPr bwMode="auto">
          <a:xfrm>
            <a:off x="3201988" y="3352800"/>
            <a:ext cx="10810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35" name="Line 23"/>
          <p:cNvSpPr>
            <a:spLocks noChangeShapeType="1"/>
          </p:cNvSpPr>
          <p:nvPr/>
        </p:nvSpPr>
        <p:spPr bwMode="auto">
          <a:xfrm>
            <a:off x="4283075" y="2992438"/>
            <a:ext cx="14398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36" name="Line 24"/>
          <p:cNvSpPr>
            <a:spLocks noChangeShapeType="1"/>
          </p:cNvSpPr>
          <p:nvPr/>
        </p:nvSpPr>
        <p:spPr bwMode="auto">
          <a:xfrm>
            <a:off x="3562350" y="2273300"/>
            <a:ext cx="21605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37" name="Line 25"/>
          <p:cNvSpPr>
            <a:spLocks noChangeShapeType="1"/>
          </p:cNvSpPr>
          <p:nvPr/>
        </p:nvSpPr>
        <p:spPr bwMode="auto">
          <a:xfrm>
            <a:off x="3922713" y="2632075"/>
            <a:ext cx="10795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38" name="Line 26"/>
          <p:cNvSpPr>
            <a:spLocks noChangeShapeType="1"/>
          </p:cNvSpPr>
          <p:nvPr/>
        </p:nvSpPr>
        <p:spPr bwMode="auto">
          <a:xfrm>
            <a:off x="3562350" y="2273300"/>
            <a:ext cx="0" cy="71913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39" name="Line 27"/>
          <p:cNvSpPr>
            <a:spLocks noChangeShapeType="1"/>
          </p:cNvSpPr>
          <p:nvPr/>
        </p:nvSpPr>
        <p:spPr bwMode="auto">
          <a:xfrm>
            <a:off x="4283075" y="2992438"/>
            <a:ext cx="14398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40" name="Line 28"/>
          <p:cNvSpPr>
            <a:spLocks noChangeShapeType="1"/>
          </p:cNvSpPr>
          <p:nvPr/>
        </p:nvSpPr>
        <p:spPr bwMode="auto">
          <a:xfrm>
            <a:off x="5722938" y="2273300"/>
            <a:ext cx="0" cy="71913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41" name="Line 29"/>
          <p:cNvSpPr>
            <a:spLocks noChangeShapeType="1"/>
          </p:cNvSpPr>
          <p:nvPr/>
        </p:nvSpPr>
        <p:spPr bwMode="auto">
          <a:xfrm>
            <a:off x="3562350" y="2992438"/>
            <a:ext cx="3603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42" name="Line 30"/>
          <p:cNvSpPr>
            <a:spLocks noChangeShapeType="1"/>
          </p:cNvSpPr>
          <p:nvPr/>
        </p:nvSpPr>
        <p:spPr bwMode="auto">
          <a:xfrm>
            <a:off x="3922713" y="2632075"/>
            <a:ext cx="0" cy="3587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43" name="Line 31"/>
          <p:cNvSpPr>
            <a:spLocks noChangeShapeType="1"/>
          </p:cNvSpPr>
          <p:nvPr/>
        </p:nvSpPr>
        <p:spPr bwMode="auto">
          <a:xfrm>
            <a:off x="4283075" y="2992438"/>
            <a:ext cx="0" cy="3587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44" name="Line 32"/>
          <p:cNvSpPr>
            <a:spLocks noChangeShapeType="1"/>
          </p:cNvSpPr>
          <p:nvPr/>
        </p:nvSpPr>
        <p:spPr bwMode="auto">
          <a:xfrm flipV="1">
            <a:off x="5002213" y="2452688"/>
            <a:ext cx="180975" cy="179387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45" name="Line 33"/>
          <p:cNvSpPr>
            <a:spLocks noChangeShapeType="1"/>
          </p:cNvSpPr>
          <p:nvPr/>
        </p:nvSpPr>
        <p:spPr bwMode="auto">
          <a:xfrm flipV="1">
            <a:off x="5183188" y="2632075"/>
            <a:ext cx="180975" cy="17938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46" name="Line 34"/>
          <p:cNvSpPr>
            <a:spLocks noChangeShapeType="1"/>
          </p:cNvSpPr>
          <p:nvPr/>
        </p:nvSpPr>
        <p:spPr bwMode="auto">
          <a:xfrm>
            <a:off x="5002213" y="2632075"/>
            <a:ext cx="180975" cy="1809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47" name="Line 35"/>
          <p:cNvSpPr>
            <a:spLocks noChangeShapeType="1"/>
          </p:cNvSpPr>
          <p:nvPr/>
        </p:nvSpPr>
        <p:spPr bwMode="auto">
          <a:xfrm>
            <a:off x="5183188" y="2452688"/>
            <a:ext cx="180975" cy="1809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48" name="Text Box 36"/>
          <p:cNvSpPr txBox="1">
            <a:spLocks noChangeArrowheads="1"/>
          </p:cNvSpPr>
          <p:nvPr/>
        </p:nvSpPr>
        <p:spPr bwMode="auto">
          <a:xfrm>
            <a:off x="5192713" y="2613025"/>
            <a:ext cx="244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e-CH" sz="2400" i="1" dirty="0">
                <a:latin typeface="Times New Roman" pitchFamily="18" charset="0"/>
              </a:rPr>
              <a:t>s</a:t>
            </a:r>
            <a:endParaRPr lang="en-GB" sz="2400" i="1" dirty="0">
              <a:latin typeface="Times New Roman" pitchFamily="18" charset="0"/>
            </a:endParaRPr>
          </a:p>
        </p:txBody>
      </p:sp>
      <p:sp>
        <p:nvSpPr>
          <p:cNvPr id="704549" name="Text Box 37"/>
          <p:cNvSpPr txBox="1">
            <a:spLocks noChangeArrowheads="1"/>
          </p:cNvSpPr>
          <p:nvPr/>
        </p:nvSpPr>
        <p:spPr bwMode="auto">
          <a:xfrm>
            <a:off x="3590925" y="4168775"/>
            <a:ext cx="2682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CH" sz="2400" i="1" dirty="0">
                <a:solidFill>
                  <a:schemeClr val="tx1"/>
                </a:solidFill>
                <a:latin typeface="Times New Roman" pitchFamily="18" charset="0"/>
              </a:rPr>
              <a:t>t</a:t>
            </a:r>
            <a:endParaRPr lang="en-GB" sz="2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4550" name="Oval 38"/>
          <p:cNvSpPr>
            <a:spLocks noChangeAspect="1" noChangeArrowheads="1"/>
          </p:cNvSpPr>
          <p:nvPr/>
        </p:nvSpPr>
        <p:spPr bwMode="auto">
          <a:xfrm>
            <a:off x="5092700" y="2722563"/>
            <a:ext cx="179388" cy="179387"/>
          </a:xfrm>
          <a:prstGeom prst="ellipse">
            <a:avLst/>
          </a:prstGeom>
          <a:solidFill>
            <a:srgbClr val="3983EF"/>
          </a:solidFill>
          <a:ln w="3175">
            <a:solidFill>
              <a:srgbClr val="3983E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51" name="Oval 39"/>
          <p:cNvSpPr>
            <a:spLocks noChangeAspect="1" noChangeArrowheads="1"/>
          </p:cNvSpPr>
          <p:nvPr/>
        </p:nvSpPr>
        <p:spPr bwMode="auto">
          <a:xfrm>
            <a:off x="5272088" y="2543175"/>
            <a:ext cx="179387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52" name="Oval 40"/>
          <p:cNvSpPr>
            <a:spLocks noChangeAspect="1" noChangeArrowheads="1"/>
          </p:cNvSpPr>
          <p:nvPr/>
        </p:nvSpPr>
        <p:spPr bwMode="auto">
          <a:xfrm>
            <a:off x="5092700" y="2362200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53" name="Oval 41"/>
          <p:cNvSpPr>
            <a:spLocks noChangeAspect="1" noChangeArrowheads="1"/>
          </p:cNvSpPr>
          <p:nvPr/>
        </p:nvSpPr>
        <p:spPr bwMode="auto">
          <a:xfrm>
            <a:off x="4911725" y="25431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54" name="Oval 42"/>
          <p:cNvSpPr>
            <a:spLocks noChangeAspect="1" noChangeArrowheads="1"/>
          </p:cNvSpPr>
          <p:nvPr/>
        </p:nvSpPr>
        <p:spPr bwMode="auto">
          <a:xfrm>
            <a:off x="3832225" y="25431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55" name="Oval 43"/>
          <p:cNvSpPr>
            <a:spLocks noChangeAspect="1" noChangeArrowheads="1"/>
          </p:cNvSpPr>
          <p:nvPr/>
        </p:nvSpPr>
        <p:spPr bwMode="auto">
          <a:xfrm>
            <a:off x="3832225" y="2901950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56" name="Oval 44"/>
          <p:cNvSpPr>
            <a:spLocks noChangeAspect="1" noChangeArrowheads="1"/>
          </p:cNvSpPr>
          <p:nvPr/>
        </p:nvSpPr>
        <p:spPr bwMode="auto">
          <a:xfrm>
            <a:off x="3471863" y="2901950"/>
            <a:ext cx="179387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57" name="Oval 45"/>
          <p:cNvSpPr>
            <a:spLocks noChangeAspect="1" noChangeArrowheads="1"/>
          </p:cNvSpPr>
          <p:nvPr/>
        </p:nvSpPr>
        <p:spPr bwMode="auto">
          <a:xfrm>
            <a:off x="3471863" y="2182813"/>
            <a:ext cx="179387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58" name="Oval 46"/>
          <p:cNvSpPr>
            <a:spLocks noChangeAspect="1" noChangeArrowheads="1"/>
          </p:cNvSpPr>
          <p:nvPr/>
        </p:nvSpPr>
        <p:spPr bwMode="auto">
          <a:xfrm>
            <a:off x="5632450" y="2182813"/>
            <a:ext cx="179388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59" name="Oval 47"/>
          <p:cNvSpPr>
            <a:spLocks noChangeAspect="1" noChangeArrowheads="1"/>
          </p:cNvSpPr>
          <p:nvPr/>
        </p:nvSpPr>
        <p:spPr bwMode="auto">
          <a:xfrm>
            <a:off x="5632450" y="2901950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60" name="Oval 48"/>
          <p:cNvSpPr>
            <a:spLocks noChangeAspect="1" noChangeArrowheads="1"/>
          </p:cNvSpPr>
          <p:nvPr/>
        </p:nvSpPr>
        <p:spPr bwMode="auto">
          <a:xfrm>
            <a:off x="4192588" y="2901950"/>
            <a:ext cx="179387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61" name="Oval 49"/>
          <p:cNvSpPr>
            <a:spLocks noChangeAspect="1" noChangeArrowheads="1"/>
          </p:cNvSpPr>
          <p:nvPr/>
        </p:nvSpPr>
        <p:spPr bwMode="auto">
          <a:xfrm>
            <a:off x="4192588" y="3262313"/>
            <a:ext cx="179387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62" name="Oval 50"/>
          <p:cNvSpPr>
            <a:spLocks noChangeAspect="1" noChangeArrowheads="1"/>
          </p:cNvSpPr>
          <p:nvPr/>
        </p:nvSpPr>
        <p:spPr bwMode="auto">
          <a:xfrm>
            <a:off x="3111500" y="3262313"/>
            <a:ext cx="179388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63" name="Oval 51"/>
          <p:cNvSpPr>
            <a:spLocks noChangeAspect="1" noChangeArrowheads="1"/>
          </p:cNvSpPr>
          <p:nvPr/>
        </p:nvSpPr>
        <p:spPr bwMode="auto">
          <a:xfrm>
            <a:off x="3111500" y="1822450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64" name="Oval 52"/>
          <p:cNvSpPr>
            <a:spLocks noChangeAspect="1" noChangeArrowheads="1"/>
          </p:cNvSpPr>
          <p:nvPr/>
        </p:nvSpPr>
        <p:spPr bwMode="auto">
          <a:xfrm>
            <a:off x="5992813" y="1822450"/>
            <a:ext cx="179387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65" name="Oval 53"/>
          <p:cNvSpPr>
            <a:spLocks noChangeAspect="1" noChangeArrowheads="1"/>
          </p:cNvSpPr>
          <p:nvPr/>
        </p:nvSpPr>
        <p:spPr bwMode="auto">
          <a:xfrm>
            <a:off x="5992813" y="3262313"/>
            <a:ext cx="179387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66" name="Oval 54"/>
          <p:cNvSpPr>
            <a:spLocks noChangeAspect="1" noChangeArrowheads="1"/>
          </p:cNvSpPr>
          <p:nvPr/>
        </p:nvSpPr>
        <p:spPr bwMode="auto">
          <a:xfrm>
            <a:off x="4552950" y="3262313"/>
            <a:ext cx="179388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67" name="Oval 55"/>
          <p:cNvSpPr>
            <a:spLocks noChangeAspect="1" noChangeArrowheads="1"/>
          </p:cNvSpPr>
          <p:nvPr/>
        </p:nvSpPr>
        <p:spPr bwMode="auto">
          <a:xfrm>
            <a:off x="4552950" y="36226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68" name="Oval 56"/>
          <p:cNvSpPr>
            <a:spLocks noChangeAspect="1" noChangeArrowheads="1"/>
          </p:cNvSpPr>
          <p:nvPr/>
        </p:nvSpPr>
        <p:spPr bwMode="auto">
          <a:xfrm>
            <a:off x="3111500" y="36226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69" name="Oval 57"/>
          <p:cNvSpPr>
            <a:spLocks noChangeAspect="1" noChangeArrowheads="1"/>
          </p:cNvSpPr>
          <p:nvPr/>
        </p:nvSpPr>
        <p:spPr bwMode="auto">
          <a:xfrm>
            <a:off x="3111500" y="5062538"/>
            <a:ext cx="179388" cy="1793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71" name="Oval 59"/>
          <p:cNvSpPr>
            <a:spLocks noChangeAspect="1" noChangeArrowheads="1"/>
          </p:cNvSpPr>
          <p:nvPr/>
        </p:nvSpPr>
        <p:spPr bwMode="auto">
          <a:xfrm>
            <a:off x="3832225" y="4343400"/>
            <a:ext cx="179388" cy="179388"/>
          </a:xfrm>
          <a:prstGeom prst="ellipse">
            <a:avLst/>
          </a:prstGeom>
          <a:solidFill>
            <a:srgbClr val="3983EF"/>
          </a:solidFill>
          <a:ln w="3175">
            <a:solidFill>
              <a:srgbClr val="3983E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88" name="Line 76"/>
          <p:cNvSpPr>
            <a:spLocks noChangeShapeType="1"/>
          </p:cNvSpPr>
          <p:nvPr/>
        </p:nvSpPr>
        <p:spPr bwMode="auto">
          <a:xfrm flipV="1">
            <a:off x="5183188" y="2632075"/>
            <a:ext cx="179387" cy="180975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89" name="Line 77"/>
          <p:cNvSpPr>
            <a:spLocks noChangeShapeType="1"/>
          </p:cNvSpPr>
          <p:nvPr/>
        </p:nvSpPr>
        <p:spPr bwMode="auto">
          <a:xfrm flipH="1" flipV="1">
            <a:off x="5183188" y="2452688"/>
            <a:ext cx="179387" cy="179387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90" name="Line 78"/>
          <p:cNvSpPr>
            <a:spLocks noChangeShapeType="1"/>
          </p:cNvSpPr>
          <p:nvPr/>
        </p:nvSpPr>
        <p:spPr bwMode="auto">
          <a:xfrm flipH="1">
            <a:off x="5002213" y="2452688"/>
            <a:ext cx="180975" cy="179387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91" name="Line 79"/>
          <p:cNvSpPr>
            <a:spLocks noChangeShapeType="1"/>
          </p:cNvSpPr>
          <p:nvPr/>
        </p:nvSpPr>
        <p:spPr bwMode="auto">
          <a:xfrm flipH="1">
            <a:off x="3922713" y="2632075"/>
            <a:ext cx="1079500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92" name="Line 80"/>
          <p:cNvSpPr>
            <a:spLocks noChangeShapeType="1"/>
          </p:cNvSpPr>
          <p:nvPr/>
        </p:nvSpPr>
        <p:spPr bwMode="auto">
          <a:xfrm>
            <a:off x="3922713" y="2632075"/>
            <a:ext cx="0" cy="360363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93" name="Line 81"/>
          <p:cNvSpPr>
            <a:spLocks noChangeShapeType="1"/>
          </p:cNvSpPr>
          <p:nvPr/>
        </p:nvSpPr>
        <p:spPr bwMode="auto">
          <a:xfrm flipH="1">
            <a:off x="3562350" y="2992438"/>
            <a:ext cx="360363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94" name="Line 82"/>
          <p:cNvSpPr>
            <a:spLocks noChangeShapeType="1"/>
          </p:cNvSpPr>
          <p:nvPr/>
        </p:nvSpPr>
        <p:spPr bwMode="auto">
          <a:xfrm flipV="1">
            <a:off x="3562350" y="2273300"/>
            <a:ext cx="0" cy="719138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95" name="Line 83"/>
          <p:cNvSpPr>
            <a:spLocks noChangeShapeType="1"/>
          </p:cNvSpPr>
          <p:nvPr/>
        </p:nvSpPr>
        <p:spPr bwMode="auto">
          <a:xfrm>
            <a:off x="3562350" y="2273300"/>
            <a:ext cx="2160588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96" name="Line 84"/>
          <p:cNvSpPr>
            <a:spLocks noChangeShapeType="1"/>
          </p:cNvSpPr>
          <p:nvPr/>
        </p:nvSpPr>
        <p:spPr bwMode="auto">
          <a:xfrm>
            <a:off x="5722938" y="2273300"/>
            <a:ext cx="0" cy="719138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97" name="Line 85"/>
          <p:cNvSpPr>
            <a:spLocks noChangeShapeType="1"/>
          </p:cNvSpPr>
          <p:nvPr/>
        </p:nvSpPr>
        <p:spPr bwMode="auto">
          <a:xfrm flipH="1">
            <a:off x="4283075" y="2992438"/>
            <a:ext cx="1439863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98" name="Line 86"/>
          <p:cNvSpPr>
            <a:spLocks noChangeShapeType="1"/>
          </p:cNvSpPr>
          <p:nvPr/>
        </p:nvSpPr>
        <p:spPr bwMode="auto">
          <a:xfrm>
            <a:off x="4283075" y="2992438"/>
            <a:ext cx="0" cy="360362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599" name="Line 87"/>
          <p:cNvSpPr>
            <a:spLocks noChangeShapeType="1"/>
          </p:cNvSpPr>
          <p:nvPr/>
        </p:nvSpPr>
        <p:spPr bwMode="auto">
          <a:xfrm flipH="1">
            <a:off x="3201988" y="3352800"/>
            <a:ext cx="1081087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00" name="Line 88"/>
          <p:cNvSpPr>
            <a:spLocks noChangeShapeType="1"/>
          </p:cNvSpPr>
          <p:nvPr/>
        </p:nvSpPr>
        <p:spPr bwMode="auto">
          <a:xfrm flipV="1">
            <a:off x="3201988" y="1912938"/>
            <a:ext cx="0" cy="1439862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01" name="Line 89"/>
          <p:cNvSpPr>
            <a:spLocks noChangeShapeType="1"/>
          </p:cNvSpPr>
          <p:nvPr/>
        </p:nvSpPr>
        <p:spPr bwMode="auto">
          <a:xfrm>
            <a:off x="3201988" y="1912938"/>
            <a:ext cx="2881312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02" name="Line 90"/>
          <p:cNvSpPr>
            <a:spLocks noChangeShapeType="1"/>
          </p:cNvSpPr>
          <p:nvPr/>
        </p:nvSpPr>
        <p:spPr bwMode="auto">
          <a:xfrm>
            <a:off x="6083300" y="1912938"/>
            <a:ext cx="0" cy="1439862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03" name="Line 91"/>
          <p:cNvSpPr>
            <a:spLocks noChangeShapeType="1"/>
          </p:cNvSpPr>
          <p:nvPr/>
        </p:nvSpPr>
        <p:spPr bwMode="auto">
          <a:xfrm flipH="1">
            <a:off x="4641850" y="3352800"/>
            <a:ext cx="1441450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04" name="Line 92"/>
          <p:cNvSpPr>
            <a:spLocks noChangeShapeType="1"/>
          </p:cNvSpPr>
          <p:nvPr/>
        </p:nvSpPr>
        <p:spPr bwMode="auto">
          <a:xfrm>
            <a:off x="4641850" y="3352800"/>
            <a:ext cx="0" cy="360363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05" name="Line 93"/>
          <p:cNvSpPr>
            <a:spLocks noChangeShapeType="1"/>
          </p:cNvSpPr>
          <p:nvPr/>
        </p:nvSpPr>
        <p:spPr bwMode="auto">
          <a:xfrm flipH="1">
            <a:off x="3201988" y="3713163"/>
            <a:ext cx="1439862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06" name="Line 94"/>
          <p:cNvSpPr>
            <a:spLocks noChangeShapeType="1"/>
          </p:cNvSpPr>
          <p:nvPr/>
        </p:nvSpPr>
        <p:spPr bwMode="auto">
          <a:xfrm>
            <a:off x="3201988" y="3713163"/>
            <a:ext cx="0" cy="1439862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07" name="Line 95"/>
          <p:cNvSpPr>
            <a:spLocks noChangeShapeType="1"/>
          </p:cNvSpPr>
          <p:nvPr/>
        </p:nvSpPr>
        <p:spPr bwMode="auto">
          <a:xfrm>
            <a:off x="3201988" y="5153025"/>
            <a:ext cx="720725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08" name="Line 96"/>
          <p:cNvSpPr>
            <a:spLocks noChangeShapeType="1"/>
          </p:cNvSpPr>
          <p:nvPr/>
        </p:nvSpPr>
        <p:spPr bwMode="auto">
          <a:xfrm>
            <a:off x="3922713" y="5153025"/>
            <a:ext cx="719137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09" name="Line 97"/>
          <p:cNvSpPr>
            <a:spLocks noChangeShapeType="1"/>
          </p:cNvSpPr>
          <p:nvPr/>
        </p:nvSpPr>
        <p:spPr bwMode="auto">
          <a:xfrm>
            <a:off x="4641850" y="5153025"/>
            <a:ext cx="719138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10" name="Line 98"/>
          <p:cNvSpPr>
            <a:spLocks noChangeShapeType="1"/>
          </p:cNvSpPr>
          <p:nvPr/>
        </p:nvSpPr>
        <p:spPr bwMode="auto">
          <a:xfrm>
            <a:off x="5362575" y="5153025"/>
            <a:ext cx="719138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11" name="Line 99"/>
          <p:cNvSpPr>
            <a:spLocks noChangeShapeType="1"/>
          </p:cNvSpPr>
          <p:nvPr/>
        </p:nvSpPr>
        <p:spPr bwMode="auto">
          <a:xfrm flipV="1">
            <a:off x="6083300" y="4073525"/>
            <a:ext cx="0" cy="107950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12" name="Line 100"/>
          <p:cNvSpPr>
            <a:spLocks noChangeShapeType="1"/>
          </p:cNvSpPr>
          <p:nvPr/>
        </p:nvSpPr>
        <p:spPr bwMode="auto">
          <a:xfrm flipV="1">
            <a:off x="6083300" y="3713163"/>
            <a:ext cx="0" cy="360362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13" name="Line 101"/>
          <p:cNvSpPr>
            <a:spLocks noChangeShapeType="1"/>
          </p:cNvSpPr>
          <p:nvPr/>
        </p:nvSpPr>
        <p:spPr bwMode="auto">
          <a:xfrm flipH="1" flipV="1">
            <a:off x="5002213" y="3713163"/>
            <a:ext cx="1081087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16" name="Line 104"/>
          <p:cNvSpPr>
            <a:spLocks noChangeShapeType="1"/>
          </p:cNvSpPr>
          <p:nvPr/>
        </p:nvSpPr>
        <p:spPr bwMode="auto">
          <a:xfrm flipH="1">
            <a:off x="5722938" y="4073525"/>
            <a:ext cx="360362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17" name="Line 105"/>
          <p:cNvSpPr>
            <a:spLocks noChangeShapeType="1"/>
          </p:cNvSpPr>
          <p:nvPr/>
        </p:nvSpPr>
        <p:spPr bwMode="auto">
          <a:xfrm flipH="1">
            <a:off x="5002213" y="4073525"/>
            <a:ext cx="720725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18" name="Line 106"/>
          <p:cNvSpPr>
            <a:spLocks noChangeShapeType="1"/>
          </p:cNvSpPr>
          <p:nvPr/>
        </p:nvSpPr>
        <p:spPr bwMode="auto">
          <a:xfrm flipH="1">
            <a:off x="4283075" y="4073525"/>
            <a:ext cx="720725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22" name="Line 110"/>
          <p:cNvSpPr>
            <a:spLocks noChangeShapeType="1"/>
          </p:cNvSpPr>
          <p:nvPr/>
        </p:nvSpPr>
        <p:spPr bwMode="auto">
          <a:xfrm>
            <a:off x="3562350" y="4073525"/>
            <a:ext cx="720725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19" name="Line 107"/>
          <p:cNvSpPr>
            <a:spLocks noChangeShapeType="1"/>
          </p:cNvSpPr>
          <p:nvPr/>
        </p:nvSpPr>
        <p:spPr bwMode="auto">
          <a:xfrm flipH="1">
            <a:off x="3562350" y="4073525"/>
            <a:ext cx="720725" cy="0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21" name="Line 109"/>
          <p:cNvSpPr>
            <a:spLocks noChangeShapeType="1"/>
          </p:cNvSpPr>
          <p:nvPr/>
        </p:nvSpPr>
        <p:spPr bwMode="auto">
          <a:xfrm flipH="1" flipV="1">
            <a:off x="3562350" y="4073525"/>
            <a:ext cx="0" cy="719138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20" name="Line 108"/>
          <p:cNvSpPr>
            <a:spLocks noChangeShapeType="1"/>
          </p:cNvSpPr>
          <p:nvPr/>
        </p:nvSpPr>
        <p:spPr bwMode="auto">
          <a:xfrm>
            <a:off x="3562350" y="4073525"/>
            <a:ext cx="0" cy="719138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24" name="Line 112"/>
          <p:cNvSpPr>
            <a:spLocks noChangeShapeType="1"/>
          </p:cNvSpPr>
          <p:nvPr/>
        </p:nvSpPr>
        <p:spPr bwMode="auto">
          <a:xfrm flipH="1" flipV="1">
            <a:off x="4283075" y="4073525"/>
            <a:ext cx="0" cy="719138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23" name="Line 111"/>
          <p:cNvSpPr>
            <a:spLocks noChangeShapeType="1"/>
          </p:cNvSpPr>
          <p:nvPr/>
        </p:nvSpPr>
        <p:spPr bwMode="auto">
          <a:xfrm>
            <a:off x="4283075" y="4073525"/>
            <a:ext cx="0" cy="719138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27" name="Line 115"/>
          <p:cNvSpPr>
            <a:spLocks noChangeShapeType="1"/>
          </p:cNvSpPr>
          <p:nvPr/>
        </p:nvSpPr>
        <p:spPr bwMode="auto">
          <a:xfrm flipH="1" flipV="1">
            <a:off x="5002213" y="4073525"/>
            <a:ext cx="0" cy="719138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26" name="Line 114"/>
          <p:cNvSpPr>
            <a:spLocks noChangeShapeType="1"/>
          </p:cNvSpPr>
          <p:nvPr/>
        </p:nvSpPr>
        <p:spPr bwMode="auto">
          <a:xfrm>
            <a:off x="5002213" y="4073525"/>
            <a:ext cx="0" cy="719138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29" name="Line 117"/>
          <p:cNvSpPr>
            <a:spLocks noChangeShapeType="1"/>
          </p:cNvSpPr>
          <p:nvPr/>
        </p:nvSpPr>
        <p:spPr bwMode="auto">
          <a:xfrm>
            <a:off x="5722938" y="4073525"/>
            <a:ext cx="0" cy="719138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34" name="Line 122"/>
          <p:cNvSpPr>
            <a:spLocks noChangeShapeType="1"/>
          </p:cNvSpPr>
          <p:nvPr/>
        </p:nvSpPr>
        <p:spPr bwMode="auto">
          <a:xfrm flipH="1" flipV="1">
            <a:off x="5362575" y="4432300"/>
            <a:ext cx="0" cy="720725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37" name="Line 125"/>
          <p:cNvSpPr>
            <a:spLocks noChangeShapeType="1"/>
          </p:cNvSpPr>
          <p:nvPr/>
        </p:nvSpPr>
        <p:spPr bwMode="auto">
          <a:xfrm flipV="1">
            <a:off x="4641850" y="4432300"/>
            <a:ext cx="0" cy="720725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4640" name="Line 128"/>
          <p:cNvSpPr>
            <a:spLocks noChangeShapeType="1"/>
          </p:cNvSpPr>
          <p:nvPr/>
        </p:nvSpPr>
        <p:spPr bwMode="auto">
          <a:xfrm flipV="1">
            <a:off x="3922713" y="4432300"/>
            <a:ext cx="0" cy="720725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8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2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4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8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2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4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600"/>
                            </p:stCondLst>
                            <p:childTnLst>
                              <p:par>
                                <p:cTn id="17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8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00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4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7600"/>
                            </p:stCondLst>
                            <p:childTnLst>
                              <p:par>
                                <p:cTn id="19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800"/>
                            </p:stCondLst>
                            <p:childTnLst>
                              <p:par>
                                <p:cTn id="20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820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840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6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8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92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9400"/>
                            </p:stCondLst>
                            <p:childTnLst>
                              <p:par>
                                <p:cTn id="24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96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8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20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4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38" grpId="0" animBg="1"/>
      <p:bldP spid="704638" grpId="1" animBg="1"/>
      <p:bldP spid="704639" grpId="0" animBg="1"/>
      <p:bldP spid="704639" grpId="1" animBg="1"/>
      <p:bldP spid="704636" grpId="0" animBg="1"/>
      <p:bldP spid="704636" grpId="1" animBg="1"/>
      <p:bldP spid="704633" grpId="0" animBg="1"/>
      <p:bldP spid="704633" grpId="1" animBg="1"/>
      <p:bldP spid="704635" grpId="0" animBg="1"/>
      <p:bldP spid="704635" grpId="1" animBg="1"/>
      <p:bldP spid="704632" grpId="0" animBg="1"/>
      <p:bldP spid="704632" grpId="1" animBg="1"/>
      <p:bldP spid="704630" grpId="0" animBg="1"/>
      <p:bldP spid="704630" grpId="1" animBg="1"/>
      <p:bldP spid="704631" grpId="0" animBg="1"/>
      <p:bldP spid="704631" grpId="1" animBg="1"/>
      <p:bldP spid="704615" grpId="0" animBg="1"/>
      <p:bldP spid="704615" grpId="1" animBg="1"/>
      <p:bldP spid="704614" grpId="0" animBg="1"/>
      <p:bldP spid="704614" grpId="1" animBg="1"/>
      <p:bldP spid="704628" grpId="0" animBg="1"/>
      <p:bldP spid="704628" grpId="1" animBg="1"/>
      <p:bldP spid="704625" grpId="0" animBg="1"/>
      <p:bldP spid="704625" grpId="1" animBg="1"/>
      <p:bldP spid="704588" grpId="0" animBg="1"/>
      <p:bldP spid="704588" grpId="1" animBg="1"/>
      <p:bldP spid="704589" grpId="0" animBg="1"/>
      <p:bldP spid="704589" grpId="1" animBg="1"/>
      <p:bldP spid="704590" grpId="0" animBg="1"/>
      <p:bldP spid="704590" grpId="1" animBg="1"/>
      <p:bldP spid="704591" grpId="0" animBg="1"/>
      <p:bldP spid="704591" grpId="1" animBg="1"/>
      <p:bldP spid="704592" grpId="0" animBg="1"/>
      <p:bldP spid="704592" grpId="1" animBg="1"/>
      <p:bldP spid="704593" grpId="0" animBg="1"/>
      <p:bldP spid="704593" grpId="1" animBg="1"/>
      <p:bldP spid="704594" grpId="0" animBg="1"/>
      <p:bldP spid="704594" grpId="1" animBg="1"/>
      <p:bldP spid="704595" grpId="0" animBg="1"/>
      <p:bldP spid="704595" grpId="1" animBg="1"/>
      <p:bldP spid="704596" grpId="0" animBg="1"/>
      <p:bldP spid="704596" grpId="1" animBg="1"/>
      <p:bldP spid="704597" grpId="0" animBg="1"/>
      <p:bldP spid="704597" grpId="1" animBg="1"/>
      <p:bldP spid="704598" grpId="0" animBg="1"/>
      <p:bldP spid="704598" grpId="1" animBg="1"/>
      <p:bldP spid="704599" grpId="0" animBg="1"/>
      <p:bldP spid="704599" grpId="1" animBg="1"/>
      <p:bldP spid="704600" grpId="0" animBg="1"/>
      <p:bldP spid="704600" grpId="1" animBg="1"/>
      <p:bldP spid="704601" grpId="0" animBg="1"/>
      <p:bldP spid="704601" grpId="1" animBg="1"/>
      <p:bldP spid="704602" grpId="0" animBg="1"/>
      <p:bldP spid="704602" grpId="1" animBg="1"/>
      <p:bldP spid="704603" grpId="0" animBg="1"/>
      <p:bldP spid="704603" grpId="1" animBg="1"/>
      <p:bldP spid="704604" grpId="0" animBg="1"/>
      <p:bldP spid="704604" grpId="1" animBg="1"/>
      <p:bldP spid="704605" grpId="0" animBg="1"/>
      <p:bldP spid="704605" grpId="1" animBg="1"/>
      <p:bldP spid="704606" grpId="0" animBg="1"/>
      <p:bldP spid="704606" grpId="1" animBg="1"/>
      <p:bldP spid="704607" grpId="0" animBg="1"/>
      <p:bldP spid="704607" grpId="1" animBg="1"/>
      <p:bldP spid="704608" grpId="0" animBg="1"/>
      <p:bldP spid="704608" grpId="1" animBg="1"/>
      <p:bldP spid="704609" grpId="0" animBg="1"/>
      <p:bldP spid="704609" grpId="1" animBg="1"/>
      <p:bldP spid="704610" grpId="0" animBg="1"/>
      <p:bldP spid="704610" grpId="1" animBg="1"/>
      <p:bldP spid="704611" grpId="0" animBg="1"/>
      <p:bldP spid="704611" grpId="1" animBg="1"/>
      <p:bldP spid="704612" grpId="0" animBg="1"/>
      <p:bldP spid="704612" grpId="1" animBg="1"/>
      <p:bldP spid="704613" grpId="0" animBg="1"/>
      <p:bldP spid="704613" grpId="1" animBg="1"/>
      <p:bldP spid="704616" grpId="0" animBg="1"/>
      <p:bldP spid="704616" grpId="1" animBg="1"/>
      <p:bldP spid="704617" grpId="0" animBg="1"/>
      <p:bldP spid="704617" grpId="1" animBg="1"/>
      <p:bldP spid="704618" grpId="0" animBg="1"/>
      <p:bldP spid="704618" grpId="1" animBg="1"/>
      <p:bldP spid="704622" grpId="0" animBg="1"/>
      <p:bldP spid="704622" grpId="1" animBg="1"/>
      <p:bldP spid="704619" grpId="0" animBg="1"/>
      <p:bldP spid="704619" grpId="1" animBg="1"/>
      <p:bldP spid="704621" grpId="0" animBg="1"/>
      <p:bldP spid="704621" grpId="1" animBg="1"/>
      <p:bldP spid="704620" grpId="0" animBg="1"/>
      <p:bldP spid="704620" grpId="1" animBg="1"/>
      <p:bldP spid="704624" grpId="0" animBg="1"/>
      <p:bldP spid="704624" grpId="1" animBg="1"/>
      <p:bldP spid="704623" grpId="0" animBg="1"/>
      <p:bldP spid="704623" grpId="1" animBg="1"/>
      <p:bldP spid="704627" grpId="0" animBg="1"/>
      <p:bldP spid="704627" grpId="1" animBg="1"/>
      <p:bldP spid="704626" grpId="0" animBg="1"/>
      <p:bldP spid="704626" grpId="1" animBg="1"/>
      <p:bldP spid="704629" grpId="0" animBg="1"/>
      <p:bldP spid="704629" grpId="1" animBg="1"/>
      <p:bldP spid="704634" grpId="0" animBg="1"/>
      <p:bldP spid="704634" grpId="1" animBg="1"/>
      <p:bldP spid="704637" grpId="0" animBg="1"/>
      <p:bldP spid="704637" grpId="1" animBg="1"/>
      <p:bldP spid="704640" grpId="0" animBg="1"/>
      <p:bldP spid="7046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routing is correct</a:t>
            </a:r>
            <a:endParaRPr lang="de-CH"/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Theorem: Face routing terminates on any simple planar graph in O(n) steps, where n is the number of nodes in the network</a:t>
            </a:r>
          </a:p>
          <a:p>
            <a:endParaRPr lang="en-US" dirty="0"/>
          </a:p>
          <a:p>
            <a:r>
              <a:rPr lang="en-US" dirty="0"/>
              <a:t>Proof: A simple planar graph has at most 3n–6  edges. You leave each face at the point that is closest to the destination, that is, you never visit a face twice, because you can order the faces that intersect the source—destination line on the exit point. Each edge is in at most 2 faces. Therefore each edge is visited at most 4 times. The algorithm terminates in O(n) steps.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45919" y="4668821"/>
            <a:ext cx="5598007" cy="400110"/>
          </a:xfrm>
          <a:prstGeom prst="rect">
            <a:avLst/>
          </a:prstGeom>
          <a:solidFill>
            <a:srgbClr val="3983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Definition: f 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/>
              <a:t> </a:t>
            </a:r>
            <a:r>
              <a:rPr lang="de-CH" sz="2000" dirty="0" smtClean="0"/>
              <a:t>O(g) → </a:t>
            </a:r>
            <a:r>
              <a:rPr lang="de-CH" sz="2000" dirty="0" smtClean="0">
                <a:latin typeface="cmsy10"/>
              </a:rPr>
              <a:t>9</a:t>
            </a:r>
            <a:r>
              <a:rPr lang="de-CH" sz="2000" dirty="0" smtClean="0"/>
              <a:t> c&gt;0, </a:t>
            </a:r>
            <a:r>
              <a:rPr lang="de-CH" sz="2000" dirty="0" smtClean="0">
                <a:latin typeface="cmsy10"/>
              </a:rPr>
              <a:t>8</a:t>
            </a:r>
            <a:r>
              <a:rPr lang="de-CH" sz="2000" dirty="0" smtClean="0"/>
              <a:t> x&gt;x</a:t>
            </a:r>
            <a:r>
              <a:rPr lang="de-CH" sz="2000" baseline="-25000" dirty="0" smtClean="0"/>
              <a:t>0</a:t>
            </a:r>
            <a:r>
              <a:rPr lang="de-CH" sz="2000" dirty="0" smtClean="0"/>
              <a:t>: f(x) ≤ </a:t>
            </a:r>
            <a:r>
              <a:rPr lang="de-CH" sz="2000" dirty="0" err="1" smtClean="0"/>
              <a:t>c·g</a:t>
            </a:r>
            <a:r>
              <a:rPr lang="de-CH" sz="2000" dirty="0" smtClean="0"/>
              <a:t>(x)</a:t>
            </a:r>
            <a:endParaRPr 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Routing</a:t>
            </a:r>
            <a:endParaRPr lang="de-CH"/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31925" y="2170113"/>
            <a:ext cx="5513388" cy="3875087"/>
            <a:chOff x="902" y="1122"/>
            <a:chExt cx="3473" cy="2441"/>
          </a:xfrm>
        </p:grpSpPr>
        <p:sp>
          <p:nvSpPr>
            <p:cNvPr id="927749" name="Oval 5"/>
            <p:cNvSpPr>
              <a:spLocks noChangeArrowheads="1"/>
            </p:cNvSpPr>
            <p:nvPr/>
          </p:nvSpPr>
          <p:spPr bwMode="auto">
            <a:xfrm>
              <a:off x="960" y="2496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50" name="Oval 6"/>
            <p:cNvSpPr>
              <a:spLocks noChangeArrowheads="1"/>
            </p:cNvSpPr>
            <p:nvPr/>
          </p:nvSpPr>
          <p:spPr bwMode="auto">
            <a:xfrm>
              <a:off x="1440" y="1727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51" name="Oval 7"/>
            <p:cNvSpPr>
              <a:spLocks noChangeArrowheads="1"/>
            </p:cNvSpPr>
            <p:nvPr/>
          </p:nvSpPr>
          <p:spPr bwMode="auto">
            <a:xfrm>
              <a:off x="1200" y="2784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52" name="Oval 8"/>
            <p:cNvSpPr>
              <a:spLocks noChangeArrowheads="1"/>
            </p:cNvSpPr>
            <p:nvPr/>
          </p:nvSpPr>
          <p:spPr bwMode="auto">
            <a:xfrm>
              <a:off x="1632" y="2352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53" name="Oval 9"/>
            <p:cNvSpPr>
              <a:spLocks noChangeArrowheads="1"/>
            </p:cNvSpPr>
            <p:nvPr/>
          </p:nvSpPr>
          <p:spPr bwMode="auto">
            <a:xfrm>
              <a:off x="2160" y="2592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54" name="Oval 10"/>
            <p:cNvSpPr>
              <a:spLocks noChangeArrowheads="1"/>
            </p:cNvSpPr>
            <p:nvPr/>
          </p:nvSpPr>
          <p:spPr bwMode="auto">
            <a:xfrm>
              <a:off x="1488" y="2592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55" name="Oval 11"/>
            <p:cNvSpPr>
              <a:spLocks noChangeArrowheads="1"/>
            </p:cNvSpPr>
            <p:nvPr/>
          </p:nvSpPr>
          <p:spPr bwMode="auto">
            <a:xfrm>
              <a:off x="1920" y="2784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56" name="Oval 12"/>
            <p:cNvSpPr>
              <a:spLocks noChangeArrowheads="1"/>
            </p:cNvSpPr>
            <p:nvPr/>
          </p:nvSpPr>
          <p:spPr bwMode="auto">
            <a:xfrm>
              <a:off x="2352" y="1728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57" name="Oval 13"/>
            <p:cNvSpPr>
              <a:spLocks noChangeArrowheads="1"/>
            </p:cNvSpPr>
            <p:nvPr/>
          </p:nvSpPr>
          <p:spPr bwMode="auto">
            <a:xfrm>
              <a:off x="2256" y="2160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58" name="Oval 14"/>
            <p:cNvSpPr>
              <a:spLocks noChangeArrowheads="1"/>
            </p:cNvSpPr>
            <p:nvPr/>
          </p:nvSpPr>
          <p:spPr bwMode="auto">
            <a:xfrm>
              <a:off x="2352" y="2928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59" name="Oval 15"/>
            <p:cNvSpPr>
              <a:spLocks noChangeArrowheads="1"/>
            </p:cNvSpPr>
            <p:nvPr/>
          </p:nvSpPr>
          <p:spPr bwMode="auto">
            <a:xfrm>
              <a:off x="3504" y="2400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60" name="Oval 16"/>
            <p:cNvSpPr>
              <a:spLocks noChangeArrowheads="1"/>
            </p:cNvSpPr>
            <p:nvPr/>
          </p:nvSpPr>
          <p:spPr bwMode="auto">
            <a:xfrm>
              <a:off x="3312" y="2832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61" name="Oval 17"/>
            <p:cNvSpPr>
              <a:spLocks noChangeArrowheads="1"/>
            </p:cNvSpPr>
            <p:nvPr/>
          </p:nvSpPr>
          <p:spPr bwMode="auto">
            <a:xfrm>
              <a:off x="2736" y="2640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62" name="Oval 18"/>
            <p:cNvSpPr>
              <a:spLocks noChangeArrowheads="1"/>
            </p:cNvSpPr>
            <p:nvPr/>
          </p:nvSpPr>
          <p:spPr bwMode="auto">
            <a:xfrm>
              <a:off x="2976" y="2208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63" name="Oval 19"/>
            <p:cNvSpPr>
              <a:spLocks noChangeArrowheads="1"/>
            </p:cNvSpPr>
            <p:nvPr/>
          </p:nvSpPr>
          <p:spPr bwMode="auto">
            <a:xfrm>
              <a:off x="3168" y="2448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64" name="Oval 20"/>
            <p:cNvSpPr>
              <a:spLocks noChangeArrowheads="1"/>
            </p:cNvSpPr>
            <p:nvPr/>
          </p:nvSpPr>
          <p:spPr bwMode="auto">
            <a:xfrm>
              <a:off x="3024" y="2784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65" name="Oval 21"/>
            <p:cNvSpPr>
              <a:spLocks noChangeArrowheads="1"/>
            </p:cNvSpPr>
            <p:nvPr/>
          </p:nvSpPr>
          <p:spPr bwMode="auto">
            <a:xfrm>
              <a:off x="3648" y="1968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66" name="Oval 22"/>
            <p:cNvSpPr>
              <a:spLocks noChangeArrowheads="1"/>
            </p:cNvSpPr>
            <p:nvPr/>
          </p:nvSpPr>
          <p:spPr bwMode="auto">
            <a:xfrm>
              <a:off x="3264" y="1824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67" name="Oval 23"/>
            <p:cNvSpPr>
              <a:spLocks noChangeArrowheads="1"/>
            </p:cNvSpPr>
            <p:nvPr/>
          </p:nvSpPr>
          <p:spPr bwMode="auto">
            <a:xfrm>
              <a:off x="3888" y="2688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68" name="Oval 24"/>
            <p:cNvSpPr>
              <a:spLocks noChangeArrowheads="1"/>
            </p:cNvSpPr>
            <p:nvPr/>
          </p:nvSpPr>
          <p:spPr bwMode="auto">
            <a:xfrm>
              <a:off x="4176" y="2496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69" name="Oval 25"/>
            <p:cNvSpPr>
              <a:spLocks noChangeArrowheads="1"/>
            </p:cNvSpPr>
            <p:nvPr/>
          </p:nvSpPr>
          <p:spPr bwMode="auto">
            <a:xfrm>
              <a:off x="1680" y="3168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70" name="Oval 26"/>
            <p:cNvSpPr>
              <a:spLocks noChangeArrowheads="1"/>
            </p:cNvSpPr>
            <p:nvPr/>
          </p:nvSpPr>
          <p:spPr bwMode="auto">
            <a:xfrm>
              <a:off x="2544" y="3264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71" name="Oval 27"/>
            <p:cNvSpPr>
              <a:spLocks noChangeArrowheads="1"/>
            </p:cNvSpPr>
            <p:nvPr/>
          </p:nvSpPr>
          <p:spPr bwMode="auto">
            <a:xfrm>
              <a:off x="2784" y="2976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72" name="Line 28"/>
            <p:cNvSpPr>
              <a:spLocks noChangeShapeType="1"/>
            </p:cNvSpPr>
            <p:nvPr/>
          </p:nvSpPr>
          <p:spPr bwMode="auto">
            <a:xfrm flipV="1">
              <a:off x="1200" y="2592"/>
              <a:ext cx="288" cy="1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73" name="Line 29"/>
            <p:cNvSpPr>
              <a:spLocks noChangeShapeType="1"/>
            </p:cNvSpPr>
            <p:nvPr/>
          </p:nvSpPr>
          <p:spPr bwMode="auto">
            <a:xfrm flipH="1">
              <a:off x="1488" y="2352"/>
              <a:ext cx="144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74" name="Line 30"/>
            <p:cNvSpPr>
              <a:spLocks noChangeShapeType="1"/>
            </p:cNvSpPr>
            <p:nvPr/>
          </p:nvSpPr>
          <p:spPr bwMode="auto">
            <a:xfrm flipH="1" flipV="1">
              <a:off x="1440" y="1728"/>
              <a:ext cx="192" cy="62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75" name="Line 31"/>
            <p:cNvSpPr>
              <a:spLocks noChangeShapeType="1"/>
            </p:cNvSpPr>
            <p:nvPr/>
          </p:nvSpPr>
          <p:spPr bwMode="auto">
            <a:xfrm flipH="1" flipV="1">
              <a:off x="2736" y="2640"/>
              <a:ext cx="48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76" name="Line 32"/>
            <p:cNvSpPr>
              <a:spLocks noChangeShapeType="1"/>
            </p:cNvSpPr>
            <p:nvPr/>
          </p:nvSpPr>
          <p:spPr bwMode="auto">
            <a:xfrm flipV="1">
              <a:off x="2736" y="2208"/>
              <a:ext cx="240" cy="4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77" name="Line 33"/>
            <p:cNvSpPr>
              <a:spLocks noChangeShapeType="1"/>
            </p:cNvSpPr>
            <p:nvPr/>
          </p:nvSpPr>
          <p:spPr bwMode="auto">
            <a:xfrm>
              <a:off x="2976" y="2208"/>
              <a:ext cx="192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78" name="Line 34"/>
            <p:cNvSpPr>
              <a:spLocks noChangeShapeType="1"/>
            </p:cNvSpPr>
            <p:nvPr/>
          </p:nvSpPr>
          <p:spPr bwMode="auto">
            <a:xfrm flipH="1">
              <a:off x="3024" y="2448"/>
              <a:ext cx="144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79" name="Line 35"/>
            <p:cNvSpPr>
              <a:spLocks noChangeShapeType="1"/>
            </p:cNvSpPr>
            <p:nvPr/>
          </p:nvSpPr>
          <p:spPr bwMode="auto">
            <a:xfrm>
              <a:off x="3024" y="2784"/>
              <a:ext cx="288" cy="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80" name="Line 36"/>
            <p:cNvSpPr>
              <a:spLocks noChangeShapeType="1"/>
            </p:cNvSpPr>
            <p:nvPr/>
          </p:nvSpPr>
          <p:spPr bwMode="auto">
            <a:xfrm flipV="1">
              <a:off x="3312" y="2400"/>
              <a:ext cx="192" cy="4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81" name="Line 37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32" cy="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82" name="Line 38"/>
            <p:cNvSpPr>
              <a:spLocks noChangeShapeType="1"/>
            </p:cNvSpPr>
            <p:nvPr/>
          </p:nvSpPr>
          <p:spPr bwMode="auto">
            <a:xfrm flipH="1" flipV="1">
              <a:off x="2160" y="2592"/>
              <a:ext cx="192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83" name="Line 39"/>
            <p:cNvSpPr>
              <a:spLocks noChangeShapeType="1"/>
            </p:cNvSpPr>
            <p:nvPr/>
          </p:nvSpPr>
          <p:spPr bwMode="auto">
            <a:xfrm flipV="1">
              <a:off x="2160" y="2160"/>
              <a:ext cx="96" cy="4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84" name="Line 40"/>
            <p:cNvSpPr>
              <a:spLocks noChangeShapeType="1"/>
            </p:cNvSpPr>
            <p:nvPr/>
          </p:nvSpPr>
          <p:spPr bwMode="auto">
            <a:xfrm flipV="1">
              <a:off x="2256" y="1728"/>
              <a:ext cx="96" cy="3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85" name="Line 41"/>
            <p:cNvSpPr>
              <a:spLocks noChangeShapeType="1"/>
            </p:cNvSpPr>
            <p:nvPr/>
          </p:nvSpPr>
          <p:spPr bwMode="auto">
            <a:xfrm>
              <a:off x="2352" y="1728"/>
              <a:ext cx="912" cy="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86" name="Line 42"/>
            <p:cNvSpPr>
              <a:spLocks noChangeShapeType="1"/>
            </p:cNvSpPr>
            <p:nvPr/>
          </p:nvSpPr>
          <p:spPr bwMode="auto">
            <a:xfrm>
              <a:off x="3264" y="1824"/>
              <a:ext cx="240" cy="5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87" name="Line 43"/>
            <p:cNvSpPr>
              <a:spLocks noChangeShapeType="1"/>
            </p:cNvSpPr>
            <p:nvPr/>
          </p:nvSpPr>
          <p:spPr bwMode="auto">
            <a:xfrm flipH="1">
              <a:off x="1680" y="2784"/>
              <a:ext cx="240" cy="3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88" name="Line 44"/>
            <p:cNvSpPr>
              <a:spLocks noChangeShapeType="1"/>
            </p:cNvSpPr>
            <p:nvPr/>
          </p:nvSpPr>
          <p:spPr bwMode="auto">
            <a:xfrm>
              <a:off x="1200" y="2784"/>
              <a:ext cx="480" cy="3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89" name="Line 45"/>
            <p:cNvSpPr>
              <a:spLocks noChangeShapeType="1"/>
            </p:cNvSpPr>
            <p:nvPr/>
          </p:nvSpPr>
          <p:spPr bwMode="auto">
            <a:xfrm flipV="1">
              <a:off x="1920" y="2592"/>
              <a:ext cx="240" cy="1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90" name="Line 46"/>
            <p:cNvSpPr>
              <a:spLocks noChangeShapeType="1"/>
            </p:cNvSpPr>
            <p:nvPr/>
          </p:nvSpPr>
          <p:spPr bwMode="auto">
            <a:xfrm flipV="1">
              <a:off x="1440" y="1122"/>
              <a:ext cx="0" cy="60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91" name="Line 47"/>
            <p:cNvSpPr>
              <a:spLocks noChangeShapeType="1"/>
            </p:cNvSpPr>
            <p:nvPr/>
          </p:nvSpPr>
          <p:spPr bwMode="auto">
            <a:xfrm>
              <a:off x="1680" y="3168"/>
              <a:ext cx="864" cy="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92" name="Line 48"/>
            <p:cNvSpPr>
              <a:spLocks noChangeShapeType="1"/>
            </p:cNvSpPr>
            <p:nvPr/>
          </p:nvSpPr>
          <p:spPr bwMode="auto">
            <a:xfrm flipH="1" flipV="1">
              <a:off x="960" y="2496"/>
              <a:ext cx="240" cy="2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93" name="Line 49"/>
            <p:cNvSpPr>
              <a:spLocks noChangeShapeType="1"/>
            </p:cNvSpPr>
            <p:nvPr/>
          </p:nvSpPr>
          <p:spPr bwMode="auto">
            <a:xfrm flipV="1">
              <a:off x="960" y="1728"/>
              <a:ext cx="480" cy="7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94" name="Line 50"/>
            <p:cNvSpPr>
              <a:spLocks noChangeShapeType="1"/>
            </p:cNvSpPr>
            <p:nvPr/>
          </p:nvSpPr>
          <p:spPr bwMode="auto">
            <a:xfrm flipV="1">
              <a:off x="2544" y="2832"/>
              <a:ext cx="768" cy="4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95" name="Line 51"/>
            <p:cNvSpPr>
              <a:spLocks noChangeShapeType="1"/>
            </p:cNvSpPr>
            <p:nvPr/>
          </p:nvSpPr>
          <p:spPr bwMode="auto">
            <a:xfrm flipV="1">
              <a:off x="3312" y="2688"/>
              <a:ext cx="576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96" name="Line 52"/>
            <p:cNvSpPr>
              <a:spLocks noChangeShapeType="1"/>
            </p:cNvSpPr>
            <p:nvPr/>
          </p:nvSpPr>
          <p:spPr bwMode="auto">
            <a:xfrm flipV="1">
              <a:off x="3888" y="2496"/>
              <a:ext cx="288" cy="1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97" name="Line 53"/>
            <p:cNvSpPr>
              <a:spLocks noChangeShapeType="1"/>
            </p:cNvSpPr>
            <p:nvPr/>
          </p:nvSpPr>
          <p:spPr bwMode="auto">
            <a:xfrm flipH="1" flipV="1">
              <a:off x="3648" y="1968"/>
              <a:ext cx="528" cy="5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98" name="Line 54"/>
            <p:cNvSpPr>
              <a:spLocks noChangeShapeType="1"/>
            </p:cNvSpPr>
            <p:nvPr/>
          </p:nvSpPr>
          <p:spPr bwMode="auto">
            <a:xfrm>
              <a:off x="3264" y="1824"/>
              <a:ext cx="384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99" name="Line 55"/>
            <p:cNvSpPr>
              <a:spLocks noChangeShapeType="1"/>
            </p:cNvSpPr>
            <p:nvPr/>
          </p:nvSpPr>
          <p:spPr bwMode="auto">
            <a:xfrm flipH="1">
              <a:off x="2352" y="1122"/>
              <a:ext cx="1" cy="60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800" name="Line 56"/>
            <p:cNvSpPr>
              <a:spLocks noChangeShapeType="1"/>
            </p:cNvSpPr>
            <p:nvPr/>
          </p:nvSpPr>
          <p:spPr bwMode="auto">
            <a:xfrm flipV="1">
              <a:off x="2784" y="2784"/>
              <a:ext cx="240" cy="1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801" name="Oval 57"/>
            <p:cNvSpPr>
              <a:spLocks noChangeArrowheads="1"/>
            </p:cNvSpPr>
            <p:nvPr/>
          </p:nvSpPr>
          <p:spPr bwMode="auto">
            <a:xfrm>
              <a:off x="3647" y="2977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02" name="Oval 58"/>
            <p:cNvSpPr>
              <a:spLocks noChangeArrowheads="1"/>
            </p:cNvSpPr>
            <p:nvPr/>
          </p:nvSpPr>
          <p:spPr bwMode="auto">
            <a:xfrm>
              <a:off x="3503" y="3505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03" name="Oval 59"/>
            <p:cNvSpPr>
              <a:spLocks noChangeArrowheads="1"/>
            </p:cNvSpPr>
            <p:nvPr/>
          </p:nvSpPr>
          <p:spPr bwMode="auto">
            <a:xfrm>
              <a:off x="4320" y="3168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04" name="Oval 60"/>
            <p:cNvSpPr>
              <a:spLocks noChangeArrowheads="1"/>
            </p:cNvSpPr>
            <p:nvPr/>
          </p:nvSpPr>
          <p:spPr bwMode="auto">
            <a:xfrm>
              <a:off x="3025" y="3263"/>
              <a:ext cx="1" cy="1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05" name="Line 61"/>
            <p:cNvSpPr>
              <a:spLocks noChangeShapeType="1"/>
            </p:cNvSpPr>
            <p:nvPr/>
          </p:nvSpPr>
          <p:spPr bwMode="auto">
            <a:xfrm flipV="1">
              <a:off x="3647" y="2689"/>
              <a:ext cx="242" cy="28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806" name="Line 62"/>
            <p:cNvSpPr>
              <a:spLocks noChangeShapeType="1"/>
            </p:cNvSpPr>
            <p:nvPr/>
          </p:nvSpPr>
          <p:spPr bwMode="auto">
            <a:xfrm flipH="1">
              <a:off x="3505" y="2978"/>
              <a:ext cx="144" cy="52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807" name="Line 63"/>
            <p:cNvSpPr>
              <a:spLocks noChangeShapeType="1"/>
            </p:cNvSpPr>
            <p:nvPr/>
          </p:nvSpPr>
          <p:spPr bwMode="auto">
            <a:xfrm flipH="1" flipV="1">
              <a:off x="3026" y="3264"/>
              <a:ext cx="478" cy="2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808" name="Line 64"/>
            <p:cNvSpPr>
              <a:spLocks noChangeShapeType="1"/>
            </p:cNvSpPr>
            <p:nvPr/>
          </p:nvSpPr>
          <p:spPr bwMode="auto">
            <a:xfrm>
              <a:off x="3312" y="2832"/>
              <a:ext cx="337" cy="14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809" name="Line 65"/>
            <p:cNvSpPr>
              <a:spLocks noChangeShapeType="1"/>
            </p:cNvSpPr>
            <p:nvPr/>
          </p:nvSpPr>
          <p:spPr bwMode="auto">
            <a:xfrm flipH="1">
              <a:off x="3024" y="2833"/>
              <a:ext cx="288" cy="4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810" name="Line 66"/>
            <p:cNvSpPr>
              <a:spLocks noChangeShapeType="1"/>
            </p:cNvSpPr>
            <p:nvPr/>
          </p:nvSpPr>
          <p:spPr bwMode="auto">
            <a:xfrm flipV="1">
              <a:off x="3505" y="3168"/>
              <a:ext cx="815" cy="33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811" name="Line 67"/>
            <p:cNvSpPr>
              <a:spLocks noChangeShapeType="1"/>
            </p:cNvSpPr>
            <p:nvPr/>
          </p:nvSpPr>
          <p:spPr bwMode="auto">
            <a:xfrm>
              <a:off x="2544" y="3263"/>
              <a:ext cx="48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812" name="Line 68"/>
            <p:cNvSpPr>
              <a:spLocks noChangeShapeType="1"/>
            </p:cNvSpPr>
            <p:nvPr/>
          </p:nvSpPr>
          <p:spPr bwMode="auto">
            <a:xfrm flipH="1" flipV="1">
              <a:off x="4177" y="2497"/>
              <a:ext cx="143" cy="6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813" name="Oval 69"/>
            <p:cNvSpPr>
              <a:spLocks noChangeAspect="1" noChangeArrowheads="1"/>
            </p:cNvSpPr>
            <p:nvPr/>
          </p:nvSpPr>
          <p:spPr bwMode="auto">
            <a:xfrm>
              <a:off x="1624" y="3116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14" name="Oval 70"/>
            <p:cNvSpPr>
              <a:spLocks noChangeAspect="1" noChangeArrowheads="1"/>
            </p:cNvSpPr>
            <p:nvPr/>
          </p:nvSpPr>
          <p:spPr bwMode="auto">
            <a:xfrm>
              <a:off x="1146" y="2730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15" name="Oval 71"/>
            <p:cNvSpPr>
              <a:spLocks noChangeAspect="1" noChangeArrowheads="1"/>
            </p:cNvSpPr>
            <p:nvPr/>
          </p:nvSpPr>
          <p:spPr bwMode="auto">
            <a:xfrm>
              <a:off x="1434" y="2534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16" name="Oval 72"/>
            <p:cNvSpPr>
              <a:spLocks noChangeAspect="1" noChangeArrowheads="1"/>
            </p:cNvSpPr>
            <p:nvPr/>
          </p:nvSpPr>
          <p:spPr bwMode="auto">
            <a:xfrm>
              <a:off x="1566" y="2298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17" name="Oval 73"/>
            <p:cNvSpPr>
              <a:spLocks noChangeAspect="1" noChangeArrowheads="1"/>
            </p:cNvSpPr>
            <p:nvPr/>
          </p:nvSpPr>
          <p:spPr bwMode="auto">
            <a:xfrm>
              <a:off x="902" y="2442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18" name="Oval 74"/>
            <p:cNvSpPr>
              <a:spLocks noChangeAspect="1" noChangeArrowheads="1"/>
            </p:cNvSpPr>
            <p:nvPr/>
          </p:nvSpPr>
          <p:spPr bwMode="auto">
            <a:xfrm>
              <a:off x="1386" y="1674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19" name="Oval 75"/>
            <p:cNvSpPr>
              <a:spLocks noChangeAspect="1" noChangeArrowheads="1"/>
            </p:cNvSpPr>
            <p:nvPr/>
          </p:nvSpPr>
          <p:spPr bwMode="auto">
            <a:xfrm>
              <a:off x="1866" y="2734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20" name="Oval 76"/>
            <p:cNvSpPr>
              <a:spLocks noChangeAspect="1" noChangeArrowheads="1"/>
            </p:cNvSpPr>
            <p:nvPr/>
          </p:nvSpPr>
          <p:spPr bwMode="auto">
            <a:xfrm>
              <a:off x="2106" y="2538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21" name="Oval 77"/>
            <p:cNvSpPr>
              <a:spLocks noChangeAspect="1" noChangeArrowheads="1"/>
            </p:cNvSpPr>
            <p:nvPr/>
          </p:nvSpPr>
          <p:spPr bwMode="auto">
            <a:xfrm>
              <a:off x="2202" y="2106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22" name="Oval 78"/>
            <p:cNvSpPr>
              <a:spLocks noChangeAspect="1" noChangeArrowheads="1"/>
            </p:cNvSpPr>
            <p:nvPr/>
          </p:nvSpPr>
          <p:spPr bwMode="auto">
            <a:xfrm>
              <a:off x="2298" y="2878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23" name="Oval 79"/>
            <p:cNvSpPr>
              <a:spLocks noChangeAspect="1" noChangeArrowheads="1"/>
            </p:cNvSpPr>
            <p:nvPr/>
          </p:nvSpPr>
          <p:spPr bwMode="auto">
            <a:xfrm>
              <a:off x="2490" y="3210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24" name="Oval 80"/>
            <p:cNvSpPr>
              <a:spLocks noChangeAspect="1" noChangeArrowheads="1"/>
            </p:cNvSpPr>
            <p:nvPr/>
          </p:nvSpPr>
          <p:spPr bwMode="auto">
            <a:xfrm>
              <a:off x="2970" y="3210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25" name="Oval 81"/>
            <p:cNvSpPr>
              <a:spLocks noChangeAspect="1" noChangeArrowheads="1"/>
            </p:cNvSpPr>
            <p:nvPr/>
          </p:nvSpPr>
          <p:spPr bwMode="auto">
            <a:xfrm>
              <a:off x="2726" y="2926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26" name="Oval 82"/>
            <p:cNvSpPr>
              <a:spLocks noChangeAspect="1" noChangeArrowheads="1"/>
            </p:cNvSpPr>
            <p:nvPr/>
          </p:nvSpPr>
          <p:spPr bwMode="auto">
            <a:xfrm>
              <a:off x="2682" y="2586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27" name="Oval 83"/>
            <p:cNvSpPr>
              <a:spLocks noChangeAspect="1" noChangeArrowheads="1"/>
            </p:cNvSpPr>
            <p:nvPr/>
          </p:nvSpPr>
          <p:spPr bwMode="auto">
            <a:xfrm>
              <a:off x="2922" y="2154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28" name="Oval 84"/>
            <p:cNvSpPr>
              <a:spLocks noChangeAspect="1" noChangeArrowheads="1"/>
            </p:cNvSpPr>
            <p:nvPr/>
          </p:nvSpPr>
          <p:spPr bwMode="auto">
            <a:xfrm>
              <a:off x="3114" y="2394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29" name="Oval 85"/>
            <p:cNvSpPr>
              <a:spLocks noChangeAspect="1" noChangeArrowheads="1"/>
            </p:cNvSpPr>
            <p:nvPr/>
          </p:nvSpPr>
          <p:spPr bwMode="auto">
            <a:xfrm>
              <a:off x="2970" y="2726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30" name="Oval 86"/>
            <p:cNvSpPr>
              <a:spLocks noChangeAspect="1" noChangeArrowheads="1"/>
            </p:cNvSpPr>
            <p:nvPr/>
          </p:nvSpPr>
          <p:spPr bwMode="auto">
            <a:xfrm>
              <a:off x="3258" y="2778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31" name="Oval 87"/>
            <p:cNvSpPr>
              <a:spLocks noChangeAspect="1" noChangeArrowheads="1"/>
            </p:cNvSpPr>
            <p:nvPr/>
          </p:nvSpPr>
          <p:spPr bwMode="auto">
            <a:xfrm>
              <a:off x="3590" y="2922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32" name="Oval 88"/>
            <p:cNvSpPr>
              <a:spLocks noChangeAspect="1" noChangeArrowheads="1"/>
            </p:cNvSpPr>
            <p:nvPr/>
          </p:nvSpPr>
          <p:spPr bwMode="auto">
            <a:xfrm>
              <a:off x="3450" y="3450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33" name="Oval 89"/>
            <p:cNvSpPr>
              <a:spLocks noChangeAspect="1" noChangeArrowheads="1"/>
            </p:cNvSpPr>
            <p:nvPr/>
          </p:nvSpPr>
          <p:spPr bwMode="auto">
            <a:xfrm>
              <a:off x="2298" y="1670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34" name="Oval 90"/>
            <p:cNvSpPr>
              <a:spLocks noChangeAspect="1" noChangeArrowheads="1"/>
            </p:cNvSpPr>
            <p:nvPr/>
          </p:nvSpPr>
          <p:spPr bwMode="auto">
            <a:xfrm>
              <a:off x="3204" y="1764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35" name="Oval 91"/>
            <p:cNvSpPr>
              <a:spLocks noChangeAspect="1" noChangeArrowheads="1"/>
            </p:cNvSpPr>
            <p:nvPr/>
          </p:nvSpPr>
          <p:spPr bwMode="auto">
            <a:xfrm>
              <a:off x="3588" y="1912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36" name="Oval 92"/>
            <p:cNvSpPr>
              <a:spLocks noChangeAspect="1" noChangeArrowheads="1"/>
            </p:cNvSpPr>
            <p:nvPr/>
          </p:nvSpPr>
          <p:spPr bwMode="auto">
            <a:xfrm>
              <a:off x="3448" y="2344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37" name="Oval 93"/>
            <p:cNvSpPr>
              <a:spLocks noChangeAspect="1" noChangeArrowheads="1"/>
            </p:cNvSpPr>
            <p:nvPr/>
          </p:nvSpPr>
          <p:spPr bwMode="auto">
            <a:xfrm>
              <a:off x="3832" y="2632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38" name="Oval 94"/>
            <p:cNvSpPr>
              <a:spLocks noChangeAspect="1" noChangeArrowheads="1"/>
            </p:cNvSpPr>
            <p:nvPr/>
          </p:nvSpPr>
          <p:spPr bwMode="auto">
            <a:xfrm>
              <a:off x="4120" y="2436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39" name="Oval 95"/>
            <p:cNvSpPr>
              <a:spLocks noChangeAspect="1" noChangeArrowheads="1"/>
            </p:cNvSpPr>
            <p:nvPr/>
          </p:nvSpPr>
          <p:spPr bwMode="auto">
            <a:xfrm>
              <a:off x="4262" y="3114"/>
              <a:ext cx="113" cy="11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1404" y="1149"/>
              <a:ext cx="59" cy="155"/>
              <a:chOff x="1404" y="1149"/>
              <a:chExt cx="59" cy="155"/>
            </a:xfrm>
          </p:grpSpPr>
          <p:sp>
            <p:nvSpPr>
              <p:cNvPr id="927841" name="Rectangle 97"/>
              <p:cNvSpPr>
                <a:spLocks noChangeArrowheads="1"/>
              </p:cNvSpPr>
              <p:nvPr/>
            </p:nvSpPr>
            <p:spPr bwMode="auto">
              <a:xfrm>
                <a:off x="1407" y="1149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42" name="Rectangle 98"/>
              <p:cNvSpPr>
                <a:spLocks noChangeArrowheads="1"/>
              </p:cNvSpPr>
              <p:nvPr/>
            </p:nvSpPr>
            <p:spPr bwMode="auto">
              <a:xfrm>
                <a:off x="1404" y="1248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99"/>
            <p:cNvGrpSpPr>
              <a:grpSpLocks/>
            </p:cNvGrpSpPr>
            <p:nvPr/>
          </p:nvGrpSpPr>
          <p:grpSpPr bwMode="auto">
            <a:xfrm>
              <a:off x="2316" y="1149"/>
              <a:ext cx="59" cy="155"/>
              <a:chOff x="1404" y="1149"/>
              <a:chExt cx="59" cy="155"/>
            </a:xfrm>
          </p:grpSpPr>
          <p:sp>
            <p:nvSpPr>
              <p:cNvPr id="927844" name="Rectangle 100"/>
              <p:cNvSpPr>
                <a:spLocks noChangeArrowheads="1"/>
              </p:cNvSpPr>
              <p:nvPr/>
            </p:nvSpPr>
            <p:spPr bwMode="auto">
              <a:xfrm>
                <a:off x="1407" y="1149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45" name="Rectangle 101"/>
              <p:cNvSpPr>
                <a:spLocks noChangeArrowheads="1"/>
              </p:cNvSpPr>
              <p:nvPr/>
            </p:nvSpPr>
            <p:spPr bwMode="auto">
              <a:xfrm>
                <a:off x="1404" y="1248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7846" name="Rectangle 102"/>
          <p:cNvSpPr>
            <a:spLocks noChangeArrowheads="1"/>
          </p:cNvSpPr>
          <p:nvPr/>
        </p:nvSpPr>
        <p:spPr bwMode="auto">
          <a:xfrm>
            <a:off x="487363" y="958850"/>
            <a:ext cx="820737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Theorem: Face Routing reaches destination in O(n) steps</a:t>
            </a:r>
          </a:p>
          <a:p>
            <a:pPr marL="342900" indent="-342900" algn="l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But: Can be very bad compared to the optimal 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there something better than Face Routing?</a:t>
            </a:r>
            <a:endParaRPr lang="de-CH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Documents and Settings\Pascal\Local Settings\Temporary Internet Files\Content.IE5\6G127S94\MCj042382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849" y="1672546"/>
            <a:ext cx="740992" cy="1122663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014517" y="1901997"/>
            <a:ext cx="5386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How can we improve Face Routing?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there something better than Face Routing?</a:t>
            </a:r>
            <a:endParaRPr lang="de-CH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to improve face routing? A proposal called “Face Routing 2”</a:t>
            </a:r>
          </a:p>
          <a:p>
            <a:endParaRPr lang="en-US" dirty="0"/>
          </a:p>
          <a:p>
            <a:r>
              <a:rPr lang="en-US" dirty="0"/>
              <a:t>Idea: Don’t search a whole face for the best exit point, but take the </a:t>
            </a:r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(better) exit point you find. Then you don’t have to traverse huge faces that point away from the destination.</a:t>
            </a:r>
          </a:p>
          <a:p>
            <a:endParaRPr lang="en-US" dirty="0"/>
          </a:p>
          <a:p>
            <a:r>
              <a:rPr lang="en-US" dirty="0"/>
              <a:t>Efficiency: Seems to be practically more efficient than face routing. But the theoretical worst case is worse – O(n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Problem: if source and destination are very close, we don’t want to route through all nodes of the network. Instead we want a routing algorithm where the cost is a function of the cost of the best route in the unit disk graph (and independent of the number of nodes).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Searchable Area</a:t>
            </a:r>
            <a:endParaRPr lang="de-CH"/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929796" name="Oval 4"/>
          <p:cNvSpPr>
            <a:spLocks noChangeArrowheads="1"/>
          </p:cNvSpPr>
          <p:nvPr/>
        </p:nvSpPr>
        <p:spPr bwMode="auto">
          <a:xfrm>
            <a:off x="1524000" y="39624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797" name="Oval 5"/>
          <p:cNvSpPr>
            <a:spLocks noChangeArrowheads="1"/>
          </p:cNvSpPr>
          <p:nvPr/>
        </p:nvSpPr>
        <p:spPr bwMode="auto">
          <a:xfrm>
            <a:off x="2286000" y="2741613"/>
            <a:ext cx="1588" cy="1587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798" name="Oval 6"/>
          <p:cNvSpPr>
            <a:spLocks noChangeArrowheads="1"/>
          </p:cNvSpPr>
          <p:nvPr/>
        </p:nvSpPr>
        <p:spPr bwMode="auto">
          <a:xfrm>
            <a:off x="1905000" y="44196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799" name="Oval 7"/>
          <p:cNvSpPr>
            <a:spLocks noChangeArrowheads="1"/>
          </p:cNvSpPr>
          <p:nvPr/>
        </p:nvSpPr>
        <p:spPr bwMode="auto">
          <a:xfrm>
            <a:off x="2590800" y="37338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0" name="Oval 8"/>
          <p:cNvSpPr>
            <a:spLocks noChangeArrowheads="1"/>
          </p:cNvSpPr>
          <p:nvPr/>
        </p:nvSpPr>
        <p:spPr bwMode="auto">
          <a:xfrm>
            <a:off x="3429000" y="41148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1" name="Oval 9"/>
          <p:cNvSpPr>
            <a:spLocks noChangeArrowheads="1"/>
          </p:cNvSpPr>
          <p:nvPr/>
        </p:nvSpPr>
        <p:spPr bwMode="auto">
          <a:xfrm>
            <a:off x="2362200" y="41148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2" name="Oval 10"/>
          <p:cNvSpPr>
            <a:spLocks noChangeArrowheads="1"/>
          </p:cNvSpPr>
          <p:nvPr/>
        </p:nvSpPr>
        <p:spPr bwMode="auto">
          <a:xfrm>
            <a:off x="3048000" y="44196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3" name="Oval 11"/>
          <p:cNvSpPr>
            <a:spLocks noChangeArrowheads="1"/>
          </p:cNvSpPr>
          <p:nvPr/>
        </p:nvSpPr>
        <p:spPr bwMode="auto">
          <a:xfrm>
            <a:off x="3733800" y="27432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4" name="Oval 12"/>
          <p:cNvSpPr>
            <a:spLocks noChangeArrowheads="1"/>
          </p:cNvSpPr>
          <p:nvPr/>
        </p:nvSpPr>
        <p:spPr bwMode="auto">
          <a:xfrm>
            <a:off x="3581400" y="34290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5" name="Oval 13"/>
          <p:cNvSpPr>
            <a:spLocks noChangeArrowheads="1"/>
          </p:cNvSpPr>
          <p:nvPr/>
        </p:nvSpPr>
        <p:spPr bwMode="auto">
          <a:xfrm>
            <a:off x="3733800" y="46482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6" name="Oval 14"/>
          <p:cNvSpPr>
            <a:spLocks noChangeArrowheads="1"/>
          </p:cNvSpPr>
          <p:nvPr/>
        </p:nvSpPr>
        <p:spPr bwMode="auto">
          <a:xfrm>
            <a:off x="5562600" y="38100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7" name="Oval 15"/>
          <p:cNvSpPr>
            <a:spLocks noChangeArrowheads="1"/>
          </p:cNvSpPr>
          <p:nvPr/>
        </p:nvSpPr>
        <p:spPr bwMode="auto">
          <a:xfrm>
            <a:off x="5257800" y="44958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8" name="Oval 16"/>
          <p:cNvSpPr>
            <a:spLocks noChangeArrowheads="1"/>
          </p:cNvSpPr>
          <p:nvPr/>
        </p:nvSpPr>
        <p:spPr bwMode="auto">
          <a:xfrm>
            <a:off x="4343400" y="41910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9" name="Oval 17"/>
          <p:cNvSpPr>
            <a:spLocks noChangeArrowheads="1"/>
          </p:cNvSpPr>
          <p:nvPr/>
        </p:nvSpPr>
        <p:spPr bwMode="auto">
          <a:xfrm>
            <a:off x="4724400" y="35052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0" name="Oval 18"/>
          <p:cNvSpPr>
            <a:spLocks noChangeArrowheads="1"/>
          </p:cNvSpPr>
          <p:nvPr/>
        </p:nvSpPr>
        <p:spPr bwMode="auto">
          <a:xfrm>
            <a:off x="5029200" y="38862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1" name="Oval 19"/>
          <p:cNvSpPr>
            <a:spLocks noChangeArrowheads="1"/>
          </p:cNvSpPr>
          <p:nvPr/>
        </p:nvSpPr>
        <p:spPr bwMode="auto">
          <a:xfrm>
            <a:off x="4800600" y="44196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2" name="Oval 20"/>
          <p:cNvSpPr>
            <a:spLocks noChangeArrowheads="1"/>
          </p:cNvSpPr>
          <p:nvPr/>
        </p:nvSpPr>
        <p:spPr bwMode="auto">
          <a:xfrm>
            <a:off x="5791200" y="31242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3" name="Oval 21"/>
          <p:cNvSpPr>
            <a:spLocks noChangeArrowheads="1"/>
          </p:cNvSpPr>
          <p:nvPr/>
        </p:nvSpPr>
        <p:spPr bwMode="auto">
          <a:xfrm>
            <a:off x="5181600" y="28956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4" name="Oval 22"/>
          <p:cNvSpPr>
            <a:spLocks noChangeArrowheads="1"/>
          </p:cNvSpPr>
          <p:nvPr/>
        </p:nvSpPr>
        <p:spPr bwMode="auto">
          <a:xfrm>
            <a:off x="6172200" y="42672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5" name="Oval 23"/>
          <p:cNvSpPr>
            <a:spLocks noChangeArrowheads="1"/>
          </p:cNvSpPr>
          <p:nvPr/>
        </p:nvSpPr>
        <p:spPr bwMode="auto">
          <a:xfrm>
            <a:off x="6629400" y="39624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6" name="Oval 24"/>
          <p:cNvSpPr>
            <a:spLocks noChangeArrowheads="1"/>
          </p:cNvSpPr>
          <p:nvPr/>
        </p:nvSpPr>
        <p:spPr bwMode="auto">
          <a:xfrm>
            <a:off x="2667000" y="50292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7" name="Oval 25"/>
          <p:cNvSpPr>
            <a:spLocks noChangeArrowheads="1"/>
          </p:cNvSpPr>
          <p:nvPr/>
        </p:nvSpPr>
        <p:spPr bwMode="auto">
          <a:xfrm>
            <a:off x="4038600" y="51816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8" name="Oval 26"/>
          <p:cNvSpPr>
            <a:spLocks noChangeArrowheads="1"/>
          </p:cNvSpPr>
          <p:nvPr/>
        </p:nvSpPr>
        <p:spPr bwMode="auto">
          <a:xfrm>
            <a:off x="4419600" y="47244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9" name="Line 27"/>
          <p:cNvSpPr>
            <a:spLocks noChangeShapeType="1"/>
          </p:cNvSpPr>
          <p:nvPr/>
        </p:nvSpPr>
        <p:spPr bwMode="auto">
          <a:xfrm flipV="1">
            <a:off x="1905000" y="4114800"/>
            <a:ext cx="457200" cy="304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20" name="Line 28"/>
          <p:cNvSpPr>
            <a:spLocks noChangeShapeType="1"/>
          </p:cNvSpPr>
          <p:nvPr/>
        </p:nvSpPr>
        <p:spPr bwMode="auto">
          <a:xfrm flipH="1">
            <a:off x="2362200" y="3733800"/>
            <a:ext cx="22860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21" name="Line 29"/>
          <p:cNvSpPr>
            <a:spLocks noChangeShapeType="1"/>
          </p:cNvSpPr>
          <p:nvPr/>
        </p:nvSpPr>
        <p:spPr bwMode="auto">
          <a:xfrm flipH="1" flipV="1">
            <a:off x="2286000" y="2743200"/>
            <a:ext cx="304800" cy="9906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22" name="Line 30"/>
          <p:cNvSpPr>
            <a:spLocks noChangeShapeType="1"/>
          </p:cNvSpPr>
          <p:nvPr/>
        </p:nvSpPr>
        <p:spPr bwMode="auto">
          <a:xfrm flipH="1" flipV="1">
            <a:off x="4343400" y="4191000"/>
            <a:ext cx="76200" cy="533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23" name="Line 31"/>
          <p:cNvSpPr>
            <a:spLocks noChangeShapeType="1"/>
          </p:cNvSpPr>
          <p:nvPr/>
        </p:nvSpPr>
        <p:spPr bwMode="auto">
          <a:xfrm flipV="1">
            <a:off x="4343400" y="3505200"/>
            <a:ext cx="381000" cy="685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24" name="Line 32"/>
          <p:cNvSpPr>
            <a:spLocks noChangeShapeType="1"/>
          </p:cNvSpPr>
          <p:nvPr/>
        </p:nvSpPr>
        <p:spPr bwMode="auto">
          <a:xfrm>
            <a:off x="4724400" y="3505200"/>
            <a:ext cx="30480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25" name="Line 33"/>
          <p:cNvSpPr>
            <a:spLocks noChangeShapeType="1"/>
          </p:cNvSpPr>
          <p:nvPr/>
        </p:nvSpPr>
        <p:spPr bwMode="auto">
          <a:xfrm flipH="1">
            <a:off x="4800600" y="3886200"/>
            <a:ext cx="228600" cy="533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26" name="Line 34"/>
          <p:cNvSpPr>
            <a:spLocks noChangeShapeType="1"/>
          </p:cNvSpPr>
          <p:nvPr/>
        </p:nvSpPr>
        <p:spPr bwMode="auto">
          <a:xfrm>
            <a:off x="4800600" y="4419600"/>
            <a:ext cx="457200" cy="762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27" name="Line 35"/>
          <p:cNvSpPr>
            <a:spLocks noChangeShapeType="1"/>
          </p:cNvSpPr>
          <p:nvPr/>
        </p:nvSpPr>
        <p:spPr bwMode="auto">
          <a:xfrm flipV="1">
            <a:off x="5257800" y="3810000"/>
            <a:ext cx="304800" cy="685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28" name="Line 36"/>
          <p:cNvSpPr>
            <a:spLocks noChangeShapeType="1"/>
          </p:cNvSpPr>
          <p:nvPr/>
        </p:nvSpPr>
        <p:spPr bwMode="auto">
          <a:xfrm flipH="1" flipV="1">
            <a:off x="3733800" y="4648200"/>
            <a:ext cx="685800" cy="762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29" name="Line 37"/>
          <p:cNvSpPr>
            <a:spLocks noChangeShapeType="1"/>
          </p:cNvSpPr>
          <p:nvPr/>
        </p:nvSpPr>
        <p:spPr bwMode="auto">
          <a:xfrm flipH="1" flipV="1">
            <a:off x="3429000" y="4114800"/>
            <a:ext cx="304800" cy="533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30" name="Line 38"/>
          <p:cNvSpPr>
            <a:spLocks noChangeShapeType="1"/>
          </p:cNvSpPr>
          <p:nvPr/>
        </p:nvSpPr>
        <p:spPr bwMode="auto">
          <a:xfrm flipV="1">
            <a:off x="3429000" y="3429000"/>
            <a:ext cx="152400" cy="685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31" name="Line 39"/>
          <p:cNvSpPr>
            <a:spLocks noChangeShapeType="1"/>
          </p:cNvSpPr>
          <p:nvPr/>
        </p:nvSpPr>
        <p:spPr bwMode="auto">
          <a:xfrm flipV="1">
            <a:off x="3581400" y="2743200"/>
            <a:ext cx="152400" cy="6096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32" name="Line 40"/>
          <p:cNvSpPr>
            <a:spLocks noChangeShapeType="1"/>
          </p:cNvSpPr>
          <p:nvPr/>
        </p:nvSpPr>
        <p:spPr bwMode="auto">
          <a:xfrm>
            <a:off x="3733800" y="2743200"/>
            <a:ext cx="1447800" cy="152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33" name="Line 41"/>
          <p:cNvSpPr>
            <a:spLocks noChangeShapeType="1"/>
          </p:cNvSpPr>
          <p:nvPr/>
        </p:nvSpPr>
        <p:spPr bwMode="auto">
          <a:xfrm>
            <a:off x="5181600" y="2895600"/>
            <a:ext cx="38100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34" name="Line 42"/>
          <p:cNvSpPr>
            <a:spLocks noChangeShapeType="1"/>
          </p:cNvSpPr>
          <p:nvPr/>
        </p:nvSpPr>
        <p:spPr bwMode="auto">
          <a:xfrm flipH="1">
            <a:off x="2667000" y="4419600"/>
            <a:ext cx="381000" cy="6096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35" name="Line 43"/>
          <p:cNvSpPr>
            <a:spLocks noChangeShapeType="1"/>
          </p:cNvSpPr>
          <p:nvPr/>
        </p:nvSpPr>
        <p:spPr bwMode="auto">
          <a:xfrm>
            <a:off x="1905000" y="4419600"/>
            <a:ext cx="762000" cy="6096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36" name="Line 44"/>
          <p:cNvSpPr>
            <a:spLocks noChangeShapeType="1"/>
          </p:cNvSpPr>
          <p:nvPr/>
        </p:nvSpPr>
        <p:spPr bwMode="auto">
          <a:xfrm flipV="1">
            <a:off x="3048000" y="4114800"/>
            <a:ext cx="381000" cy="304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37" name="Line 45"/>
          <p:cNvSpPr>
            <a:spLocks noChangeShapeType="1"/>
          </p:cNvSpPr>
          <p:nvPr/>
        </p:nvSpPr>
        <p:spPr bwMode="auto">
          <a:xfrm flipV="1">
            <a:off x="2286000" y="1781175"/>
            <a:ext cx="0" cy="9620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38" name="Line 46"/>
          <p:cNvSpPr>
            <a:spLocks noChangeShapeType="1"/>
          </p:cNvSpPr>
          <p:nvPr/>
        </p:nvSpPr>
        <p:spPr bwMode="auto">
          <a:xfrm>
            <a:off x="2667000" y="5029200"/>
            <a:ext cx="1371600" cy="152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39" name="Line 47"/>
          <p:cNvSpPr>
            <a:spLocks noChangeShapeType="1"/>
          </p:cNvSpPr>
          <p:nvPr/>
        </p:nvSpPr>
        <p:spPr bwMode="auto">
          <a:xfrm flipH="1" flipV="1">
            <a:off x="1524000" y="3962400"/>
            <a:ext cx="381000" cy="4572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40" name="Line 48"/>
          <p:cNvSpPr>
            <a:spLocks noChangeShapeType="1"/>
          </p:cNvSpPr>
          <p:nvPr/>
        </p:nvSpPr>
        <p:spPr bwMode="auto">
          <a:xfrm flipV="1">
            <a:off x="1524000" y="2743200"/>
            <a:ext cx="762000" cy="12192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41" name="Line 49"/>
          <p:cNvSpPr>
            <a:spLocks noChangeShapeType="1"/>
          </p:cNvSpPr>
          <p:nvPr/>
        </p:nvSpPr>
        <p:spPr bwMode="auto">
          <a:xfrm flipV="1">
            <a:off x="4038600" y="4495800"/>
            <a:ext cx="1219200" cy="685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42" name="Line 50"/>
          <p:cNvSpPr>
            <a:spLocks noChangeShapeType="1"/>
          </p:cNvSpPr>
          <p:nvPr/>
        </p:nvSpPr>
        <p:spPr bwMode="auto">
          <a:xfrm flipV="1">
            <a:off x="5257800" y="4267200"/>
            <a:ext cx="914400" cy="2286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43" name="Line 51"/>
          <p:cNvSpPr>
            <a:spLocks noChangeShapeType="1"/>
          </p:cNvSpPr>
          <p:nvPr/>
        </p:nvSpPr>
        <p:spPr bwMode="auto">
          <a:xfrm flipV="1">
            <a:off x="6172200" y="3962400"/>
            <a:ext cx="457200" cy="304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44" name="Line 52"/>
          <p:cNvSpPr>
            <a:spLocks noChangeShapeType="1"/>
          </p:cNvSpPr>
          <p:nvPr/>
        </p:nvSpPr>
        <p:spPr bwMode="auto">
          <a:xfrm flipH="1" flipV="1">
            <a:off x="5791200" y="3124200"/>
            <a:ext cx="838200" cy="8382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45" name="Line 53"/>
          <p:cNvSpPr>
            <a:spLocks noChangeShapeType="1"/>
          </p:cNvSpPr>
          <p:nvPr/>
        </p:nvSpPr>
        <p:spPr bwMode="auto">
          <a:xfrm>
            <a:off x="5181600" y="2895600"/>
            <a:ext cx="609600" cy="2286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46" name="Line 54"/>
          <p:cNvSpPr>
            <a:spLocks noChangeShapeType="1"/>
          </p:cNvSpPr>
          <p:nvPr/>
        </p:nvSpPr>
        <p:spPr bwMode="auto">
          <a:xfrm flipH="1">
            <a:off x="3733800" y="1781175"/>
            <a:ext cx="1588" cy="9620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47" name="Line 55"/>
          <p:cNvSpPr>
            <a:spLocks noChangeShapeType="1"/>
          </p:cNvSpPr>
          <p:nvPr/>
        </p:nvSpPr>
        <p:spPr bwMode="auto">
          <a:xfrm flipV="1">
            <a:off x="4419600" y="4419600"/>
            <a:ext cx="381000" cy="304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48" name="Oval 56"/>
          <p:cNvSpPr>
            <a:spLocks noChangeArrowheads="1"/>
          </p:cNvSpPr>
          <p:nvPr/>
        </p:nvSpPr>
        <p:spPr bwMode="auto">
          <a:xfrm>
            <a:off x="5789613" y="4725988"/>
            <a:ext cx="1587" cy="1587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49" name="Oval 57"/>
          <p:cNvSpPr>
            <a:spLocks noChangeArrowheads="1"/>
          </p:cNvSpPr>
          <p:nvPr/>
        </p:nvSpPr>
        <p:spPr bwMode="auto">
          <a:xfrm>
            <a:off x="5561013" y="5564188"/>
            <a:ext cx="1587" cy="1587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50" name="Oval 58"/>
          <p:cNvSpPr>
            <a:spLocks noChangeArrowheads="1"/>
          </p:cNvSpPr>
          <p:nvPr/>
        </p:nvSpPr>
        <p:spPr bwMode="auto">
          <a:xfrm>
            <a:off x="6858000" y="5029200"/>
            <a:ext cx="1588" cy="1588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51" name="Oval 59"/>
          <p:cNvSpPr>
            <a:spLocks noChangeArrowheads="1"/>
          </p:cNvSpPr>
          <p:nvPr/>
        </p:nvSpPr>
        <p:spPr bwMode="auto">
          <a:xfrm>
            <a:off x="4802188" y="5180013"/>
            <a:ext cx="1587" cy="1587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52" name="Line 60"/>
          <p:cNvSpPr>
            <a:spLocks noChangeShapeType="1"/>
          </p:cNvSpPr>
          <p:nvPr/>
        </p:nvSpPr>
        <p:spPr bwMode="auto">
          <a:xfrm flipV="1">
            <a:off x="5789613" y="4268788"/>
            <a:ext cx="384175" cy="458787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53" name="Line 61"/>
          <p:cNvSpPr>
            <a:spLocks noChangeShapeType="1"/>
          </p:cNvSpPr>
          <p:nvPr/>
        </p:nvSpPr>
        <p:spPr bwMode="auto">
          <a:xfrm flipH="1">
            <a:off x="5564188" y="4727575"/>
            <a:ext cx="228600" cy="83661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54" name="Line 62"/>
          <p:cNvSpPr>
            <a:spLocks noChangeShapeType="1"/>
          </p:cNvSpPr>
          <p:nvPr/>
        </p:nvSpPr>
        <p:spPr bwMode="auto">
          <a:xfrm flipH="1" flipV="1">
            <a:off x="4803775" y="5181600"/>
            <a:ext cx="758825" cy="3841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55" name="Line 63"/>
          <p:cNvSpPr>
            <a:spLocks noChangeShapeType="1"/>
          </p:cNvSpPr>
          <p:nvPr/>
        </p:nvSpPr>
        <p:spPr bwMode="auto">
          <a:xfrm>
            <a:off x="5257800" y="4495800"/>
            <a:ext cx="534988" cy="2317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56" name="Line 64"/>
          <p:cNvSpPr>
            <a:spLocks noChangeShapeType="1"/>
          </p:cNvSpPr>
          <p:nvPr/>
        </p:nvSpPr>
        <p:spPr bwMode="auto">
          <a:xfrm flipH="1">
            <a:off x="4800600" y="4497388"/>
            <a:ext cx="457200" cy="685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57" name="Line 65"/>
          <p:cNvSpPr>
            <a:spLocks noChangeShapeType="1"/>
          </p:cNvSpPr>
          <p:nvPr/>
        </p:nvSpPr>
        <p:spPr bwMode="auto">
          <a:xfrm flipV="1">
            <a:off x="5564188" y="5029200"/>
            <a:ext cx="1293812" cy="5365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58" name="Line 66"/>
          <p:cNvSpPr>
            <a:spLocks noChangeShapeType="1"/>
          </p:cNvSpPr>
          <p:nvPr/>
        </p:nvSpPr>
        <p:spPr bwMode="auto">
          <a:xfrm>
            <a:off x="4038600" y="5180013"/>
            <a:ext cx="7651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59" name="Line 67"/>
          <p:cNvSpPr>
            <a:spLocks noChangeShapeType="1"/>
          </p:cNvSpPr>
          <p:nvPr/>
        </p:nvSpPr>
        <p:spPr bwMode="auto">
          <a:xfrm flipH="1" flipV="1">
            <a:off x="6630988" y="3963988"/>
            <a:ext cx="227012" cy="1066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60" name="Oval 68"/>
          <p:cNvSpPr>
            <a:spLocks noChangeAspect="1" noChangeArrowheads="1"/>
          </p:cNvSpPr>
          <p:nvPr/>
        </p:nvSpPr>
        <p:spPr bwMode="auto">
          <a:xfrm>
            <a:off x="2578100" y="4946650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61" name="Oval 69"/>
          <p:cNvSpPr>
            <a:spLocks noChangeAspect="1" noChangeArrowheads="1"/>
          </p:cNvSpPr>
          <p:nvPr/>
        </p:nvSpPr>
        <p:spPr bwMode="auto">
          <a:xfrm>
            <a:off x="1819275" y="43338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62" name="Oval 70"/>
          <p:cNvSpPr>
            <a:spLocks noChangeAspect="1" noChangeArrowheads="1"/>
          </p:cNvSpPr>
          <p:nvPr/>
        </p:nvSpPr>
        <p:spPr bwMode="auto">
          <a:xfrm>
            <a:off x="2276475" y="402272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63" name="Oval 71"/>
          <p:cNvSpPr>
            <a:spLocks noChangeAspect="1" noChangeArrowheads="1"/>
          </p:cNvSpPr>
          <p:nvPr/>
        </p:nvSpPr>
        <p:spPr bwMode="auto">
          <a:xfrm>
            <a:off x="2486025" y="36480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64" name="Oval 72"/>
          <p:cNvSpPr>
            <a:spLocks noChangeAspect="1" noChangeArrowheads="1"/>
          </p:cNvSpPr>
          <p:nvPr/>
        </p:nvSpPr>
        <p:spPr bwMode="auto">
          <a:xfrm>
            <a:off x="1431925" y="38766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65" name="Oval 73"/>
          <p:cNvSpPr>
            <a:spLocks noChangeAspect="1" noChangeArrowheads="1"/>
          </p:cNvSpPr>
          <p:nvPr/>
        </p:nvSpPr>
        <p:spPr bwMode="auto">
          <a:xfrm>
            <a:off x="2200275" y="26574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66" name="Oval 74"/>
          <p:cNvSpPr>
            <a:spLocks noChangeAspect="1" noChangeArrowheads="1"/>
          </p:cNvSpPr>
          <p:nvPr/>
        </p:nvSpPr>
        <p:spPr bwMode="auto">
          <a:xfrm>
            <a:off x="2962275" y="434022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67" name="Oval 75"/>
          <p:cNvSpPr>
            <a:spLocks noChangeAspect="1" noChangeArrowheads="1"/>
          </p:cNvSpPr>
          <p:nvPr/>
        </p:nvSpPr>
        <p:spPr bwMode="auto">
          <a:xfrm>
            <a:off x="3343275" y="40290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68" name="Oval 76"/>
          <p:cNvSpPr>
            <a:spLocks noChangeAspect="1" noChangeArrowheads="1"/>
          </p:cNvSpPr>
          <p:nvPr/>
        </p:nvSpPr>
        <p:spPr bwMode="auto">
          <a:xfrm>
            <a:off x="3495675" y="33432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69" name="Oval 77"/>
          <p:cNvSpPr>
            <a:spLocks noChangeAspect="1" noChangeArrowheads="1"/>
          </p:cNvSpPr>
          <p:nvPr/>
        </p:nvSpPr>
        <p:spPr bwMode="auto">
          <a:xfrm>
            <a:off x="3648075" y="456882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70" name="Oval 78"/>
          <p:cNvSpPr>
            <a:spLocks noChangeAspect="1" noChangeArrowheads="1"/>
          </p:cNvSpPr>
          <p:nvPr/>
        </p:nvSpPr>
        <p:spPr bwMode="auto">
          <a:xfrm>
            <a:off x="3952875" y="50958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71" name="Oval 79"/>
          <p:cNvSpPr>
            <a:spLocks noChangeAspect="1" noChangeArrowheads="1"/>
          </p:cNvSpPr>
          <p:nvPr/>
        </p:nvSpPr>
        <p:spPr bwMode="auto">
          <a:xfrm>
            <a:off x="4714875" y="50958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72" name="Oval 80"/>
          <p:cNvSpPr>
            <a:spLocks noChangeAspect="1" noChangeArrowheads="1"/>
          </p:cNvSpPr>
          <p:nvPr/>
        </p:nvSpPr>
        <p:spPr bwMode="auto">
          <a:xfrm>
            <a:off x="4327525" y="464502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73" name="Oval 81"/>
          <p:cNvSpPr>
            <a:spLocks noChangeAspect="1" noChangeArrowheads="1"/>
          </p:cNvSpPr>
          <p:nvPr/>
        </p:nvSpPr>
        <p:spPr bwMode="auto">
          <a:xfrm>
            <a:off x="4257675" y="41052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74" name="Oval 82"/>
          <p:cNvSpPr>
            <a:spLocks noChangeAspect="1" noChangeArrowheads="1"/>
          </p:cNvSpPr>
          <p:nvPr/>
        </p:nvSpPr>
        <p:spPr bwMode="auto">
          <a:xfrm>
            <a:off x="4638675" y="34194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75" name="Oval 83"/>
          <p:cNvSpPr>
            <a:spLocks noChangeAspect="1" noChangeArrowheads="1"/>
          </p:cNvSpPr>
          <p:nvPr/>
        </p:nvSpPr>
        <p:spPr bwMode="auto">
          <a:xfrm>
            <a:off x="4943475" y="38004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76" name="Oval 84"/>
          <p:cNvSpPr>
            <a:spLocks noChangeAspect="1" noChangeArrowheads="1"/>
          </p:cNvSpPr>
          <p:nvPr/>
        </p:nvSpPr>
        <p:spPr bwMode="auto">
          <a:xfrm>
            <a:off x="4714875" y="432752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77" name="Oval 85"/>
          <p:cNvSpPr>
            <a:spLocks noChangeAspect="1" noChangeArrowheads="1"/>
          </p:cNvSpPr>
          <p:nvPr/>
        </p:nvSpPr>
        <p:spPr bwMode="auto">
          <a:xfrm>
            <a:off x="5172075" y="44100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78" name="Oval 86"/>
          <p:cNvSpPr>
            <a:spLocks noChangeAspect="1" noChangeArrowheads="1"/>
          </p:cNvSpPr>
          <p:nvPr/>
        </p:nvSpPr>
        <p:spPr bwMode="auto">
          <a:xfrm>
            <a:off x="5699125" y="46386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79" name="Oval 87"/>
          <p:cNvSpPr>
            <a:spLocks noChangeAspect="1" noChangeArrowheads="1"/>
          </p:cNvSpPr>
          <p:nvPr/>
        </p:nvSpPr>
        <p:spPr bwMode="auto">
          <a:xfrm>
            <a:off x="5476875" y="54768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80" name="Oval 88"/>
          <p:cNvSpPr>
            <a:spLocks noChangeAspect="1" noChangeArrowheads="1"/>
          </p:cNvSpPr>
          <p:nvPr/>
        </p:nvSpPr>
        <p:spPr bwMode="auto">
          <a:xfrm>
            <a:off x="3648075" y="265112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81" name="Oval 89"/>
          <p:cNvSpPr>
            <a:spLocks noChangeAspect="1" noChangeArrowheads="1"/>
          </p:cNvSpPr>
          <p:nvPr/>
        </p:nvSpPr>
        <p:spPr bwMode="auto">
          <a:xfrm>
            <a:off x="5086350" y="2800350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82" name="Oval 90"/>
          <p:cNvSpPr>
            <a:spLocks noChangeAspect="1" noChangeArrowheads="1"/>
          </p:cNvSpPr>
          <p:nvPr/>
        </p:nvSpPr>
        <p:spPr bwMode="auto">
          <a:xfrm>
            <a:off x="5695950" y="3035300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83" name="Oval 91"/>
          <p:cNvSpPr>
            <a:spLocks noChangeAspect="1" noChangeArrowheads="1"/>
          </p:cNvSpPr>
          <p:nvPr/>
        </p:nvSpPr>
        <p:spPr bwMode="auto">
          <a:xfrm>
            <a:off x="5473700" y="3721100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84" name="Oval 92"/>
          <p:cNvSpPr>
            <a:spLocks noChangeAspect="1" noChangeArrowheads="1"/>
          </p:cNvSpPr>
          <p:nvPr/>
        </p:nvSpPr>
        <p:spPr bwMode="auto">
          <a:xfrm>
            <a:off x="6083300" y="4178300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85" name="Oval 93"/>
          <p:cNvSpPr>
            <a:spLocks noChangeAspect="1" noChangeArrowheads="1"/>
          </p:cNvSpPr>
          <p:nvPr/>
        </p:nvSpPr>
        <p:spPr bwMode="auto">
          <a:xfrm>
            <a:off x="6540500" y="3867150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86" name="Oval 94"/>
          <p:cNvSpPr>
            <a:spLocks noChangeAspect="1" noChangeArrowheads="1"/>
          </p:cNvSpPr>
          <p:nvPr/>
        </p:nvSpPr>
        <p:spPr bwMode="auto">
          <a:xfrm>
            <a:off x="6765925" y="4943475"/>
            <a:ext cx="179388" cy="1793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2228850" y="1824038"/>
            <a:ext cx="93663" cy="246062"/>
            <a:chOff x="1404" y="1149"/>
            <a:chExt cx="59" cy="155"/>
          </a:xfrm>
        </p:grpSpPr>
        <p:sp>
          <p:nvSpPr>
            <p:cNvPr id="929888" name="Rectangle 96"/>
            <p:cNvSpPr>
              <a:spLocks noChangeArrowheads="1"/>
            </p:cNvSpPr>
            <p:nvPr/>
          </p:nvSpPr>
          <p:spPr bwMode="auto">
            <a:xfrm>
              <a:off x="1407" y="1149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89" name="Rectangle 97"/>
            <p:cNvSpPr>
              <a:spLocks noChangeArrowheads="1"/>
            </p:cNvSpPr>
            <p:nvPr/>
          </p:nvSpPr>
          <p:spPr bwMode="auto">
            <a:xfrm>
              <a:off x="1404" y="1248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3676650" y="1824038"/>
            <a:ext cx="93663" cy="246062"/>
            <a:chOff x="1404" y="1149"/>
            <a:chExt cx="59" cy="155"/>
          </a:xfrm>
        </p:grpSpPr>
        <p:sp>
          <p:nvSpPr>
            <p:cNvPr id="929891" name="Rectangle 99"/>
            <p:cNvSpPr>
              <a:spLocks noChangeArrowheads="1"/>
            </p:cNvSpPr>
            <p:nvPr/>
          </p:nvSpPr>
          <p:spPr bwMode="auto">
            <a:xfrm>
              <a:off x="1407" y="1149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92" name="Rectangle 100"/>
            <p:cNvSpPr>
              <a:spLocks noChangeArrowheads="1"/>
            </p:cNvSpPr>
            <p:nvPr/>
          </p:nvSpPr>
          <p:spPr bwMode="auto">
            <a:xfrm>
              <a:off x="1404" y="1248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893" name="Text Box 101"/>
          <p:cNvSpPr txBox="1">
            <a:spLocks noChangeArrowheads="1"/>
          </p:cNvSpPr>
          <p:nvPr/>
        </p:nvSpPr>
        <p:spPr bwMode="auto">
          <a:xfrm>
            <a:off x="6629400" y="3657600"/>
            <a:ext cx="2682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CH" sz="2400" i="1">
                <a:solidFill>
                  <a:schemeClr val="tx1"/>
                </a:solidFill>
                <a:latin typeface="Times New Roman" pitchFamily="18" charset="0"/>
              </a:rPr>
              <a:t>t</a:t>
            </a:r>
            <a:endParaRPr lang="en-GB" sz="24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9894" name="Oval 102"/>
          <p:cNvSpPr>
            <a:spLocks noChangeArrowheads="1"/>
          </p:cNvSpPr>
          <p:nvPr/>
        </p:nvSpPr>
        <p:spPr bwMode="auto">
          <a:xfrm>
            <a:off x="1016000" y="2057400"/>
            <a:ext cx="6096000" cy="3810000"/>
          </a:xfrm>
          <a:prstGeom prst="ellipse">
            <a:avLst/>
          </a:prstGeom>
          <a:noFill/>
          <a:ln w="25400" algn="ctr">
            <a:solidFill>
              <a:srgbClr val="3983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95" name="Line 103"/>
          <p:cNvSpPr>
            <a:spLocks noChangeShapeType="1"/>
          </p:cNvSpPr>
          <p:nvPr/>
        </p:nvSpPr>
        <p:spPr bwMode="auto">
          <a:xfrm flipH="1" flipV="1">
            <a:off x="2290763" y="2757488"/>
            <a:ext cx="290512" cy="976312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96" name="AutoShape 104"/>
          <p:cNvSpPr>
            <a:spLocks noChangeArrowheads="1"/>
          </p:cNvSpPr>
          <p:nvPr/>
        </p:nvSpPr>
        <p:spPr bwMode="auto">
          <a:xfrm>
            <a:off x="2257425" y="2419350"/>
            <a:ext cx="185738" cy="347663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3983EF"/>
          </a:solidFill>
          <a:ln w="9525" algn="ctr">
            <a:solidFill>
              <a:srgbClr val="3983E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97" name="Line 105"/>
          <p:cNvSpPr>
            <a:spLocks noChangeShapeType="1"/>
          </p:cNvSpPr>
          <p:nvPr/>
        </p:nvSpPr>
        <p:spPr bwMode="auto">
          <a:xfrm flipH="1" flipV="1">
            <a:off x="2425700" y="2749550"/>
            <a:ext cx="290513" cy="976313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98" name="Line 106"/>
          <p:cNvSpPr>
            <a:spLocks noChangeShapeType="1"/>
          </p:cNvSpPr>
          <p:nvPr/>
        </p:nvSpPr>
        <p:spPr bwMode="auto">
          <a:xfrm flipV="1">
            <a:off x="2593975" y="3792538"/>
            <a:ext cx="107950" cy="185737"/>
          </a:xfrm>
          <a:prstGeom prst="line">
            <a:avLst/>
          </a:prstGeom>
          <a:noFill/>
          <a:ln w="57150" cap="sq">
            <a:solidFill>
              <a:srgbClr val="3983EF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9899" name="Rectangle 107"/>
          <p:cNvSpPr>
            <a:spLocks noChangeArrowheads="1"/>
          </p:cNvSpPr>
          <p:nvPr/>
        </p:nvSpPr>
        <p:spPr bwMode="auto">
          <a:xfrm rot="1938111">
            <a:off x="2636838" y="3835400"/>
            <a:ext cx="185737" cy="69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900" name="Rectangle 108"/>
          <p:cNvSpPr>
            <a:spLocks noChangeArrowheads="1"/>
          </p:cNvSpPr>
          <p:nvPr/>
        </p:nvSpPr>
        <p:spPr bwMode="auto">
          <a:xfrm rot="1938111">
            <a:off x="2551113" y="3922713"/>
            <a:ext cx="185737" cy="571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901" name="Text Box 109"/>
          <p:cNvSpPr txBox="1">
            <a:spLocks noChangeArrowheads="1"/>
          </p:cNvSpPr>
          <p:nvPr/>
        </p:nvSpPr>
        <p:spPr bwMode="auto">
          <a:xfrm>
            <a:off x="1219200" y="3657600"/>
            <a:ext cx="244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e-CH" sz="2400" i="1">
                <a:solidFill>
                  <a:schemeClr val="tx1"/>
                </a:solidFill>
                <a:latin typeface="Times New Roman" pitchFamily="18" charset="0"/>
              </a:rPr>
              <a:t>s</a:t>
            </a:r>
            <a:endParaRPr lang="en-GB" sz="2400" i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95" grpId="0" animBg="1"/>
      <p:bldP spid="929896" grpId="0" animBg="1"/>
      <p:bldP spid="929897" grpId="0" animBg="1"/>
      <p:bldP spid="9298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Face Routing (AFR)</a:t>
            </a:r>
            <a:endParaRPr lang="de-CH"/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Idea: Use</a:t>
            </a:r>
            <a:br>
              <a:rPr lang="en-US" dirty="0"/>
            </a:br>
            <a:r>
              <a:rPr lang="en-US" dirty="0"/>
              <a:t>face routing</a:t>
            </a:r>
            <a:br>
              <a:rPr lang="en-US" dirty="0"/>
            </a:br>
            <a:r>
              <a:rPr lang="en-US" dirty="0"/>
              <a:t>together with</a:t>
            </a:r>
            <a:br>
              <a:rPr lang="en-US" dirty="0"/>
            </a:br>
            <a:r>
              <a:rPr lang="en-US" dirty="0" smtClean="0"/>
              <a:t>“growing radius”</a:t>
            </a:r>
            <a:br>
              <a:rPr lang="en-US" dirty="0" smtClean="0"/>
            </a:br>
            <a:r>
              <a:rPr lang="en-US" dirty="0" smtClean="0"/>
              <a:t>trick:</a:t>
            </a:r>
            <a:endParaRPr lang="en-US" dirty="0"/>
          </a:p>
          <a:p>
            <a:endParaRPr lang="en-US" dirty="0"/>
          </a:p>
          <a:p>
            <a:r>
              <a:rPr lang="en-US" dirty="0"/>
              <a:t>That is, don’t</a:t>
            </a:r>
            <a:br>
              <a:rPr lang="en-US" dirty="0"/>
            </a:br>
            <a:r>
              <a:rPr lang="en-US" dirty="0"/>
              <a:t>route beyond</a:t>
            </a:r>
            <a:br>
              <a:rPr lang="en-US" dirty="0"/>
            </a:br>
            <a:r>
              <a:rPr lang="en-US" dirty="0"/>
              <a:t>some </a:t>
            </a:r>
            <a:r>
              <a:rPr lang="en-US" dirty="0" smtClean="0"/>
              <a:t>radius r 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branching</a:t>
            </a:r>
            <a:br>
              <a:rPr lang="en-US" dirty="0"/>
            </a:br>
            <a:r>
              <a:rPr lang="en-US" dirty="0"/>
              <a:t>the planar graph</a:t>
            </a:r>
            <a:br>
              <a:rPr lang="en-US" dirty="0"/>
            </a:br>
            <a:r>
              <a:rPr lang="en-US" dirty="0"/>
              <a:t>within an ellipse</a:t>
            </a:r>
            <a:br>
              <a:rPr lang="en-US" dirty="0"/>
            </a:br>
            <a:r>
              <a:rPr lang="en-US" dirty="0"/>
              <a:t>of exponentially</a:t>
            </a:r>
            <a:br>
              <a:rPr lang="en-US" dirty="0"/>
            </a:br>
            <a:r>
              <a:rPr lang="en-US" dirty="0"/>
              <a:t>growing size.</a:t>
            </a:r>
          </a:p>
          <a:p>
            <a:endParaRPr lang="de-CH" dirty="0"/>
          </a:p>
        </p:txBody>
      </p:sp>
      <p:pic>
        <p:nvPicPr>
          <p:cNvPr id="641028" name="Picture 4" descr="BFRnosu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1069975"/>
            <a:ext cx="5781675" cy="470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Area maturity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Practical importance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Theory appeal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89907" y="1657357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First steps                  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Text book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89907" y="3132373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 apps                                                     Mission critical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9907" y="4607389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Boooooooring</a:t>
            </a:r>
            <a:r>
              <a:rPr lang="en-US" dirty="0" smtClean="0">
                <a:solidFill>
                  <a:schemeClr val="bg1"/>
                </a:solidFill>
              </a:rPr>
              <a:t>					 Exciting</a:t>
            </a:r>
          </a:p>
        </p:txBody>
      </p:sp>
      <p:sp>
        <p:nvSpPr>
          <p:cNvPr id="7" name="Isosceles Triangle 6"/>
          <p:cNvSpPr/>
          <p:nvPr/>
        </p:nvSpPr>
        <p:spPr bwMode="auto">
          <a:xfrm>
            <a:off x="7078057" y="1926771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4257988" y="3385456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5398665" y="4876798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2" name="Picture 4" descr="BFRsu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397" y="1072056"/>
            <a:ext cx="6277581" cy="4687613"/>
          </a:xfrm>
          <a:prstGeom prst="rect">
            <a:avLst/>
          </a:prstGeom>
          <a:noFill/>
        </p:spPr>
      </p:pic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 Example Continued</a:t>
            </a:r>
            <a:endParaRPr lang="de-CH"/>
          </a:p>
        </p:txBody>
      </p:sp>
      <p:sp>
        <p:nvSpPr>
          <p:cNvPr id="64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We grow the</a:t>
            </a:r>
            <a:br>
              <a:rPr lang="en-US"/>
            </a:br>
            <a:r>
              <a:rPr lang="en-US"/>
              <a:t>ellipse and</a:t>
            </a:r>
            <a:br>
              <a:rPr lang="en-US"/>
            </a:br>
            <a:r>
              <a:rPr lang="en-US"/>
              <a:t>find a path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 Pseudo-Code</a:t>
            </a:r>
            <a:endParaRPr lang="de-CH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endParaRPr lang="en-US" dirty="0"/>
          </a:p>
          <a:p>
            <a:pPr marL="381000" indent="-381000">
              <a:buFontTx/>
              <a:buNone/>
            </a:pPr>
            <a:r>
              <a:rPr lang="en-US" dirty="0"/>
              <a:t>0.	Calculate G = GG(V) </a:t>
            </a:r>
            <a:r>
              <a:rPr lang="en-US" dirty="0">
                <a:latin typeface="cmsy10" pitchFamily="34" charset="0"/>
              </a:rPr>
              <a:t>Å</a:t>
            </a:r>
            <a:r>
              <a:rPr lang="en-US" dirty="0"/>
              <a:t> UDG(V)</a:t>
            </a:r>
            <a:br>
              <a:rPr lang="en-US" dirty="0"/>
            </a:br>
            <a:r>
              <a:rPr lang="en-US" dirty="0"/>
              <a:t>Set c to be twice the Euclidean source—destination distance.</a:t>
            </a:r>
          </a:p>
          <a:p>
            <a:pPr marL="381000" indent="-381000">
              <a:buFontTx/>
              <a:buNone/>
            </a:pPr>
            <a:endParaRPr lang="en-US" dirty="0"/>
          </a:p>
          <a:p>
            <a:pPr marL="381000" indent="-381000">
              <a:buFontTx/>
              <a:buAutoNum type="arabicPeriod"/>
            </a:pPr>
            <a:r>
              <a:rPr lang="en-US" dirty="0"/>
              <a:t>Nodes w </a:t>
            </a:r>
            <a:r>
              <a:rPr lang="en-US" dirty="0">
                <a:latin typeface="cmsy10" pitchFamily="34" charset="0"/>
              </a:rPr>
              <a:t>2</a:t>
            </a:r>
            <a:r>
              <a:rPr lang="en-US" dirty="0"/>
              <a:t> W are nodes where the path s-w-t is larger than c. Do face routing on the graph G, but without visiting nodes in W. (This is like pruning the graph G with an ellipse.) You either reach the destination, or you are stuck at a face (that is, you do not find a better exit point.)</a:t>
            </a:r>
          </a:p>
          <a:p>
            <a:pPr marL="381000" indent="-381000">
              <a:buFontTx/>
              <a:buAutoNum type="arabicPeriod"/>
            </a:pPr>
            <a:endParaRPr lang="en-US" dirty="0"/>
          </a:p>
          <a:p>
            <a:pPr marL="381000" indent="-381000">
              <a:buFontTx/>
              <a:buAutoNum type="arabicPeriod"/>
            </a:pPr>
            <a:r>
              <a:rPr lang="en-US" dirty="0"/>
              <a:t>If step 1 did not succeed, </a:t>
            </a:r>
            <a:r>
              <a:rPr lang="en-US" dirty="0">
                <a:solidFill>
                  <a:srgbClr val="FF0000"/>
                </a:solidFill>
              </a:rPr>
              <a:t>double</a:t>
            </a:r>
            <a:r>
              <a:rPr lang="en-US" dirty="0"/>
              <a:t> c and go back to step 1.</a:t>
            </a:r>
          </a:p>
          <a:p>
            <a:pPr marL="381000" indent="-381000">
              <a:buFontTx/>
              <a:buAutoNum type="arabicPeriod"/>
            </a:pPr>
            <a:endParaRPr lang="en-US" dirty="0"/>
          </a:p>
          <a:p>
            <a:pPr marL="381000" indent="-381000"/>
            <a:r>
              <a:rPr lang="en-US" dirty="0"/>
              <a:t>Note: All the steps can be done completely locally,</a:t>
            </a:r>
            <a:br>
              <a:rPr lang="en-US" dirty="0"/>
            </a:br>
            <a:r>
              <a:rPr lang="en-US" dirty="0"/>
              <a:t>and the nodes need no local storage.</a:t>
            </a:r>
          </a:p>
          <a:p>
            <a:pPr marL="381000" indent="-381000"/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ym typeface="Symbol" pitchFamily="18" charset="2"/>
              </a:rPr>
              <a:t></a:t>
            </a:r>
            <a:r>
              <a:rPr lang="en-US"/>
              <a:t>(1) Model</a:t>
            </a:r>
            <a:endParaRPr lang="de-CH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simplify the model by assuming that nodes are sufficiently far apart; that is, there is a </a:t>
            </a:r>
            <a:r>
              <a:rPr lang="en-US" dirty="0">
                <a:solidFill>
                  <a:srgbClr val="FF0000"/>
                </a:solidFill>
              </a:rPr>
              <a:t>constant</a:t>
            </a:r>
            <a:r>
              <a:rPr lang="en-US" dirty="0"/>
              <a:t> d</a:t>
            </a:r>
            <a:r>
              <a:rPr lang="en-US" baseline="-25000" dirty="0"/>
              <a:t>0</a:t>
            </a:r>
            <a:r>
              <a:rPr lang="en-US" dirty="0"/>
              <a:t> such that all pairs of nodes have at least distance d</a:t>
            </a:r>
            <a:r>
              <a:rPr lang="en-US" baseline="-25000" dirty="0"/>
              <a:t>0</a:t>
            </a:r>
            <a:r>
              <a:rPr lang="en-US" dirty="0"/>
              <a:t>. We call this the </a:t>
            </a:r>
            <a:r>
              <a:rPr lang="en-US" dirty="0">
                <a:sym typeface="Symbol" pitchFamily="18" charset="2"/>
              </a:rPr>
              <a:t></a:t>
            </a:r>
            <a:r>
              <a:rPr lang="en-US" dirty="0"/>
              <a:t>(1) model.</a:t>
            </a:r>
          </a:p>
          <a:p>
            <a:endParaRPr lang="en-US" dirty="0"/>
          </a:p>
          <a:p>
            <a:r>
              <a:rPr lang="en-US" dirty="0"/>
              <a:t>This simplification is natural because nodes with transmission range 1 (the unit disk graph) will usually not “sit right on top of each other”.</a:t>
            </a:r>
          </a:p>
          <a:p>
            <a:endParaRPr lang="en-US" dirty="0"/>
          </a:p>
          <a:p>
            <a:r>
              <a:rPr lang="en-US" dirty="0"/>
              <a:t>Lemma: In the </a:t>
            </a:r>
            <a:r>
              <a:rPr lang="en-US" dirty="0">
                <a:sym typeface="Symbol" pitchFamily="18" charset="2"/>
              </a:rPr>
              <a:t></a:t>
            </a:r>
            <a:r>
              <a:rPr lang="en-US" dirty="0"/>
              <a:t>(1) model, all natural cost models (such as the Euclidean distance, the energy metric, the link distance, or hybrids of these) are equal up to a constant factor.</a:t>
            </a:r>
          </a:p>
          <a:p>
            <a:endParaRPr lang="en-US" dirty="0"/>
          </a:p>
          <a:p>
            <a:r>
              <a:rPr lang="en-US" dirty="0"/>
              <a:t>Remark: The properties we use from the </a:t>
            </a:r>
            <a:r>
              <a:rPr lang="en-US" dirty="0">
                <a:sym typeface="Symbol" pitchFamily="18" charset="2"/>
              </a:rPr>
              <a:t></a:t>
            </a:r>
            <a:r>
              <a:rPr lang="en-US" dirty="0"/>
              <a:t>(1) model can also be established with a backbone graph construction.</a:t>
            </a:r>
          </a:p>
          <a:p>
            <a:pPr>
              <a:buNone/>
            </a:pPr>
            <a:endParaRPr lang="en-US" dirty="0"/>
          </a:p>
          <a:p>
            <a:endParaRPr lang="de-CH" dirty="0"/>
          </a:p>
        </p:txBody>
      </p:sp>
      <p:pic>
        <p:nvPicPr>
          <p:cNvPr id="4" name="Picture 4" descr="C:\Documents and Settings\Pascal\Local Settings\Temporary Internet Files\Content.IE5\6G127S94\MCj042382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935" y="5418812"/>
            <a:ext cx="562939" cy="852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AFR in the </a:t>
            </a:r>
            <a:r>
              <a:rPr lang="en-US">
                <a:sym typeface="Symbol" pitchFamily="18" charset="2"/>
              </a:rPr>
              <a:t></a:t>
            </a:r>
            <a:r>
              <a:rPr lang="en-US"/>
              <a:t>(1) model</a:t>
            </a:r>
            <a:endParaRPr lang="de-CH"/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Lemma 1: In an ellipse of size c there are at most O(c</a:t>
            </a:r>
            <a:r>
              <a:rPr lang="en-US" baseline="30000" dirty="0"/>
              <a:t>2</a:t>
            </a:r>
            <a:r>
              <a:rPr lang="en-US" dirty="0"/>
              <a:t>) nodes. </a:t>
            </a:r>
          </a:p>
          <a:p>
            <a:endParaRPr lang="en-US" dirty="0"/>
          </a:p>
          <a:p>
            <a:r>
              <a:rPr lang="en-US" dirty="0"/>
              <a:t>Lemma 2: In an ellipse of size c, face routing terminates in O(c</a:t>
            </a:r>
            <a:r>
              <a:rPr lang="en-US" baseline="30000" dirty="0"/>
              <a:t>2</a:t>
            </a:r>
            <a:r>
              <a:rPr lang="en-US" dirty="0"/>
              <a:t>) steps, either by finding the destination, or by not finding a new face.</a:t>
            </a:r>
          </a:p>
          <a:p>
            <a:endParaRPr lang="en-US" dirty="0"/>
          </a:p>
          <a:p>
            <a:r>
              <a:rPr lang="en-US" dirty="0"/>
              <a:t>Lemma 3: Let the optimal source—destination route in the UDG have cost c*. Then this route c* must be in any ellipse of size c* or larger.</a:t>
            </a:r>
          </a:p>
          <a:p>
            <a:endParaRPr lang="en-US" dirty="0"/>
          </a:p>
          <a:p>
            <a:r>
              <a:rPr lang="en-US" dirty="0"/>
              <a:t>Theorem: </a:t>
            </a:r>
            <a:r>
              <a:rPr lang="en-US" dirty="0">
                <a:solidFill>
                  <a:srgbClr val="FF0000"/>
                </a:solidFill>
              </a:rPr>
              <a:t>AFR terminates with cost O(c*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).</a:t>
            </a:r>
          </a:p>
          <a:p>
            <a:r>
              <a:rPr lang="en-US" dirty="0"/>
              <a:t>Proof: Summing up all the costs until we have the right ellipse size is bounded by the size of the cost of the right ellipse size.</a:t>
            </a:r>
          </a:p>
          <a:p>
            <a:endParaRPr lang="en-US" dirty="0"/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2" name="Picture 4" descr="lowerb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688" y="1092200"/>
            <a:ext cx="4822825" cy="4822825"/>
          </a:xfrm>
          <a:prstGeom prst="rect">
            <a:avLst/>
          </a:prstGeom>
          <a:noFill/>
        </p:spPr>
      </p:pic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Bound</a:t>
            </a:r>
            <a:endParaRPr lang="de-CH"/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The network on the right</a:t>
            </a:r>
            <a:br>
              <a:rPr lang="en-US"/>
            </a:br>
            <a:r>
              <a:rPr lang="en-US"/>
              <a:t>constructs a lower bound.</a:t>
            </a:r>
          </a:p>
          <a:p>
            <a:r>
              <a:rPr lang="en-US"/>
              <a:t>The destination is the</a:t>
            </a:r>
            <a:br>
              <a:rPr lang="en-US"/>
            </a:br>
            <a:r>
              <a:rPr lang="en-US"/>
              <a:t>center of the circle, </a:t>
            </a:r>
            <a:br>
              <a:rPr lang="en-US"/>
            </a:br>
            <a:r>
              <a:rPr lang="en-US"/>
              <a:t>the source any node</a:t>
            </a:r>
            <a:br>
              <a:rPr lang="en-US"/>
            </a:br>
            <a:r>
              <a:rPr lang="en-US"/>
              <a:t>on the ring.</a:t>
            </a:r>
          </a:p>
          <a:p>
            <a:endParaRPr lang="en-US"/>
          </a:p>
          <a:p>
            <a:r>
              <a:rPr lang="en-US"/>
              <a:t>Finding the right chain</a:t>
            </a:r>
            <a:br>
              <a:rPr lang="en-US"/>
            </a:br>
            <a:r>
              <a:rPr lang="en-US"/>
              <a:t>costs </a:t>
            </a:r>
            <a:r>
              <a:rPr lang="en-US">
                <a:sym typeface="Symbol" pitchFamily="18" charset="2"/>
              </a:rPr>
              <a:t></a:t>
            </a:r>
            <a:r>
              <a:rPr lang="en-US"/>
              <a:t>(c*</a:t>
            </a:r>
            <a:r>
              <a:rPr lang="en-US" baseline="30000"/>
              <a:t>2</a:t>
            </a:r>
            <a:r>
              <a:rPr lang="en-US"/>
              <a:t>), </a:t>
            </a:r>
            <a:br>
              <a:rPr lang="en-US"/>
            </a:br>
            <a:r>
              <a:rPr lang="en-US"/>
              <a:t>even for randomized</a:t>
            </a:r>
            <a:br>
              <a:rPr lang="en-US"/>
            </a:br>
            <a:r>
              <a:rPr lang="en-US"/>
              <a:t>algorithms</a:t>
            </a:r>
          </a:p>
          <a:p>
            <a:endParaRPr lang="en-US"/>
          </a:p>
          <a:p>
            <a:r>
              <a:rPr lang="en-US"/>
              <a:t>Theorem: </a:t>
            </a:r>
            <a:br>
              <a:rPr lang="en-US"/>
            </a:br>
            <a:r>
              <a:rPr lang="en-US"/>
              <a:t>AFR is asymptotically optimal.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Non-geometric routing algorithms</a:t>
            </a:r>
            <a:endParaRPr lang="de-CH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the </a:t>
            </a:r>
            <a:r>
              <a:rPr lang="en-US" dirty="0">
                <a:sym typeface="Symbol" pitchFamily="18" charset="2"/>
              </a:rPr>
              <a:t></a:t>
            </a:r>
            <a:r>
              <a:rPr lang="en-US" dirty="0"/>
              <a:t>(1) model, a standard flooding algorithm enhanced with </a:t>
            </a:r>
            <a:r>
              <a:rPr lang="en-US" dirty="0" smtClean="0"/>
              <a:t>growing search area idea will </a:t>
            </a:r>
            <a:r>
              <a:rPr lang="en-US" dirty="0"/>
              <a:t>(for the same reasons) also cost O(c*</a:t>
            </a:r>
            <a:r>
              <a:rPr lang="en-US" baseline="30000" dirty="0"/>
              <a:t>2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/>
              <a:t>However, such a flooding algorithm needs O(1) </a:t>
            </a:r>
            <a:r>
              <a:rPr lang="en-US" dirty="0">
                <a:solidFill>
                  <a:srgbClr val="FF0000"/>
                </a:solidFill>
              </a:rPr>
              <a:t>extra storage </a:t>
            </a:r>
            <a:r>
              <a:rPr lang="en-US" dirty="0"/>
              <a:t>at each node (a node needs to know whether it has already forwarded a message).</a:t>
            </a:r>
          </a:p>
          <a:p>
            <a:endParaRPr lang="en-US" dirty="0"/>
          </a:p>
          <a:p>
            <a:r>
              <a:rPr lang="en-US" dirty="0"/>
              <a:t>Therefore, there is a trade-off between O(1) storage at each node or that nodes are location aware, and also location aware about the destination. This is intriguing.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GOAFR – Greedy Other Adaptive Face Routing</a:t>
            </a:r>
            <a:endParaRPr lang="de-CH"/>
          </a:p>
        </p:txBody>
      </p:sp>
      <p:pic>
        <p:nvPicPr>
          <p:cNvPr id="687110" name="Picture 6" descr="goaf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8313" y="3155092"/>
            <a:ext cx="8207375" cy="3018696"/>
          </a:xfrm>
          <a:noFill/>
          <a:ln/>
        </p:spPr>
      </p:pic>
      <p:sp>
        <p:nvSpPr>
          <p:cNvPr id="6871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836613"/>
            <a:ext cx="4027487" cy="5337175"/>
          </a:xfrm>
        </p:spPr>
        <p:txBody>
          <a:bodyPr/>
          <a:lstStyle/>
          <a:p>
            <a:endParaRPr lang="en-US" sz="1800"/>
          </a:p>
          <a:p>
            <a:endParaRPr lang="en-US" sz="1800"/>
          </a:p>
        </p:txBody>
      </p:sp>
      <p:sp>
        <p:nvSpPr>
          <p:cNvPr id="687113" name="AutoShape 9"/>
          <p:cNvSpPr>
            <a:spLocks noChangeArrowheads="1"/>
          </p:cNvSpPr>
          <p:nvPr/>
        </p:nvSpPr>
        <p:spPr bwMode="auto">
          <a:xfrm>
            <a:off x="6381750" y="2067989"/>
            <a:ext cx="2600325" cy="1038225"/>
          </a:xfrm>
          <a:prstGeom prst="wedgeRectCallout">
            <a:avLst>
              <a:gd name="adj1" fmla="val -91910"/>
              <a:gd name="adj2" fmla="val -64697"/>
            </a:avLst>
          </a:prstGeom>
          <a:solidFill>
            <a:srgbClr val="3983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Other AFR: In each face proceed to </a:t>
            </a:r>
            <a:r>
              <a:rPr lang="en-US" sz="1800" dirty="0" smtClean="0">
                <a:solidFill>
                  <a:schemeClr val="tx1"/>
                </a:solidFill>
              </a:rPr>
              <a:t>point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closest to destination</a:t>
            </a:r>
            <a:endParaRPr lang="en-US" sz="1800" dirty="0"/>
          </a:p>
        </p:txBody>
      </p:sp>
      <p:sp>
        <p:nvSpPr>
          <p:cNvPr id="687109" name="Rectangle 5"/>
          <p:cNvSpPr>
            <a:spLocks noChangeArrowheads="1"/>
          </p:cNvSpPr>
          <p:nvPr/>
        </p:nvSpPr>
        <p:spPr bwMode="auto">
          <a:xfrm>
            <a:off x="506413" y="1007014"/>
            <a:ext cx="820737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Back to geometric routing…</a:t>
            </a:r>
          </a:p>
          <a:p>
            <a:pPr marL="342900" indent="-342900" algn="l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AFR Algorithm is not very efficient (especially in dense graphs)</a:t>
            </a:r>
          </a:p>
          <a:p>
            <a:pPr marL="342900" indent="-342900" algn="l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Combine </a:t>
            </a:r>
            <a:r>
              <a:rPr lang="en-US" sz="2000" dirty="0">
                <a:solidFill>
                  <a:srgbClr val="FF0000"/>
                </a:solidFill>
              </a:rPr>
              <a:t>G</a:t>
            </a:r>
            <a:r>
              <a:rPr lang="en-US" sz="2000" dirty="0">
                <a:solidFill>
                  <a:srgbClr val="000000"/>
                </a:solidFill>
              </a:rPr>
              <a:t>reedy and (</a:t>
            </a:r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000000"/>
                </a:solidFill>
              </a:rPr>
              <a:t>ther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>
                <a:solidFill>
                  <a:srgbClr val="000000"/>
                </a:solidFill>
              </a:rPr>
              <a:t>daptive) </a:t>
            </a:r>
            <a:r>
              <a:rPr lang="en-US" sz="2000" dirty="0">
                <a:solidFill>
                  <a:srgbClr val="FF0000"/>
                </a:solidFill>
              </a:rPr>
              <a:t>F</a:t>
            </a:r>
            <a:r>
              <a:rPr lang="en-US" sz="2000" dirty="0">
                <a:solidFill>
                  <a:srgbClr val="000000"/>
                </a:solidFill>
              </a:rPr>
              <a:t>ace 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>
                <a:solidFill>
                  <a:srgbClr val="000000"/>
                </a:solidFill>
              </a:rPr>
              <a:t>outing</a:t>
            </a:r>
          </a:p>
          <a:p>
            <a:pPr marL="742950" lvl="1" indent="-285750" algn="l">
              <a:buFontTx/>
              <a:buChar char="–"/>
            </a:pPr>
            <a:r>
              <a:rPr lang="en-US" sz="1800" dirty="0">
                <a:solidFill>
                  <a:schemeClr val="tx1"/>
                </a:solidFill>
              </a:rPr>
              <a:t>Route greedily as long as possible</a:t>
            </a:r>
          </a:p>
          <a:p>
            <a:pPr marL="742950" lvl="1" indent="-285750" algn="l">
              <a:buFontTx/>
              <a:buChar char="–"/>
            </a:pPr>
            <a:r>
              <a:rPr lang="en-US" sz="1800" dirty="0">
                <a:solidFill>
                  <a:schemeClr val="tx1"/>
                </a:solidFill>
              </a:rPr>
              <a:t>Circumvent “dead ends” by use of face routing</a:t>
            </a:r>
          </a:p>
          <a:p>
            <a:pPr marL="742950" lvl="1" indent="-285750" algn="l">
              <a:buFontTx/>
              <a:buChar char="–"/>
            </a:pPr>
            <a:r>
              <a:rPr lang="en-US" sz="1800" dirty="0">
                <a:solidFill>
                  <a:schemeClr val="tx1"/>
                </a:solidFill>
              </a:rPr>
              <a:t>Then route greedily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ChangeArrowheads="1"/>
          </p:cNvSpPr>
          <p:nvPr/>
        </p:nvSpPr>
        <p:spPr bwMode="auto">
          <a:xfrm>
            <a:off x="798513" y="3070809"/>
            <a:ext cx="7115175" cy="847725"/>
          </a:xfrm>
          <a:prstGeom prst="rect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GOAFR+ </a:t>
            </a:r>
            <a:r>
              <a:rPr lang="en-US" dirty="0"/>
              <a:t>– Greedy Other Adaptive Face Routing</a:t>
            </a:r>
            <a:endParaRPr lang="de-CH" dirty="0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506413" y="769938"/>
            <a:ext cx="820737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Early fallback to greedy routing:</a:t>
            </a:r>
          </a:p>
          <a:p>
            <a:pPr marL="742950" lvl="1" indent="-285750" algn="l">
              <a:buFontTx/>
              <a:buChar char="–"/>
            </a:pPr>
            <a:r>
              <a:rPr lang="en-US" sz="1800" dirty="0">
                <a:solidFill>
                  <a:schemeClr val="tx1"/>
                </a:solidFill>
              </a:rPr>
              <a:t>Use counters p and q. Let u be the node where the exploration of the current face F started</a:t>
            </a:r>
          </a:p>
          <a:p>
            <a:pPr marL="1143000" lvl="2" indent="-228600" algn="l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 counts the nodes closer to t than u</a:t>
            </a:r>
          </a:p>
          <a:p>
            <a:pPr marL="1143000" lvl="2" indent="-228600" algn="l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q counts the nodes </a:t>
            </a:r>
            <a:r>
              <a:rPr lang="en-US" sz="1600" i="1" dirty="0">
                <a:solidFill>
                  <a:schemeClr val="tx1"/>
                </a:solidFill>
              </a:rPr>
              <a:t>not </a:t>
            </a:r>
            <a:r>
              <a:rPr lang="en-US" sz="1600" dirty="0">
                <a:solidFill>
                  <a:schemeClr val="tx1"/>
                </a:solidFill>
              </a:rPr>
              <a:t>closer to t than u</a:t>
            </a:r>
          </a:p>
          <a:p>
            <a:pPr marL="742950" lvl="1" indent="-285750" algn="l">
              <a:buFontTx/>
              <a:buChar char="–"/>
            </a:pPr>
            <a:r>
              <a:rPr lang="en-US" sz="1800" dirty="0">
                <a:solidFill>
                  <a:schemeClr val="tx1"/>
                </a:solidFill>
              </a:rPr>
              <a:t>Fall back to greedy routing as soon as p &gt; </a:t>
            </a:r>
            <a:r>
              <a:rPr lang="en-US" sz="1800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msy10" pitchFamily="34" charset="0"/>
              </a:rPr>
              <a:t>¢</a:t>
            </a:r>
            <a:r>
              <a:rPr lang="en-US" sz="1800" dirty="0">
                <a:solidFill>
                  <a:schemeClr val="tx1"/>
                </a:solidFill>
              </a:rPr>
              <a:t> q (constant </a:t>
            </a:r>
            <a:r>
              <a:rPr lang="en-US" sz="1800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sz="1800" dirty="0">
                <a:solidFill>
                  <a:schemeClr val="tx1"/>
                </a:solidFill>
              </a:rPr>
              <a:t> &gt; 0)</a:t>
            </a:r>
          </a:p>
          <a:p>
            <a:pPr marL="342900" indent="-342900" algn="l"/>
            <a:endParaRPr lang="en-US" dirty="0">
              <a:solidFill>
                <a:srgbClr val="000000"/>
              </a:solidFill>
            </a:endParaRPr>
          </a:p>
          <a:p>
            <a:pPr marL="342900" indent="-342900" algn="l"/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Theorem</a:t>
            </a:r>
            <a:r>
              <a:rPr lang="en-US" sz="2000" dirty="0">
                <a:solidFill>
                  <a:srgbClr val="000000"/>
                </a:solidFill>
              </a:rPr>
              <a:t>: GOAFR is still asymptotically worst-case optimal…</a:t>
            </a:r>
          </a:p>
          <a:p>
            <a:pPr marL="342900" indent="-342900" algn="l"/>
            <a:r>
              <a:rPr lang="en-US" sz="2000" dirty="0">
                <a:solidFill>
                  <a:srgbClr val="000000"/>
                </a:solidFill>
              </a:rPr>
              <a:t>	…</a:t>
            </a:r>
            <a:r>
              <a:rPr lang="en-US" sz="2000" i="1" dirty="0">
                <a:solidFill>
                  <a:srgbClr val="000000"/>
                </a:solidFill>
              </a:rPr>
              <a:t>and</a:t>
            </a:r>
            <a:r>
              <a:rPr lang="en-US" sz="2000" dirty="0">
                <a:solidFill>
                  <a:srgbClr val="000000"/>
                </a:solidFill>
              </a:rPr>
              <a:t> it is efficient in practice, in the average-case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342900" indent="-342900" algn="l"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What does “practice” mean?</a:t>
            </a:r>
          </a:p>
          <a:p>
            <a:pPr marL="742950" lvl="1" indent="-285750" algn="l">
              <a:buFontTx/>
              <a:buChar char="–"/>
            </a:pPr>
            <a:r>
              <a:rPr lang="en-US" sz="1800" dirty="0">
                <a:solidFill>
                  <a:schemeClr val="tx1"/>
                </a:solidFill>
              </a:rPr>
              <a:t>Usually nodes placed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uniformly </a:t>
            </a:r>
            <a:r>
              <a:rPr lang="en-US" sz="1800" dirty="0">
                <a:solidFill>
                  <a:schemeClr val="tx1"/>
                </a:solidFill>
              </a:rPr>
              <a:t>at random</a:t>
            </a:r>
          </a:p>
        </p:txBody>
      </p:sp>
      <p:pic>
        <p:nvPicPr>
          <p:cNvPr id="6" name="Picture 9" descr="goafr_plu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3127" y="4120177"/>
            <a:ext cx="4747255" cy="19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AutoShape 2"/>
          <p:cNvSpPr>
            <a:spLocks noChangeArrowheads="1"/>
          </p:cNvSpPr>
          <p:nvPr/>
        </p:nvSpPr>
        <p:spPr bwMode="auto">
          <a:xfrm>
            <a:off x="504825" y="5419725"/>
            <a:ext cx="8086725" cy="542925"/>
          </a:xfrm>
          <a:prstGeom prst="leftRightArrow">
            <a:avLst>
              <a:gd name="adj1" fmla="val 53213"/>
              <a:gd name="adj2" fmla="val 90954"/>
            </a:avLst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endParaRPr lang="de-CH" sz="1800">
              <a:solidFill>
                <a:schemeClr val="tx1"/>
              </a:solidFill>
            </a:endParaRP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Case</a:t>
            </a:r>
            <a:endParaRPr lang="de-CH"/>
          </a:p>
        </p:txBody>
      </p:sp>
      <p:sp>
        <p:nvSpPr>
          <p:cNvPr id="6922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1800"/>
          </a:p>
          <a:p>
            <a:endParaRPr lang="en-US" sz="1800"/>
          </a:p>
        </p:txBody>
      </p:sp>
      <p:sp>
        <p:nvSpPr>
          <p:cNvPr id="692229" name="Rectangle 5"/>
          <p:cNvSpPr>
            <a:spLocks noChangeArrowheads="1"/>
          </p:cNvSpPr>
          <p:nvPr/>
        </p:nvSpPr>
        <p:spPr bwMode="auto">
          <a:xfrm>
            <a:off x="515938" y="769938"/>
            <a:ext cx="820737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Not interesting when graph not dense enough</a:t>
            </a:r>
          </a:p>
          <a:p>
            <a:pPr marL="342900" indent="-342900" algn="l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Not interesting when graph is too dense</a:t>
            </a:r>
          </a:p>
          <a:p>
            <a:pPr marL="342900" indent="-342900" algn="l"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Critical density range</a:t>
            </a:r>
            <a:r>
              <a:rPr lang="en-US" sz="2000" dirty="0">
                <a:solidFill>
                  <a:srgbClr val="000000"/>
                </a:solidFill>
              </a:rPr>
              <a:t> (“percolation”)</a:t>
            </a:r>
          </a:p>
          <a:p>
            <a:pPr marL="742950" lvl="1" indent="-285750" algn="l">
              <a:buClr>
                <a:schemeClr val="tx1"/>
              </a:buClr>
              <a:buFontTx/>
              <a:buChar char="–"/>
            </a:pPr>
            <a:r>
              <a:rPr lang="en-US" sz="1800" dirty="0">
                <a:solidFill>
                  <a:schemeClr val="tx1"/>
                </a:solidFill>
              </a:rPr>
              <a:t>Shortest path is significantly longer than Euclidean distance</a:t>
            </a:r>
          </a:p>
        </p:txBody>
      </p:sp>
      <p:pic>
        <p:nvPicPr>
          <p:cNvPr id="692230" name="Picture 6" descr="20_20_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21050" y="2849563"/>
            <a:ext cx="2492375" cy="2486025"/>
          </a:xfrm>
          <a:noFill/>
          <a:ln/>
        </p:spPr>
      </p:pic>
      <p:pic>
        <p:nvPicPr>
          <p:cNvPr id="692231" name="Picture 7" descr="20_20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3" y="2833688"/>
            <a:ext cx="2476500" cy="2501900"/>
          </a:xfrm>
          <a:prstGeom prst="rect">
            <a:avLst/>
          </a:prstGeom>
          <a:noFill/>
        </p:spPr>
      </p:pic>
      <p:sp>
        <p:nvSpPr>
          <p:cNvPr id="692232" name="Text Box 8"/>
          <p:cNvSpPr txBox="1">
            <a:spLocks noChangeArrowheads="1"/>
          </p:cNvSpPr>
          <p:nvPr/>
        </p:nvSpPr>
        <p:spPr bwMode="auto">
          <a:xfrm>
            <a:off x="1022350" y="5508625"/>
            <a:ext cx="1250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sz="1800">
                <a:solidFill>
                  <a:schemeClr val="tx1"/>
                </a:solidFill>
              </a:rPr>
              <a:t>too sparse</a:t>
            </a:r>
            <a:endParaRPr lang="de-CH" sz="1800">
              <a:solidFill>
                <a:schemeClr val="tx1"/>
              </a:solidFill>
            </a:endParaRPr>
          </a:p>
        </p:txBody>
      </p:sp>
      <p:sp>
        <p:nvSpPr>
          <p:cNvPr id="692233" name="Text Box 9"/>
          <p:cNvSpPr txBox="1">
            <a:spLocks noChangeArrowheads="1"/>
          </p:cNvSpPr>
          <p:nvPr/>
        </p:nvSpPr>
        <p:spPr bwMode="auto">
          <a:xfrm>
            <a:off x="6800850" y="5508625"/>
            <a:ext cx="1187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sz="1800">
                <a:solidFill>
                  <a:schemeClr val="tx1"/>
                </a:solidFill>
              </a:rPr>
              <a:t>too dense</a:t>
            </a:r>
            <a:endParaRPr lang="de-CH" sz="1800">
              <a:solidFill>
                <a:schemeClr val="tx1"/>
              </a:solidFill>
            </a:endParaRPr>
          </a:p>
        </p:txBody>
      </p:sp>
      <p:sp>
        <p:nvSpPr>
          <p:cNvPr id="692234" name="Text Box 10"/>
          <p:cNvSpPr txBox="1">
            <a:spLocks noChangeArrowheads="1"/>
          </p:cNvSpPr>
          <p:nvPr/>
        </p:nvSpPr>
        <p:spPr bwMode="auto">
          <a:xfrm>
            <a:off x="3711575" y="5508625"/>
            <a:ext cx="161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indent="-381000"/>
            <a:r>
              <a:rPr lang="en-US" sz="1800">
                <a:solidFill>
                  <a:schemeClr val="tx1"/>
                </a:solidFill>
              </a:rPr>
              <a:t>critical density</a:t>
            </a:r>
            <a:endParaRPr lang="de-CH" sz="1800">
              <a:solidFill>
                <a:schemeClr val="tx1"/>
              </a:solidFill>
            </a:endParaRPr>
          </a:p>
        </p:txBody>
      </p:sp>
      <p:pic>
        <p:nvPicPr>
          <p:cNvPr id="692235" name="Picture 11" descr="20_20_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6475" y="2857500"/>
            <a:ext cx="245745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ChangeArrowheads="1"/>
          </p:cNvSpPr>
          <p:nvPr/>
        </p:nvSpPr>
        <p:spPr bwMode="auto">
          <a:xfrm>
            <a:off x="420688" y="495300"/>
            <a:ext cx="820737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Shortest path is significantly longer than Euclidean distance</a:t>
            </a:r>
          </a:p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Critical </a:t>
            </a:r>
            <a:r>
              <a:rPr lang="en-US" sz="2000" dirty="0">
                <a:solidFill>
                  <a:srgbClr val="000000"/>
                </a:solidFill>
              </a:rPr>
              <a:t>density range mandatory for the simulation of </a:t>
            </a:r>
            <a:r>
              <a:rPr lang="en-US" sz="2000" dirty="0">
                <a:solidFill>
                  <a:srgbClr val="FF0000"/>
                </a:solidFill>
              </a:rPr>
              <a:t>any</a:t>
            </a:r>
            <a:r>
              <a:rPr lang="en-US" sz="2000" dirty="0">
                <a:solidFill>
                  <a:srgbClr val="000000"/>
                </a:solidFill>
              </a:rPr>
              <a:t> routing algorithm (not only geographic)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Density: Shortest Path vs. Euclidean Distance</a:t>
            </a:r>
            <a:endParaRPr lang="de-CH"/>
          </a:p>
        </p:txBody>
      </p:sp>
      <p:pic>
        <p:nvPicPr>
          <p:cNvPr id="933893" name="Picture 5" descr="20_20_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406650" y="1401763"/>
            <a:ext cx="3668713" cy="3660775"/>
          </a:xfrm>
          <a:noFill/>
          <a:ln/>
        </p:spPr>
      </p:pic>
      <p:sp>
        <p:nvSpPr>
          <p:cNvPr id="933894" name="Freeform 6"/>
          <p:cNvSpPr>
            <a:spLocks/>
          </p:cNvSpPr>
          <p:nvPr/>
        </p:nvSpPr>
        <p:spPr bwMode="auto">
          <a:xfrm>
            <a:off x="2543175" y="2057400"/>
            <a:ext cx="1933575" cy="2466975"/>
          </a:xfrm>
          <a:custGeom>
            <a:avLst/>
            <a:gdLst/>
            <a:ahLst/>
            <a:cxnLst>
              <a:cxn ang="0">
                <a:pos x="396" y="631"/>
              </a:cxn>
              <a:cxn ang="0">
                <a:pos x="369" y="666"/>
              </a:cxn>
              <a:cxn ang="0">
                <a:pos x="318" y="708"/>
              </a:cxn>
              <a:cxn ang="0">
                <a:pos x="264" y="786"/>
              </a:cxn>
              <a:cxn ang="0">
                <a:pos x="333" y="846"/>
              </a:cxn>
              <a:cxn ang="0">
                <a:pos x="312" y="930"/>
              </a:cxn>
              <a:cxn ang="0">
                <a:pos x="240" y="969"/>
              </a:cxn>
              <a:cxn ang="0">
                <a:pos x="213" y="1038"/>
              </a:cxn>
              <a:cxn ang="0">
                <a:pos x="126" y="1113"/>
              </a:cxn>
              <a:cxn ang="0">
                <a:pos x="105" y="1173"/>
              </a:cxn>
              <a:cxn ang="0">
                <a:pos x="24" y="1173"/>
              </a:cxn>
              <a:cxn ang="0">
                <a:pos x="15" y="1194"/>
              </a:cxn>
              <a:cxn ang="0">
                <a:pos x="0" y="1206"/>
              </a:cxn>
              <a:cxn ang="0">
                <a:pos x="6" y="1299"/>
              </a:cxn>
              <a:cxn ang="0">
                <a:pos x="27" y="1344"/>
              </a:cxn>
              <a:cxn ang="0">
                <a:pos x="96" y="1383"/>
              </a:cxn>
              <a:cxn ang="0">
                <a:pos x="84" y="1443"/>
              </a:cxn>
              <a:cxn ang="0">
                <a:pos x="147" y="1533"/>
              </a:cxn>
              <a:cxn ang="0">
                <a:pos x="180" y="1554"/>
              </a:cxn>
              <a:cxn ang="0">
                <a:pos x="261" y="1518"/>
              </a:cxn>
              <a:cxn ang="0">
                <a:pos x="321" y="1542"/>
              </a:cxn>
              <a:cxn ang="0">
                <a:pos x="387" y="1518"/>
              </a:cxn>
              <a:cxn ang="0">
                <a:pos x="441" y="1527"/>
              </a:cxn>
              <a:cxn ang="0">
                <a:pos x="498" y="1500"/>
              </a:cxn>
              <a:cxn ang="0">
                <a:pos x="483" y="1395"/>
              </a:cxn>
              <a:cxn ang="0">
                <a:pos x="567" y="1323"/>
              </a:cxn>
              <a:cxn ang="0">
                <a:pos x="561" y="1215"/>
              </a:cxn>
              <a:cxn ang="0">
                <a:pos x="567" y="1131"/>
              </a:cxn>
              <a:cxn ang="0">
                <a:pos x="597" y="1080"/>
              </a:cxn>
              <a:cxn ang="0">
                <a:pos x="642" y="975"/>
              </a:cxn>
              <a:cxn ang="0">
                <a:pos x="726" y="933"/>
              </a:cxn>
              <a:cxn ang="0">
                <a:pos x="831" y="915"/>
              </a:cxn>
              <a:cxn ang="0">
                <a:pos x="930" y="960"/>
              </a:cxn>
              <a:cxn ang="0">
                <a:pos x="954" y="960"/>
              </a:cxn>
              <a:cxn ang="0">
                <a:pos x="972" y="927"/>
              </a:cxn>
              <a:cxn ang="0">
                <a:pos x="1116" y="933"/>
              </a:cxn>
              <a:cxn ang="0">
                <a:pos x="1149" y="894"/>
              </a:cxn>
              <a:cxn ang="0">
                <a:pos x="1218" y="723"/>
              </a:cxn>
              <a:cxn ang="0">
                <a:pos x="1185" y="711"/>
              </a:cxn>
              <a:cxn ang="0">
                <a:pos x="1182" y="645"/>
              </a:cxn>
              <a:cxn ang="0">
                <a:pos x="1110" y="612"/>
              </a:cxn>
              <a:cxn ang="0">
                <a:pos x="1077" y="540"/>
              </a:cxn>
              <a:cxn ang="0">
                <a:pos x="1086" y="456"/>
              </a:cxn>
              <a:cxn ang="0">
                <a:pos x="1080" y="408"/>
              </a:cxn>
              <a:cxn ang="0">
                <a:pos x="1098" y="318"/>
              </a:cxn>
              <a:cxn ang="0">
                <a:pos x="1080" y="237"/>
              </a:cxn>
              <a:cxn ang="0">
                <a:pos x="1092" y="198"/>
              </a:cxn>
              <a:cxn ang="0">
                <a:pos x="1080" y="48"/>
              </a:cxn>
              <a:cxn ang="0">
                <a:pos x="1002" y="0"/>
              </a:cxn>
              <a:cxn ang="0">
                <a:pos x="930" y="9"/>
              </a:cxn>
              <a:cxn ang="0">
                <a:pos x="870" y="78"/>
              </a:cxn>
              <a:cxn ang="0">
                <a:pos x="756" y="51"/>
              </a:cxn>
              <a:cxn ang="0">
                <a:pos x="684" y="87"/>
              </a:cxn>
              <a:cxn ang="0">
                <a:pos x="660" y="60"/>
              </a:cxn>
              <a:cxn ang="0">
                <a:pos x="612" y="72"/>
              </a:cxn>
              <a:cxn ang="0">
                <a:pos x="519" y="75"/>
              </a:cxn>
              <a:cxn ang="0">
                <a:pos x="483" y="144"/>
              </a:cxn>
              <a:cxn ang="0">
                <a:pos x="474" y="183"/>
              </a:cxn>
              <a:cxn ang="0">
                <a:pos x="537" y="264"/>
              </a:cxn>
              <a:cxn ang="0">
                <a:pos x="507" y="303"/>
              </a:cxn>
              <a:cxn ang="0">
                <a:pos x="513" y="333"/>
              </a:cxn>
              <a:cxn ang="0">
                <a:pos x="519" y="414"/>
              </a:cxn>
              <a:cxn ang="0">
                <a:pos x="483" y="492"/>
              </a:cxn>
            </a:cxnLst>
            <a:rect l="0" t="0" r="r" b="b"/>
            <a:pathLst>
              <a:path w="1218" h="1554">
                <a:moveTo>
                  <a:pt x="396" y="631"/>
                </a:moveTo>
                <a:lnTo>
                  <a:pt x="369" y="666"/>
                </a:lnTo>
                <a:lnTo>
                  <a:pt x="318" y="708"/>
                </a:lnTo>
                <a:lnTo>
                  <a:pt x="264" y="786"/>
                </a:lnTo>
                <a:lnTo>
                  <a:pt x="333" y="846"/>
                </a:lnTo>
                <a:lnTo>
                  <a:pt x="312" y="930"/>
                </a:lnTo>
                <a:lnTo>
                  <a:pt x="240" y="969"/>
                </a:lnTo>
                <a:lnTo>
                  <a:pt x="213" y="1038"/>
                </a:lnTo>
                <a:lnTo>
                  <a:pt x="126" y="1113"/>
                </a:lnTo>
                <a:lnTo>
                  <a:pt x="105" y="1173"/>
                </a:lnTo>
                <a:lnTo>
                  <a:pt x="24" y="1173"/>
                </a:lnTo>
                <a:lnTo>
                  <a:pt x="15" y="1194"/>
                </a:lnTo>
                <a:lnTo>
                  <a:pt x="0" y="1206"/>
                </a:lnTo>
                <a:lnTo>
                  <a:pt x="6" y="1299"/>
                </a:lnTo>
                <a:lnTo>
                  <a:pt x="27" y="1344"/>
                </a:lnTo>
                <a:lnTo>
                  <a:pt x="96" y="1383"/>
                </a:lnTo>
                <a:lnTo>
                  <a:pt x="84" y="1443"/>
                </a:lnTo>
                <a:lnTo>
                  <a:pt x="147" y="1533"/>
                </a:lnTo>
                <a:lnTo>
                  <a:pt x="180" y="1554"/>
                </a:lnTo>
                <a:lnTo>
                  <a:pt x="261" y="1518"/>
                </a:lnTo>
                <a:lnTo>
                  <a:pt x="321" y="1542"/>
                </a:lnTo>
                <a:lnTo>
                  <a:pt x="387" y="1518"/>
                </a:lnTo>
                <a:lnTo>
                  <a:pt x="441" y="1527"/>
                </a:lnTo>
                <a:lnTo>
                  <a:pt x="498" y="1500"/>
                </a:lnTo>
                <a:lnTo>
                  <a:pt x="483" y="1395"/>
                </a:lnTo>
                <a:lnTo>
                  <a:pt x="567" y="1323"/>
                </a:lnTo>
                <a:lnTo>
                  <a:pt x="561" y="1215"/>
                </a:lnTo>
                <a:lnTo>
                  <a:pt x="567" y="1131"/>
                </a:lnTo>
                <a:lnTo>
                  <a:pt x="597" y="1080"/>
                </a:lnTo>
                <a:lnTo>
                  <a:pt x="642" y="975"/>
                </a:lnTo>
                <a:lnTo>
                  <a:pt x="726" y="933"/>
                </a:lnTo>
                <a:lnTo>
                  <a:pt x="831" y="915"/>
                </a:lnTo>
                <a:lnTo>
                  <a:pt x="930" y="960"/>
                </a:lnTo>
                <a:lnTo>
                  <a:pt x="954" y="960"/>
                </a:lnTo>
                <a:lnTo>
                  <a:pt x="972" y="927"/>
                </a:lnTo>
                <a:lnTo>
                  <a:pt x="1116" y="933"/>
                </a:lnTo>
                <a:lnTo>
                  <a:pt x="1149" y="894"/>
                </a:lnTo>
                <a:lnTo>
                  <a:pt x="1218" y="723"/>
                </a:lnTo>
                <a:lnTo>
                  <a:pt x="1185" y="711"/>
                </a:lnTo>
                <a:lnTo>
                  <a:pt x="1182" y="645"/>
                </a:lnTo>
                <a:lnTo>
                  <a:pt x="1110" y="612"/>
                </a:lnTo>
                <a:lnTo>
                  <a:pt x="1077" y="540"/>
                </a:lnTo>
                <a:lnTo>
                  <a:pt x="1086" y="456"/>
                </a:lnTo>
                <a:lnTo>
                  <a:pt x="1080" y="408"/>
                </a:lnTo>
                <a:lnTo>
                  <a:pt x="1098" y="318"/>
                </a:lnTo>
                <a:lnTo>
                  <a:pt x="1080" y="237"/>
                </a:lnTo>
                <a:lnTo>
                  <a:pt x="1092" y="198"/>
                </a:lnTo>
                <a:lnTo>
                  <a:pt x="1080" y="48"/>
                </a:lnTo>
                <a:lnTo>
                  <a:pt x="1002" y="0"/>
                </a:lnTo>
                <a:lnTo>
                  <a:pt x="930" y="9"/>
                </a:lnTo>
                <a:lnTo>
                  <a:pt x="870" y="78"/>
                </a:lnTo>
                <a:lnTo>
                  <a:pt x="756" y="51"/>
                </a:lnTo>
                <a:lnTo>
                  <a:pt x="684" y="87"/>
                </a:lnTo>
                <a:lnTo>
                  <a:pt x="660" y="60"/>
                </a:lnTo>
                <a:lnTo>
                  <a:pt x="612" y="72"/>
                </a:lnTo>
                <a:lnTo>
                  <a:pt x="519" y="75"/>
                </a:lnTo>
                <a:lnTo>
                  <a:pt x="483" y="144"/>
                </a:lnTo>
                <a:lnTo>
                  <a:pt x="474" y="183"/>
                </a:lnTo>
                <a:lnTo>
                  <a:pt x="537" y="264"/>
                </a:lnTo>
                <a:lnTo>
                  <a:pt x="507" y="303"/>
                </a:lnTo>
                <a:lnTo>
                  <a:pt x="513" y="333"/>
                </a:lnTo>
                <a:lnTo>
                  <a:pt x="519" y="414"/>
                </a:lnTo>
                <a:lnTo>
                  <a:pt x="483" y="49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3895" name="Line 7"/>
          <p:cNvSpPr>
            <a:spLocks noChangeShapeType="1"/>
          </p:cNvSpPr>
          <p:nvPr/>
        </p:nvSpPr>
        <p:spPr bwMode="auto">
          <a:xfrm flipV="1">
            <a:off x="3175000" y="2838450"/>
            <a:ext cx="134938" cy="214313"/>
          </a:xfrm>
          <a:prstGeom prst="line">
            <a:avLst/>
          </a:prstGeom>
          <a:noFill/>
          <a:ln w="25400" cap="rnd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85900" y="2854325"/>
            <a:ext cx="635000" cy="895350"/>
            <a:chOff x="685" y="1929"/>
            <a:chExt cx="400" cy="564"/>
          </a:xfrm>
        </p:grpSpPr>
        <p:pic>
          <p:nvPicPr>
            <p:cNvPr id="933897" name="Picture 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2" y="1929"/>
              <a:ext cx="328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933898" name="Picture 1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" y="2175"/>
              <a:ext cx="400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933899" name="Oval 11"/>
          <p:cNvSpPr>
            <a:spLocks noChangeArrowheads="1"/>
          </p:cNvSpPr>
          <p:nvPr/>
        </p:nvSpPr>
        <p:spPr bwMode="auto">
          <a:xfrm>
            <a:off x="3270250" y="2787650"/>
            <a:ext cx="88900" cy="88900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3900" name="Oval 12"/>
          <p:cNvSpPr>
            <a:spLocks noChangeArrowheads="1"/>
          </p:cNvSpPr>
          <p:nvPr/>
        </p:nvSpPr>
        <p:spPr bwMode="auto">
          <a:xfrm>
            <a:off x="3130550" y="3009900"/>
            <a:ext cx="88900" cy="88900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4" grpId="0" animBg="1"/>
      <p:bldP spid="933895" grpId="0" animBg="1"/>
      <p:bldP spid="933899" grpId="0" animBg="1"/>
      <p:bldP spid="9339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Classic routing overview</a:t>
            </a:r>
          </a:p>
          <a:p>
            <a:r>
              <a:rPr lang="en-US" dirty="0" smtClean="0"/>
              <a:t>Geo-routing</a:t>
            </a:r>
            <a:endParaRPr lang="en-US" dirty="0"/>
          </a:p>
          <a:p>
            <a:r>
              <a:rPr lang="en-US" dirty="0"/>
              <a:t>Greedy </a:t>
            </a:r>
            <a:r>
              <a:rPr lang="en-US" dirty="0" smtClean="0"/>
              <a:t>geo-routing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Euclidean and </a:t>
            </a:r>
            <a:r>
              <a:rPr lang="en-US" dirty="0" smtClean="0"/>
              <a:t>Planar graphs</a:t>
            </a:r>
            <a:endParaRPr lang="en-US" dirty="0"/>
          </a:p>
          <a:p>
            <a:r>
              <a:rPr lang="en-US" dirty="0"/>
              <a:t>Face Routing</a:t>
            </a:r>
          </a:p>
          <a:p>
            <a:r>
              <a:rPr lang="en-US" dirty="0"/>
              <a:t>Greedy and </a:t>
            </a:r>
            <a:r>
              <a:rPr lang="en-US" dirty="0" smtClean="0"/>
              <a:t>Face Routing</a:t>
            </a:r>
          </a:p>
          <a:p>
            <a:r>
              <a:rPr lang="en-US" dirty="0" smtClean="0"/>
              <a:t>3D Geo-Routing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Randomly Generated Graphs: Critical Density Range</a:t>
            </a:r>
            <a:endParaRPr lang="de-CH"/>
          </a:p>
        </p:txBody>
      </p:sp>
      <p:sp>
        <p:nvSpPr>
          <p:cNvPr id="93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1800"/>
          </a:p>
          <a:p>
            <a:endParaRPr lang="en-US" sz="1800"/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515938" y="769938"/>
            <a:ext cx="820737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5941" name="AutoShape 5"/>
          <p:cNvSpPr>
            <a:spLocks noChangeAspect="1" noChangeArrowheads="1" noTextEdit="1"/>
          </p:cNvSpPr>
          <p:nvPr/>
        </p:nvSpPr>
        <p:spPr bwMode="auto">
          <a:xfrm>
            <a:off x="1116013" y="1360488"/>
            <a:ext cx="695325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1187450" y="1414463"/>
            <a:ext cx="6810375" cy="433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43" name="Line 7"/>
          <p:cNvSpPr>
            <a:spLocks noChangeShapeType="1"/>
          </p:cNvSpPr>
          <p:nvPr/>
        </p:nvSpPr>
        <p:spPr bwMode="auto">
          <a:xfrm>
            <a:off x="2066925" y="1643063"/>
            <a:ext cx="3175" cy="3390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44" name="Line 8"/>
          <p:cNvSpPr>
            <a:spLocks noChangeShapeType="1"/>
          </p:cNvSpPr>
          <p:nvPr/>
        </p:nvSpPr>
        <p:spPr bwMode="auto">
          <a:xfrm>
            <a:off x="2009775" y="503396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45" name="Line 9"/>
          <p:cNvSpPr>
            <a:spLocks noChangeShapeType="1"/>
          </p:cNvSpPr>
          <p:nvPr/>
        </p:nvSpPr>
        <p:spPr bwMode="auto">
          <a:xfrm>
            <a:off x="2009775" y="465455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46" name="Line 10"/>
          <p:cNvSpPr>
            <a:spLocks noChangeShapeType="1"/>
          </p:cNvSpPr>
          <p:nvPr/>
        </p:nvSpPr>
        <p:spPr bwMode="auto">
          <a:xfrm>
            <a:off x="2009775" y="427513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47" name="Line 11"/>
          <p:cNvSpPr>
            <a:spLocks noChangeShapeType="1"/>
          </p:cNvSpPr>
          <p:nvPr/>
        </p:nvSpPr>
        <p:spPr bwMode="auto">
          <a:xfrm>
            <a:off x="2009775" y="390683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48" name="Line 12"/>
          <p:cNvSpPr>
            <a:spLocks noChangeShapeType="1"/>
          </p:cNvSpPr>
          <p:nvPr/>
        </p:nvSpPr>
        <p:spPr bwMode="auto">
          <a:xfrm>
            <a:off x="2009775" y="3527425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49" name="Line 13"/>
          <p:cNvSpPr>
            <a:spLocks noChangeShapeType="1"/>
          </p:cNvSpPr>
          <p:nvPr/>
        </p:nvSpPr>
        <p:spPr bwMode="auto">
          <a:xfrm>
            <a:off x="2009775" y="314801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50" name="Line 14"/>
          <p:cNvSpPr>
            <a:spLocks noChangeShapeType="1"/>
          </p:cNvSpPr>
          <p:nvPr/>
        </p:nvSpPr>
        <p:spPr bwMode="auto">
          <a:xfrm>
            <a:off x="2009775" y="277018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51" name="Line 15"/>
          <p:cNvSpPr>
            <a:spLocks noChangeShapeType="1"/>
          </p:cNvSpPr>
          <p:nvPr/>
        </p:nvSpPr>
        <p:spPr bwMode="auto">
          <a:xfrm>
            <a:off x="2009775" y="240030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52" name="Line 16"/>
          <p:cNvSpPr>
            <a:spLocks noChangeShapeType="1"/>
          </p:cNvSpPr>
          <p:nvPr/>
        </p:nvSpPr>
        <p:spPr bwMode="auto">
          <a:xfrm>
            <a:off x="2009775" y="202088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53" name="Line 17"/>
          <p:cNvSpPr>
            <a:spLocks noChangeShapeType="1"/>
          </p:cNvSpPr>
          <p:nvPr/>
        </p:nvSpPr>
        <p:spPr bwMode="auto">
          <a:xfrm>
            <a:off x="2009775" y="164306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54" name="Line 18"/>
          <p:cNvSpPr>
            <a:spLocks noChangeShapeType="1"/>
          </p:cNvSpPr>
          <p:nvPr/>
        </p:nvSpPr>
        <p:spPr bwMode="auto">
          <a:xfrm>
            <a:off x="1982788" y="5033963"/>
            <a:ext cx="512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55" name="Line 19"/>
          <p:cNvSpPr>
            <a:spLocks noChangeShapeType="1"/>
          </p:cNvSpPr>
          <p:nvPr/>
        </p:nvSpPr>
        <p:spPr bwMode="auto">
          <a:xfrm flipV="1">
            <a:off x="1982788" y="50339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56" name="Line 20"/>
          <p:cNvSpPr>
            <a:spLocks noChangeShapeType="1"/>
          </p:cNvSpPr>
          <p:nvPr/>
        </p:nvSpPr>
        <p:spPr bwMode="auto">
          <a:xfrm flipV="1">
            <a:off x="3330575" y="50339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57" name="Line 21"/>
          <p:cNvSpPr>
            <a:spLocks noChangeShapeType="1"/>
          </p:cNvSpPr>
          <p:nvPr/>
        </p:nvSpPr>
        <p:spPr bwMode="auto">
          <a:xfrm flipV="1">
            <a:off x="4678363" y="50339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58" name="Line 22"/>
          <p:cNvSpPr>
            <a:spLocks noChangeShapeType="1"/>
          </p:cNvSpPr>
          <p:nvPr/>
        </p:nvSpPr>
        <p:spPr bwMode="auto">
          <a:xfrm flipV="1">
            <a:off x="6026150" y="50339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59" name="Freeform 23"/>
          <p:cNvSpPr>
            <a:spLocks/>
          </p:cNvSpPr>
          <p:nvPr/>
        </p:nvSpPr>
        <p:spPr bwMode="auto">
          <a:xfrm>
            <a:off x="2066925" y="1935163"/>
            <a:ext cx="5080000" cy="3076575"/>
          </a:xfrm>
          <a:custGeom>
            <a:avLst/>
            <a:gdLst/>
            <a:ahLst/>
            <a:cxnLst>
              <a:cxn ang="0">
                <a:pos x="0" y="284"/>
              </a:cxn>
              <a:cxn ang="0">
                <a:pos x="12" y="267"/>
              </a:cxn>
              <a:cxn ang="0">
                <a:pos x="24" y="242"/>
              </a:cxn>
              <a:cxn ang="0">
                <a:pos x="36" y="203"/>
              </a:cxn>
              <a:cxn ang="0">
                <a:pos x="48" y="189"/>
              </a:cxn>
              <a:cxn ang="0">
                <a:pos x="60" y="116"/>
              </a:cxn>
              <a:cxn ang="0">
                <a:pos x="72" y="36"/>
              </a:cxn>
              <a:cxn ang="0">
                <a:pos x="83" y="0"/>
              </a:cxn>
              <a:cxn ang="0">
                <a:pos x="95" y="68"/>
              </a:cxn>
              <a:cxn ang="0">
                <a:pos x="107" y="124"/>
              </a:cxn>
              <a:cxn ang="0">
                <a:pos x="119" y="168"/>
              </a:cxn>
              <a:cxn ang="0">
                <a:pos x="131" y="205"/>
              </a:cxn>
              <a:cxn ang="0">
                <a:pos x="143" y="218"/>
              </a:cxn>
              <a:cxn ang="0">
                <a:pos x="155" y="234"/>
              </a:cxn>
              <a:cxn ang="0">
                <a:pos x="167" y="242"/>
              </a:cxn>
              <a:cxn ang="0">
                <a:pos x="179" y="250"/>
              </a:cxn>
              <a:cxn ang="0">
                <a:pos x="191" y="255"/>
              </a:cxn>
              <a:cxn ang="0">
                <a:pos x="203" y="259"/>
              </a:cxn>
              <a:cxn ang="0">
                <a:pos x="215" y="262"/>
              </a:cxn>
              <a:cxn ang="0">
                <a:pos x="227" y="265"/>
              </a:cxn>
              <a:cxn ang="0">
                <a:pos x="239" y="268"/>
              </a:cxn>
              <a:cxn ang="0">
                <a:pos x="251" y="269"/>
              </a:cxn>
              <a:cxn ang="0">
                <a:pos x="262" y="271"/>
              </a:cxn>
              <a:cxn ang="0">
                <a:pos x="274" y="273"/>
              </a:cxn>
              <a:cxn ang="0">
                <a:pos x="286" y="274"/>
              </a:cxn>
              <a:cxn ang="0">
                <a:pos x="298" y="274"/>
              </a:cxn>
              <a:cxn ang="0">
                <a:pos x="310" y="276"/>
              </a:cxn>
              <a:cxn ang="0">
                <a:pos x="322" y="276"/>
              </a:cxn>
              <a:cxn ang="0">
                <a:pos x="334" y="277"/>
              </a:cxn>
              <a:cxn ang="0">
                <a:pos x="346" y="278"/>
              </a:cxn>
              <a:cxn ang="0">
                <a:pos x="358" y="278"/>
              </a:cxn>
            </a:cxnLst>
            <a:rect l="0" t="0" r="r" b="b"/>
            <a:pathLst>
              <a:path w="358" h="284">
                <a:moveTo>
                  <a:pt x="0" y="284"/>
                </a:moveTo>
                <a:lnTo>
                  <a:pt x="12" y="267"/>
                </a:lnTo>
                <a:lnTo>
                  <a:pt x="24" y="242"/>
                </a:lnTo>
                <a:lnTo>
                  <a:pt x="36" y="203"/>
                </a:lnTo>
                <a:lnTo>
                  <a:pt x="48" y="189"/>
                </a:lnTo>
                <a:lnTo>
                  <a:pt x="60" y="116"/>
                </a:lnTo>
                <a:lnTo>
                  <a:pt x="72" y="36"/>
                </a:lnTo>
                <a:lnTo>
                  <a:pt x="83" y="0"/>
                </a:lnTo>
                <a:lnTo>
                  <a:pt x="95" y="68"/>
                </a:lnTo>
                <a:lnTo>
                  <a:pt x="107" y="124"/>
                </a:lnTo>
                <a:lnTo>
                  <a:pt x="119" y="168"/>
                </a:lnTo>
                <a:lnTo>
                  <a:pt x="131" y="205"/>
                </a:lnTo>
                <a:lnTo>
                  <a:pt x="143" y="218"/>
                </a:lnTo>
                <a:lnTo>
                  <a:pt x="155" y="234"/>
                </a:lnTo>
                <a:lnTo>
                  <a:pt x="167" y="242"/>
                </a:lnTo>
                <a:lnTo>
                  <a:pt x="179" y="250"/>
                </a:lnTo>
                <a:lnTo>
                  <a:pt x="191" y="255"/>
                </a:lnTo>
                <a:lnTo>
                  <a:pt x="203" y="259"/>
                </a:lnTo>
                <a:lnTo>
                  <a:pt x="215" y="262"/>
                </a:lnTo>
                <a:lnTo>
                  <a:pt x="227" y="265"/>
                </a:lnTo>
                <a:lnTo>
                  <a:pt x="239" y="268"/>
                </a:lnTo>
                <a:lnTo>
                  <a:pt x="251" y="269"/>
                </a:lnTo>
                <a:lnTo>
                  <a:pt x="262" y="271"/>
                </a:lnTo>
                <a:lnTo>
                  <a:pt x="274" y="273"/>
                </a:lnTo>
                <a:lnTo>
                  <a:pt x="286" y="274"/>
                </a:lnTo>
                <a:lnTo>
                  <a:pt x="298" y="274"/>
                </a:lnTo>
                <a:lnTo>
                  <a:pt x="310" y="276"/>
                </a:lnTo>
                <a:lnTo>
                  <a:pt x="322" y="276"/>
                </a:lnTo>
                <a:lnTo>
                  <a:pt x="334" y="277"/>
                </a:lnTo>
                <a:lnTo>
                  <a:pt x="346" y="278"/>
                </a:lnTo>
                <a:lnTo>
                  <a:pt x="358" y="278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60" name="Line 24"/>
          <p:cNvSpPr>
            <a:spLocks noChangeShapeType="1"/>
          </p:cNvSpPr>
          <p:nvPr/>
        </p:nvSpPr>
        <p:spPr bwMode="auto">
          <a:xfrm>
            <a:off x="7104063" y="1643063"/>
            <a:ext cx="1587" cy="3390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61" name="Line 25"/>
          <p:cNvSpPr>
            <a:spLocks noChangeShapeType="1"/>
          </p:cNvSpPr>
          <p:nvPr/>
        </p:nvSpPr>
        <p:spPr bwMode="auto">
          <a:xfrm>
            <a:off x="7104063" y="503396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62" name="Line 26"/>
          <p:cNvSpPr>
            <a:spLocks noChangeShapeType="1"/>
          </p:cNvSpPr>
          <p:nvPr/>
        </p:nvSpPr>
        <p:spPr bwMode="auto">
          <a:xfrm>
            <a:off x="7104063" y="469741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63" name="Line 27"/>
          <p:cNvSpPr>
            <a:spLocks noChangeShapeType="1"/>
          </p:cNvSpPr>
          <p:nvPr/>
        </p:nvSpPr>
        <p:spPr bwMode="auto">
          <a:xfrm>
            <a:off x="7104063" y="435133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64" name="Line 28"/>
          <p:cNvSpPr>
            <a:spLocks noChangeShapeType="1"/>
          </p:cNvSpPr>
          <p:nvPr/>
        </p:nvSpPr>
        <p:spPr bwMode="auto">
          <a:xfrm>
            <a:off x="7104063" y="401478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65" name="Line 29"/>
          <p:cNvSpPr>
            <a:spLocks noChangeShapeType="1"/>
          </p:cNvSpPr>
          <p:nvPr/>
        </p:nvSpPr>
        <p:spPr bwMode="auto">
          <a:xfrm>
            <a:off x="7104063" y="3678238"/>
            <a:ext cx="57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66" name="Line 30"/>
          <p:cNvSpPr>
            <a:spLocks noChangeShapeType="1"/>
          </p:cNvSpPr>
          <p:nvPr/>
        </p:nvSpPr>
        <p:spPr bwMode="auto">
          <a:xfrm>
            <a:off x="7104063" y="3343275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67" name="Line 31"/>
          <p:cNvSpPr>
            <a:spLocks noChangeShapeType="1"/>
          </p:cNvSpPr>
          <p:nvPr/>
        </p:nvSpPr>
        <p:spPr bwMode="auto">
          <a:xfrm>
            <a:off x="7104063" y="299561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68" name="Line 32"/>
          <p:cNvSpPr>
            <a:spLocks noChangeShapeType="1"/>
          </p:cNvSpPr>
          <p:nvPr/>
        </p:nvSpPr>
        <p:spPr bwMode="auto">
          <a:xfrm>
            <a:off x="7104063" y="266065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69" name="Line 33"/>
          <p:cNvSpPr>
            <a:spLocks noChangeShapeType="1"/>
          </p:cNvSpPr>
          <p:nvPr/>
        </p:nvSpPr>
        <p:spPr bwMode="auto">
          <a:xfrm>
            <a:off x="7104063" y="232568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70" name="Line 34"/>
          <p:cNvSpPr>
            <a:spLocks noChangeShapeType="1"/>
          </p:cNvSpPr>
          <p:nvPr/>
        </p:nvSpPr>
        <p:spPr bwMode="auto">
          <a:xfrm>
            <a:off x="7104063" y="197961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71" name="Line 35"/>
          <p:cNvSpPr>
            <a:spLocks noChangeShapeType="1"/>
          </p:cNvSpPr>
          <p:nvPr/>
        </p:nvSpPr>
        <p:spPr bwMode="auto">
          <a:xfrm>
            <a:off x="7104063" y="164306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72" name="Freeform 36"/>
          <p:cNvSpPr>
            <a:spLocks/>
          </p:cNvSpPr>
          <p:nvPr/>
        </p:nvSpPr>
        <p:spPr bwMode="auto">
          <a:xfrm>
            <a:off x="2066925" y="4979988"/>
            <a:ext cx="100013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2" y="0"/>
              </a:cxn>
              <a:cxn ang="0">
                <a:pos x="4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42" h="12">
                <a:moveTo>
                  <a:pt x="0" y="6"/>
                </a:moveTo>
                <a:lnTo>
                  <a:pt x="42" y="0"/>
                </a:lnTo>
                <a:lnTo>
                  <a:pt x="4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73" name="Rectangle 37"/>
          <p:cNvSpPr>
            <a:spLocks noChangeArrowheads="1"/>
          </p:cNvSpPr>
          <p:nvPr/>
        </p:nvSpPr>
        <p:spPr bwMode="auto">
          <a:xfrm>
            <a:off x="2222500" y="4979988"/>
            <a:ext cx="14288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74" name="Freeform 38"/>
          <p:cNvSpPr>
            <a:spLocks/>
          </p:cNvSpPr>
          <p:nvPr/>
        </p:nvSpPr>
        <p:spPr bwMode="auto">
          <a:xfrm>
            <a:off x="2236788" y="4957763"/>
            <a:ext cx="85725" cy="33337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36" y="0"/>
              </a:cxn>
              <a:cxn ang="0">
                <a:pos x="36" y="6"/>
              </a:cxn>
              <a:cxn ang="0">
                <a:pos x="0" y="19"/>
              </a:cxn>
              <a:cxn ang="0">
                <a:pos x="0" y="13"/>
              </a:cxn>
            </a:cxnLst>
            <a:rect l="0" t="0" r="r" b="b"/>
            <a:pathLst>
              <a:path w="36" h="19">
                <a:moveTo>
                  <a:pt x="0" y="13"/>
                </a:moveTo>
                <a:lnTo>
                  <a:pt x="36" y="0"/>
                </a:lnTo>
                <a:lnTo>
                  <a:pt x="36" y="6"/>
                </a:lnTo>
                <a:lnTo>
                  <a:pt x="0" y="19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75" name="Rectangle 39"/>
          <p:cNvSpPr>
            <a:spLocks noChangeArrowheads="1"/>
          </p:cNvSpPr>
          <p:nvPr/>
        </p:nvSpPr>
        <p:spPr bwMode="auto">
          <a:xfrm>
            <a:off x="2379663" y="4946650"/>
            <a:ext cx="2857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76" name="Rectangle 40"/>
          <p:cNvSpPr>
            <a:spLocks noChangeArrowheads="1"/>
          </p:cNvSpPr>
          <p:nvPr/>
        </p:nvSpPr>
        <p:spPr bwMode="auto">
          <a:xfrm>
            <a:off x="2408238" y="4946650"/>
            <a:ext cx="69850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77" name="Rectangle 41"/>
          <p:cNvSpPr>
            <a:spLocks noChangeArrowheads="1"/>
          </p:cNvSpPr>
          <p:nvPr/>
        </p:nvSpPr>
        <p:spPr bwMode="auto">
          <a:xfrm>
            <a:off x="2535238" y="4937125"/>
            <a:ext cx="428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78" name="Freeform 42"/>
          <p:cNvSpPr>
            <a:spLocks/>
          </p:cNvSpPr>
          <p:nvPr/>
        </p:nvSpPr>
        <p:spPr bwMode="auto">
          <a:xfrm>
            <a:off x="2578100" y="4924425"/>
            <a:ext cx="57150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4" y="0"/>
              </a:cxn>
              <a:cxn ang="0">
                <a:pos x="24" y="7"/>
              </a:cxn>
              <a:cxn ang="0">
                <a:pos x="0" y="13"/>
              </a:cxn>
              <a:cxn ang="0">
                <a:pos x="0" y="7"/>
              </a:cxn>
            </a:cxnLst>
            <a:rect l="0" t="0" r="r" b="b"/>
            <a:pathLst>
              <a:path w="24" h="13">
                <a:moveTo>
                  <a:pt x="0" y="7"/>
                </a:moveTo>
                <a:lnTo>
                  <a:pt x="24" y="0"/>
                </a:lnTo>
                <a:lnTo>
                  <a:pt x="24" y="7"/>
                </a:lnTo>
                <a:lnTo>
                  <a:pt x="0" y="13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79" name="Freeform 43"/>
          <p:cNvSpPr>
            <a:spLocks/>
          </p:cNvSpPr>
          <p:nvPr/>
        </p:nvSpPr>
        <p:spPr bwMode="auto">
          <a:xfrm>
            <a:off x="2690813" y="4892675"/>
            <a:ext cx="57150" cy="2063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4" y="0"/>
              </a:cxn>
              <a:cxn ang="0">
                <a:pos x="24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24" h="12">
                <a:moveTo>
                  <a:pt x="0" y="6"/>
                </a:moveTo>
                <a:lnTo>
                  <a:pt x="24" y="0"/>
                </a:lnTo>
                <a:lnTo>
                  <a:pt x="24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80" name="Freeform 44"/>
          <p:cNvSpPr>
            <a:spLocks/>
          </p:cNvSpPr>
          <p:nvPr/>
        </p:nvSpPr>
        <p:spPr bwMode="auto">
          <a:xfrm>
            <a:off x="2733675" y="4859338"/>
            <a:ext cx="42863" cy="4445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2" y="0"/>
              </a:cxn>
              <a:cxn ang="0">
                <a:pos x="18" y="6"/>
              </a:cxn>
              <a:cxn ang="0">
                <a:pos x="6" y="25"/>
              </a:cxn>
              <a:cxn ang="0">
                <a:pos x="0" y="19"/>
              </a:cxn>
            </a:cxnLst>
            <a:rect l="0" t="0" r="r" b="b"/>
            <a:pathLst>
              <a:path w="18" h="25">
                <a:moveTo>
                  <a:pt x="0" y="19"/>
                </a:moveTo>
                <a:lnTo>
                  <a:pt x="12" y="0"/>
                </a:lnTo>
                <a:lnTo>
                  <a:pt x="18" y="6"/>
                </a:lnTo>
                <a:lnTo>
                  <a:pt x="6" y="25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81" name="Freeform 45"/>
          <p:cNvSpPr>
            <a:spLocks/>
          </p:cNvSpPr>
          <p:nvPr/>
        </p:nvSpPr>
        <p:spPr bwMode="auto">
          <a:xfrm>
            <a:off x="2790825" y="4762500"/>
            <a:ext cx="71438" cy="76200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24" y="0"/>
              </a:cxn>
              <a:cxn ang="0">
                <a:pos x="30" y="6"/>
              </a:cxn>
              <a:cxn ang="0">
                <a:pos x="6" y="44"/>
              </a:cxn>
              <a:cxn ang="0">
                <a:pos x="0" y="37"/>
              </a:cxn>
            </a:cxnLst>
            <a:rect l="0" t="0" r="r" b="b"/>
            <a:pathLst>
              <a:path w="30" h="44">
                <a:moveTo>
                  <a:pt x="0" y="37"/>
                </a:moveTo>
                <a:lnTo>
                  <a:pt x="24" y="0"/>
                </a:lnTo>
                <a:lnTo>
                  <a:pt x="30" y="6"/>
                </a:lnTo>
                <a:lnTo>
                  <a:pt x="6" y="44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82" name="Freeform 46"/>
          <p:cNvSpPr>
            <a:spLocks/>
          </p:cNvSpPr>
          <p:nvPr/>
        </p:nvSpPr>
        <p:spPr bwMode="auto">
          <a:xfrm>
            <a:off x="2876550" y="4687888"/>
            <a:ext cx="41275" cy="412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0"/>
              </a:cxn>
              <a:cxn ang="0">
                <a:pos x="18" y="6"/>
              </a:cxn>
              <a:cxn ang="0">
                <a:pos x="6" y="24"/>
              </a:cxn>
              <a:cxn ang="0">
                <a:pos x="0" y="18"/>
              </a:cxn>
            </a:cxnLst>
            <a:rect l="0" t="0" r="r" b="b"/>
            <a:pathLst>
              <a:path w="18" h="24">
                <a:moveTo>
                  <a:pt x="0" y="18"/>
                </a:moveTo>
                <a:lnTo>
                  <a:pt x="12" y="0"/>
                </a:lnTo>
                <a:lnTo>
                  <a:pt x="18" y="6"/>
                </a:lnTo>
                <a:lnTo>
                  <a:pt x="6" y="24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83" name="Freeform 47"/>
          <p:cNvSpPr>
            <a:spLocks/>
          </p:cNvSpPr>
          <p:nvPr/>
        </p:nvSpPr>
        <p:spPr bwMode="auto">
          <a:xfrm>
            <a:off x="2903538" y="4665663"/>
            <a:ext cx="28575" cy="3175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6" y="0"/>
              </a:cxn>
              <a:cxn ang="0">
                <a:pos x="12" y="0"/>
              </a:cxn>
              <a:cxn ang="0">
                <a:pos x="6" y="19"/>
              </a:cxn>
              <a:cxn ang="0">
                <a:pos x="0" y="19"/>
              </a:cxn>
            </a:cxnLst>
            <a:rect l="0" t="0" r="r" b="b"/>
            <a:pathLst>
              <a:path w="12" h="19">
                <a:moveTo>
                  <a:pt x="0" y="19"/>
                </a:moveTo>
                <a:lnTo>
                  <a:pt x="6" y="0"/>
                </a:lnTo>
                <a:lnTo>
                  <a:pt x="12" y="0"/>
                </a:lnTo>
                <a:lnTo>
                  <a:pt x="6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84" name="Freeform 48"/>
          <p:cNvSpPr>
            <a:spLocks/>
          </p:cNvSpPr>
          <p:nvPr/>
        </p:nvSpPr>
        <p:spPr bwMode="auto">
          <a:xfrm>
            <a:off x="2932113" y="4556125"/>
            <a:ext cx="57150" cy="6508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8" y="0"/>
              </a:cxn>
              <a:cxn ang="0">
                <a:pos x="24" y="0"/>
              </a:cxn>
              <a:cxn ang="0">
                <a:pos x="6" y="37"/>
              </a:cxn>
              <a:cxn ang="0">
                <a:pos x="0" y="37"/>
              </a:cxn>
            </a:cxnLst>
            <a:rect l="0" t="0" r="r" b="b"/>
            <a:pathLst>
              <a:path w="24" h="37">
                <a:moveTo>
                  <a:pt x="0" y="37"/>
                </a:moveTo>
                <a:lnTo>
                  <a:pt x="18" y="0"/>
                </a:lnTo>
                <a:lnTo>
                  <a:pt x="24" y="0"/>
                </a:lnTo>
                <a:lnTo>
                  <a:pt x="6" y="37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85" name="Freeform 49"/>
          <p:cNvSpPr>
            <a:spLocks/>
          </p:cNvSpPr>
          <p:nvPr/>
        </p:nvSpPr>
        <p:spPr bwMode="auto">
          <a:xfrm>
            <a:off x="2989263" y="4438650"/>
            <a:ext cx="57150" cy="7461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8" y="0"/>
              </a:cxn>
              <a:cxn ang="0">
                <a:pos x="24" y="0"/>
              </a:cxn>
              <a:cxn ang="0">
                <a:pos x="6" y="43"/>
              </a:cxn>
              <a:cxn ang="0">
                <a:pos x="0" y="43"/>
              </a:cxn>
            </a:cxnLst>
            <a:rect l="0" t="0" r="r" b="b"/>
            <a:pathLst>
              <a:path w="24" h="43">
                <a:moveTo>
                  <a:pt x="0" y="43"/>
                </a:moveTo>
                <a:lnTo>
                  <a:pt x="18" y="0"/>
                </a:lnTo>
                <a:lnTo>
                  <a:pt x="24" y="0"/>
                </a:lnTo>
                <a:lnTo>
                  <a:pt x="6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86" name="Freeform 50"/>
          <p:cNvSpPr>
            <a:spLocks/>
          </p:cNvSpPr>
          <p:nvPr/>
        </p:nvSpPr>
        <p:spPr bwMode="auto">
          <a:xfrm>
            <a:off x="3046413" y="4351338"/>
            <a:ext cx="42862" cy="5397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2" y="0"/>
              </a:cxn>
              <a:cxn ang="0">
                <a:pos x="18" y="0"/>
              </a:cxn>
              <a:cxn ang="0">
                <a:pos x="6" y="31"/>
              </a:cxn>
              <a:cxn ang="0">
                <a:pos x="0" y="31"/>
              </a:cxn>
            </a:cxnLst>
            <a:rect l="0" t="0" r="r" b="b"/>
            <a:pathLst>
              <a:path w="18" h="31">
                <a:moveTo>
                  <a:pt x="0" y="31"/>
                </a:moveTo>
                <a:lnTo>
                  <a:pt x="12" y="0"/>
                </a:lnTo>
                <a:lnTo>
                  <a:pt x="18" y="0"/>
                </a:lnTo>
                <a:lnTo>
                  <a:pt x="6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87" name="Rectangle 51"/>
          <p:cNvSpPr>
            <a:spLocks noChangeArrowheads="1"/>
          </p:cNvSpPr>
          <p:nvPr/>
        </p:nvSpPr>
        <p:spPr bwMode="auto">
          <a:xfrm>
            <a:off x="3074988" y="4329113"/>
            <a:ext cx="14287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88" name="Freeform 52"/>
          <p:cNvSpPr>
            <a:spLocks/>
          </p:cNvSpPr>
          <p:nvPr/>
        </p:nvSpPr>
        <p:spPr bwMode="auto">
          <a:xfrm>
            <a:off x="3089275" y="4210050"/>
            <a:ext cx="28575" cy="7461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" y="0"/>
              </a:cxn>
              <a:cxn ang="0">
                <a:pos x="12" y="0"/>
              </a:cxn>
              <a:cxn ang="0">
                <a:pos x="6" y="43"/>
              </a:cxn>
              <a:cxn ang="0">
                <a:pos x="0" y="43"/>
              </a:cxn>
            </a:cxnLst>
            <a:rect l="0" t="0" r="r" b="b"/>
            <a:pathLst>
              <a:path w="12" h="43">
                <a:moveTo>
                  <a:pt x="0" y="43"/>
                </a:moveTo>
                <a:lnTo>
                  <a:pt x="6" y="0"/>
                </a:lnTo>
                <a:lnTo>
                  <a:pt x="12" y="0"/>
                </a:lnTo>
                <a:lnTo>
                  <a:pt x="6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89" name="Freeform 53"/>
          <p:cNvSpPr>
            <a:spLocks/>
          </p:cNvSpPr>
          <p:nvPr/>
        </p:nvSpPr>
        <p:spPr bwMode="auto">
          <a:xfrm>
            <a:off x="3103563" y="4089400"/>
            <a:ext cx="26987" cy="777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0"/>
              </a:cxn>
              <a:cxn ang="0">
                <a:pos x="12" y="0"/>
              </a:cxn>
              <a:cxn ang="0">
                <a:pos x="6" y="44"/>
              </a:cxn>
              <a:cxn ang="0">
                <a:pos x="0" y="44"/>
              </a:cxn>
            </a:cxnLst>
            <a:rect l="0" t="0" r="r" b="b"/>
            <a:pathLst>
              <a:path w="12" h="44">
                <a:moveTo>
                  <a:pt x="0" y="44"/>
                </a:moveTo>
                <a:lnTo>
                  <a:pt x="6" y="0"/>
                </a:lnTo>
                <a:lnTo>
                  <a:pt x="12" y="0"/>
                </a:lnTo>
                <a:lnTo>
                  <a:pt x="6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90" name="Freeform 54"/>
          <p:cNvSpPr>
            <a:spLocks/>
          </p:cNvSpPr>
          <p:nvPr/>
        </p:nvSpPr>
        <p:spPr bwMode="auto">
          <a:xfrm>
            <a:off x="3130550" y="3971925"/>
            <a:ext cx="28575" cy="762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0"/>
              </a:cxn>
              <a:cxn ang="0">
                <a:pos x="12" y="0"/>
              </a:cxn>
              <a:cxn ang="0">
                <a:pos x="6" y="44"/>
              </a:cxn>
              <a:cxn ang="0">
                <a:pos x="0" y="44"/>
              </a:cxn>
            </a:cxnLst>
            <a:rect l="0" t="0" r="r" b="b"/>
            <a:pathLst>
              <a:path w="12" h="44">
                <a:moveTo>
                  <a:pt x="0" y="44"/>
                </a:moveTo>
                <a:lnTo>
                  <a:pt x="6" y="0"/>
                </a:lnTo>
                <a:lnTo>
                  <a:pt x="12" y="0"/>
                </a:lnTo>
                <a:lnTo>
                  <a:pt x="6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91" name="Freeform 55"/>
          <p:cNvSpPr>
            <a:spLocks/>
          </p:cNvSpPr>
          <p:nvPr/>
        </p:nvSpPr>
        <p:spPr bwMode="auto">
          <a:xfrm>
            <a:off x="3144838" y="3852863"/>
            <a:ext cx="28575" cy="74612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" y="0"/>
              </a:cxn>
              <a:cxn ang="0">
                <a:pos x="12" y="0"/>
              </a:cxn>
              <a:cxn ang="0">
                <a:pos x="6" y="43"/>
              </a:cxn>
              <a:cxn ang="0">
                <a:pos x="0" y="43"/>
              </a:cxn>
            </a:cxnLst>
            <a:rect l="0" t="0" r="r" b="b"/>
            <a:pathLst>
              <a:path w="12" h="43">
                <a:moveTo>
                  <a:pt x="0" y="43"/>
                </a:moveTo>
                <a:lnTo>
                  <a:pt x="6" y="0"/>
                </a:lnTo>
                <a:lnTo>
                  <a:pt x="12" y="0"/>
                </a:lnTo>
                <a:lnTo>
                  <a:pt x="6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92" name="Freeform 56"/>
          <p:cNvSpPr>
            <a:spLocks/>
          </p:cNvSpPr>
          <p:nvPr/>
        </p:nvSpPr>
        <p:spPr bwMode="auto">
          <a:xfrm>
            <a:off x="3173413" y="3732213"/>
            <a:ext cx="28575" cy="777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0"/>
              </a:cxn>
              <a:cxn ang="0">
                <a:pos x="12" y="0"/>
              </a:cxn>
              <a:cxn ang="0">
                <a:pos x="6" y="44"/>
              </a:cxn>
              <a:cxn ang="0">
                <a:pos x="0" y="44"/>
              </a:cxn>
            </a:cxnLst>
            <a:rect l="0" t="0" r="r" b="b"/>
            <a:pathLst>
              <a:path w="12" h="44">
                <a:moveTo>
                  <a:pt x="0" y="44"/>
                </a:moveTo>
                <a:lnTo>
                  <a:pt x="6" y="0"/>
                </a:lnTo>
                <a:lnTo>
                  <a:pt x="12" y="0"/>
                </a:lnTo>
                <a:lnTo>
                  <a:pt x="6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93" name="Freeform 57"/>
          <p:cNvSpPr>
            <a:spLocks/>
          </p:cNvSpPr>
          <p:nvPr/>
        </p:nvSpPr>
        <p:spPr bwMode="auto">
          <a:xfrm>
            <a:off x="3187700" y="3614738"/>
            <a:ext cx="28575" cy="74612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" y="0"/>
              </a:cxn>
              <a:cxn ang="0">
                <a:pos x="12" y="0"/>
              </a:cxn>
              <a:cxn ang="0">
                <a:pos x="6" y="43"/>
              </a:cxn>
              <a:cxn ang="0">
                <a:pos x="0" y="43"/>
              </a:cxn>
            </a:cxnLst>
            <a:rect l="0" t="0" r="r" b="b"/>
            <a:pathLst>
              <a:path w="12" h="43">
                <a:moveTo>
                  <a:pt x="0" y="43"/>
                </a:moveTo>
                <a:lnTo>
                  <a:pt x="6" y="0"/>
                </a:lnTo>
                <a:lnTo>
                  <a:pt x="12" y="0"/>
                </a:lnTo>
                <a:lnTo>
                  <a:pt x="6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94" name="Rectangle 58"/>
          <p:cNvSpPr>
            <a:spLocks noChangeArrowheads="1"/>
          </p:cNvSpPr>
          <p:nvPr/>
        </p:nvSpPr>
        <p:spPr bwMode="auto">
          <a:xfrm>
            <a:off x="3216275" y="3494088"/>
            <a:ext cx="14288" cy="76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95" name="Freeform 59"/>
          <p:cNvSpPr>
            <a:spLocks/>
          </p:cNvSpPr>
          <p:nvPr/>
        </p:nvSpPr>
        <p:spPr bwMode="auto">
          <a:xfrm>
            <a:off x="3230563" y="3376613"/>
            <a:ext cx="28575" cy="74612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" y="0"/>
              </a:cxn>
              <a:cxn ang="0">
                <a:pos x="12" y="0"/>
              </a:cxn>
              <a:cxn ang="0">
                <a:pos x="6" y="43"/>
              </a:cxn>
              <a:cxn ang="0">
                <a:pos x="0" y="43"/>
              </a:cxn>
            </a:cxnLst>
            <a:rect l="0" t="0" r="r" b="b"/>
            <a:pathLst>
              <a:path w="12" h="43">
                <a:moveTo>
                  <a:pt x="0" y="43"/>
                </a:moveTo>
                <a:lnTo>
                  <a:pt x="6" y="0"/>
                </a:lnTo>
                <a:lnTo>
                  <a:pt x="12" y="0"/>
                </a:lnTo>
                <a:lnTo>
                  <a:pt x="6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96" name="Freeform 60"/>
          <p:cNvSpPr>
            <a:spLocks/>
          </p:cNvSpPr>
          <p:nvPr/>
        </p:nvSpPr>
        <p:spPr bwMode="auto">
          <a:xfrm>
            <a:off x="3259138" y="3257550"/>
            <a:ext cx="28575" cy="7461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" y="0"/>
              </a:cxn>
              <a:cxn ang="0">
                <a:pos x="12" y="0"/>
              </a:cxn>
              <a:cxn ang="0">
                <a:pos x="6" y="43"/>
              </a:cxn>
              <a:cxn ang="0">
                <a:pos x="0" y="43"/>
              </a:cxn>
            </a:cxnLst>
            <a:rect l="0" t="0" r="r" b="b"/>
            <a:pathLst>
              <a:path w="12" h="43">
                <a:moveTo>
                  <a:pt x="0" y="43"/>
                </a:moveTo>
                <a:lnTo>
                  <a:pt x="6" y="0"/>
                </a:lnTo>
                <a:lnTo>
                  <a:pt x="12" y="0"/>
                </a:lnTo>
                <a:lnTo>
                  <a:pt x="6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97" name="Freeform 61"/>
          <p:cNvSpPr>
            <a:spLocks/>
          </p:cNvSpPr>
          <p:nvPr/>
        </p:nvSpPr>
        <p:spPr bwMode="auto">
          <a:xfrm>
            <a:off x="3273425" y="3136900"/>
            <a:ext cx="28575" cy="762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0"/>
              </a:cxn>
              <a:cxn ang="0">
                <a:pos x="12" y="0"/>
              </a:cxn>
              <a:cxn ang="0">
                <a:pos x="6" y="44"/>
              </a:cxn>
              <a:cxn ang="0">
                <a:pos x="0" y="44"/>
              </a:cxn>
            </a:cxnLst>
            <a:rect l="0" t="0" r="r" b="b"/>
            <a:pathLst>
              <a:path w="12" h="44">
                <a:moveTo>
                  <a:pt x="0" y="44"/>
                </a:moveTo>
                <a:lnTo>
                  <a:pt x="6" y="0"/>
                </a:lnTo>
                <a:lnTo>
                  <a:pt x="12" y="0"/>
                </a:lnTo>
                <a:lnTo>
                  <a:pt x="6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98" name="Freeform 62"/>
          <p:cNvSpPr>
            <a:spLocks/>
          </p:cNvSpPr>
          <p:nvPr/>
        </p:nvSpPr>
        <p:spPr bwMode="auto">
          <a:xfrm>
            <a:off x="3302000" y="3019425"/>
            <a:ext cx="28575" cy="7461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" y="0"/>
              </a:cxn>
              <a:cxn ang="0">
                <a:pos x="12" y="0"/>
              </a:cxn>
              <a:cxn ang="0">
                <a:pos x="6" y="43"/>
              </a:cxn>
              <a:cxn ang="0">
                <a:pos x="0" y="43"/>
              </a:cxn>
            </a:cxnLst>
            <a:rect l="0" t="0" r="r" b="b"/>
            <a:pathLst>
              <a:path w="12" h="43">
                <a:moveTo>
                  <a:pt x="0" y="43"/>
                </a:moveTo>
                <a:lnTo>
                  <a:pt x="6" y="0"/>
                </a:lnTo>
                <a:lnTo>
                  <a:pt x="12" y="0"/>
                </a:lnTo>
                <a:lnTo>
                  <a:pt x="6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99" name="Freeform 63"/>
          <p:cNvSpPr>
            <a:spLocks/>
          </p:cNvSpPr>
          <p:nvPr/>
        </p:nvSpPr>
        <p:spPr bwMode="auto">
          <a:xfrm>
            <a:off x="3316288" y="2898775"/>
            <a:ext cx="28575" cy="762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0"/>
              </a:cxn>
              <a:cxn ang="0">
                <a:pos x="12" y="0"/>
              </a:cxn>
              <a:cxn ang="0">
                <a:pos x="6" y="44"/>
              </a:cxn>
              <a:cxn ang="0">
                <a:pos x="0" y="44"/>
              </a:cxn>
            </a:cxnLst>
            <a:rect l="0" t="0" r="r" b="b"/>
            <a:pathLst>
              <a:path w="12" h="44">
                <a:moveTo>
                  <a:pt x="0" y="44"/>
                </a:moveTo>
                <a:lnTo>
                  <a:pt x="6" y="0"/>
                </a:lnTo>
                <a:lnTo>
                  <a:pt x="12" y="0"/>
                </a:lnTo>
                <a:lnTo>
                  <a:pt x="6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00" name="Freeform 64"/>
          <p:cNvSpPr>
            <a:spLocks/>
          </p:cNvSpPr>
          <p:nvPr/>
        </p:nvSpPr>
        <p:spPr bwMode="auto">
          <a:xfrm>
            <a:off x="3344863" y="2779713"/>
            <a:ext cx="26987" cy="74612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" y="0"/>
              </a:cxn>
              <a:cxn ang="0">
                <a:pos x="12" y="0"/>
              </a:cxn>
              <a:cxn ang="0">
                <a:pos x="6" y="43"/>
              </a:cxn>
              <a:cxn ang="0">
                <a:pos x="0" y="43"/>
              </a:cxn>
            </a:cxnLst>
            <a:rect l="0" t="0" r="r" b="b"/>
            <a:pathLst>
              <a:path w="12" h="43">
                <a:moveTo>
                  <a:pt x="0" y="43"/>
                </a:moveTo>
                <a:lnTo>
                  <a:pt x="6" y="0"/>
                </a:lnTo>
                <a:lnTo>
                  <a:pt x="12" y="0"/>
                </a:lnTo>
                <a:lnTo>
                  <a:pt x="6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01" name="Freeform 65"/>
          <p:cNvSpPr>
            <a:spLocks/>
          </p:cNvSpPr>
          <p:nvPr/>
        </p:nvSpPr>
        <p:spPr bwMode="auto">
          <a:xfrm>
            <a:off x="3357563" y="2660650"/>
            <a:ext cx="28575" cy="762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0"/>
              </a:cxn>
              <a:cxn ang="0">
                <a:pos x="12" y="0"/>
              </a:cxn>
              <a:cxn ang="0">
                <a:pos x="6" y="44"/>
              </a:cxn>
              <a:cxn ang="0">
                <a:pos x="0" y="44"/>
              </a:cxn>
            </a:cxnLst>
            <a:rect l="0" t="0" r="r" b="b"/>
            <a:pathLst>
              <a:path w="12" h="44">
                <a:moveTo>
                  <a:pt x="0" y="44"/>
                </a:moveTo>
                <a:lnTo>
                  <a:pt x="6" y="0"/>
                </a:lnTo>
                <a:lnTo>
                  <a:pt x="12" y="0"/>
                </a:lnTo>
                <a:lnTo>
                  <a:pt x="6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02" name="Freeform 66"/>
          <p:cNvSpPr>
            <a:spLocks/>
          </p:cNvSpPr>
          <p:nvPr/>
        </p:nvSpPr>
        <p:spPr bwMode="auto">
          <a:xfrm>
            <a:off x="3386138" y="2541588"/>
            <a:ext cx="28575" cy="762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0"/>
              </a:cxn>
              <a:cxn ang="0">
                <a:pos x="12" y="0"/>
              </a:cxn>
              <a:cxn ang="0">
                <a:pos x="6" y="44"/>
              </a:cxn>
              <a:cxn ang="0">
                <a:pos x="0" y="44"/>
              </a:cxn>
            </a:cxnLst>
            <a:rect l="0" t="0" r="r" b="b"/>
            <a:pathLst>
              <a:path w="12" h="44">
                <a:moveTo>
                  <a:pt x="0" y="44"/>
                </a:moveTo>
                <a:lnTo>
                  <a:pt x="6" y="0"/>
                </a:lnTo>
                <a:lnTo>
                  <a:pt x="12" y="0"/>
                </a:lnTo>
                <a:lnTo>
                  <a:pt x="6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03" name="Freeform 67"/>
          <p:cNvSpPr>
            <a:spLocks/>
          </p:cNvSpPr>
          <p:nvPr/>
        </p:nvSpPr>
        <p:spPr bwMode="auto">
          <a:xfrm>
            <a:off x="3400425" y="2422525"/>
            <a:ext cx="42863" cy="7620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2" y="0"/>
              </a:cxn>
              <a:cxn ang="0">
                <a:pos x="18" y="0"/>
              </a:cxn>
              <a:cxn ang="0">
                <a:pos x="6" y="43"/>
              </a:cxn>
              <a:cxn ang="0">
                <a:pos x="0" y="43"/>
              </a:cxn>
            </a:cxnLst>
            <a:rect l="0" t="0" r="r" b="b"/>
            <a:pathLst>
              <a:path w="18" h="43">
                <a:moveTo>
                  <a:pt x="0" y="43"/>
                </a:moveTo>
                <a:lnTo>
                  <a:pt x="12" y="0"/>
                </a:lnTo>
                <a:lnTo>
                  <a:pt x="18" y="0"/>
                </a:lnTo>
                <a:lnTo>
                  <a:pt x="6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04" name="Freeform 68"/>
          <p:cNvSpPr>
            <a:spLocks/>
          </p:cNvSpPr>
          <p:nvPr/>
        </p:nvSpPr>
        <p:spPr bwMode="auto">
          <a:xfrm>
            <a:off x="3443288" y="2303463"/>
            <a:ext cx="42862" cy="762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12" y="0"/>
              </a:cxn>
              <a:cxn ang="0">
                <a:pos x="18" y="0"/>
              </a:cxn>
              <a:cxn ang="0">
                <a:pos x="6" y="44"/>
              </a:cxn>
              <a:cxn ang="0">
                <a:pos x="0" y="44"/>
              </a:cxn>
            </a:cxnLst>
            <a:rect l="0" t="0" r="r" b="b"/>
            <a:pathLst>
              <a:path w="18" h="44">
                <a:moveTo>
                  <a:pt x="0" y="44"/>
                </a:moveTo>
                <a:lnTo>
                  <a:pt x="12" y="0"/>
                </a:lnTo>
                <a:lnTo>
                  <a:pt x="18" y="0"/>
                </a:lnTo>
                <a:lnTo>
                  <a:pt x="6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05" name="Freeform 69"/>
          <p:cNvSpPr>
            <a:spLocks/>
          </p:cNvSpPr>
          <p:nvPr/>
        </p:nvSpPr>
        <p:spPr bwMode="auto">
          <a:xfrm>
            <a:off x="3471863" y="2195513"/>
            <a:ext cx="42862" cy="63500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2" y="0"/>
              </a:cxn>
              <a:cxn ang="0">
                <a:pos x="18" y="0"/>
              </a:cxn>
              <a:cxn ang="0">
                <a:pos x="6" y="37"/>
              </a:cxn>
              <a:cxn ang="0">
                <a:pos x="0" y="37"/>
              </a:cxn>
            </a:cxnLst>
            <a:rect l="0" t="0" r="r" b="b"/>
            <a:pathLst>
              <a:path w="18" h="37">
                <a:moveTo>
                  <a:pt x="0" y="37"/>
                </a:moveTo>
                <a:lnTo>
                  <a:pt x="12" y="0"/>
                </a:lnTo>
                <a:lnTo>
                  <a:pt x="18" y="0"/>
                </a:lnTo>
                <a:lnTo>
                  <a:pt x="6" y="37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06" name="Freeform 70"/>
          <p:cNvSpPr>
            <a:spLocks/>
          </p:cNvSpPr>
          <p:nvPr/>
        </p:nvSpPr>
        <p:spPr bwMode="auto">
          <a:xfrm>
            <a:off x="3514725" y="2076450"/>
            <a:ext cx="42863" cy="7461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2" y="0"/>
              </a:cxn>
              <a:cxn ang="0">
                <a:pos x="18" y="0"/>
              </a:cxn>
              <a:cxn ang="0">
                <a:pos x="6" y="43"/>
              </a:cxn>
              <a:cxn ang="0">
                <a:pos x="0" y="43"/>
              </a:cxn>
            </a:cxnLst>
            <a:rect l="0" t="0" r="r" b="b"/>
            <a:pathLst>
              <a:path w="18" h="43">
                <a:moveTo>
                  <a:pt x="0" y="43"/>
                </a:moveTo>
                <a:lnTo>
                  <a:pt x="12" y="0"/>
                </a:lnTo>
                <a:lnTo>
                  <a:pt x="18" y="0"/>
                </a:lnTo>
                <a:lnTo>
                  <a:pt x="6" y="4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07" name="Freeform 71"/>
          <p:cNvSpPr>
            <a:spLocks/>
          </p:cNvSpPr>
          <p:nvPr/>
        </p:nvSpPr>
        <p:spPr bwMode="auto">
          <a:xfrm>
            <a:off x="3543300" y="1955800"/>
            <a:ext cx="41275" cy="777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12" y="0"/>
              </a:cxn>
              <a:cxn ang="0">
                <a:pos x="18" y="0"/>
              </a:cxn>
              <a:cxn ang="0">
                <a:pos x="6" y="44"/>
              </a:cxn>
              <a:cxn ang="0">
                <a:pos x="0" y="44"/>
              </a:cxn>
            </a:cxnLst>
            <a:rect l="0" t="0" r="r" b="b"/>
            <a:pathLst>
              <a:path w="18" h="44">
                <a:moveTo>
                  <a:pt x="0" y="44"/>
                </a:moveTo>
                <a:lnTo>
                  <a:pt x="12" y="0"/>
                </a:lnTo>
                <a:lnTo>
                  <a:pt x="18" y="0"/>
                </a:lnTo>
                <a:lnTo>
                  <a:pt x="6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08" name="Freeform 72"/>
          <p:cNvSpPr>
            <a:spLocks/>
          </p:cNvSpPr>
          <p:nvPr/>
        </p:nvSpPr>
        <p:spPr bwMode="auto">
          <a:xfrm>
            <a:off x="3613150" y="1847850"/>
            <a:ext cx="71438" cy="74613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24" y="0"/>
              </a:cxn>
              <a:cxn ang="0">
                <a:pos x="30" y="6"/>
              </a:cxn>
              <a:cxn ang="0">
                <a:pos x="6" y="43"/>
              </a:cxn>
              <a:cxn ang="0">
                <a:pos x="0" y="37"/>
              </a:cxn>
            </a:cxnLst>
            <a:rect l="0" t="0" r="r" b="b"/>
            <a:pathLst>
              <a:path w="30" h="43">
                <a:moveTo>
                  <a:pt x="0" y="37"/>
                </a:moveTo>
                <a:lnTo>
                  <a:pt x="24" y="0"/>
                </a:lnTo>
                <a:lnTo>
                  <a:pt x="30" y="6"/>
                </a:lnTo>
                <a:lnTo>
                  <a:pt x="6" y="43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09" name="Freeform 73"/>
          <p:cNvSpPr>
            <a:spLocks/>
          </p:cNvSpPr>
          <p:nvPr/>
        </p:nvSpPr>
        <p:spPr bwMode="auto">
          <a:xfrm>
            <a:off x="3713163" y="1793875"/>
            <a:ext cx="42862" cy="317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" y="0"/>
              </a:cxn>
              <a:cxn ang="0">
                <a:pos x="18" y="6"/>
              </a:cxn>
              <a:cxn ang="0">
                <a:pos x="6" y="18"/>
              </a:cxn>
              <a:cxn ang="0">
                <a:pos x="0" y="12"/>
              </a:cxn>
            </a:cxnLst>
            <a:rect l="0" t="0" r="r" b="b"/>
            <a:pathLst>
              <a:path w="18" h="18">
                <a:moveTo>
                  <a:pt x="0" y="12"/>
                </a:moveTo>
                <a:lnTo>
                  <a:pt x="12" y="0"/>
                </a:lnTo>
                <a:lnTo>
                  <a:pt x="18" y="6"/>
                </a:lnTo>
                <a:lnTo>
                  <a:pt x="6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10" name="Freeform 74"/>
          <p:cNvSpPr>
            <a:spLocks/>
          </p:cNvSpPr>
          <p:nvPr/>
        </p:nvSpPr>
        <p:spPr bwMode="auto">
          <a:xfrm>
            <a:off x="3741738" y="1771650"/>
            <a:ext cx="57150" cy="333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8" y="0"/>
              </a:cxn>
              <a:cxn ang="0">
                <a:pos x="24" y="7"/>
              </a:cxn>
              <a:cxn ang="0">
                <a:pos x="6" y="19"/>
              </a:cxn>
              <a:cxn ang="0">
                <a:pos x="0" y="13"/>
              </a:cxn>
            </a:cxnLst>
            <a:rect l="0" t="0" r="r" b="b"/>
            <a:pathLst>
              <a:path w="24" h="19">
                <a:moveTo>
                  <a:pt x="0" y="13"/>
                </a:moveTo>
                <a:lnTo>
                  <a:pt x="18" y="0"/>
                </a:lnTo>
                <a:lnTo>
                  <a:pt x="24" y="7"/>
                </a:lnTo>
                <a:lnTo>
                  <a:pt x="6" y="19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11" name="Freeform 75"/>
          <p:cNvSpPr>
            <a:spLocks/>
          </p:cNvSpPr>
          <p:nvPr/>
        </p:nvSpPr>
        <p:spPr bwMode="auto">
          <a:xfrm>
            <a:off x="3825875" y="1697038"/>
            <a:ext cx="100013" cy="5397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36" y="0"/>
              </a:cxn>
              <a:cxn ang="0">
                <a:pos x="42" y="6"/>
              </a:cxn>
              <a:cxn ang="0">
                <a:pos x="6" y="31"/>
              </a:cxn>
              <a:cxn ang="0">
                <a:pos x="0" y="25"/>
              </a:cxn>
            </a:cxnLst>
            <a:rect l="0" t="0" r="r" b="b"/>
            <a:pathLst>
              <a:path w="42" h="31">
                <a:moveTo>
                  <a:pt x="0" y="25"/>
                </a:moveTo>
                <a:lnTo>
                  <a:pt x="36" y="0"/>
                </a:lnTo>
                <a:lnTo>
                  <a:pt x="42" y="6"/>
                </a:lnTo>
                <a:lnTo>
                  <a:pt x="6" y="31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12" name="Rectangle 76"/>
          <p:cNvSpPr>
            <a:spLocks noChangeArrowheads="1"/>
          </p:cNvSpPr>
          <p:nvPr/>
        </p:nvSpPr>
        <p:spPr bwMode="auto">
          <a:xfrm>
            <a:off x="3983038" y="1697038"/>
            <a:ext cx="98425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13" name="Freeform 77"/>
          <p:cNvSpPr>
            <a:spLocks/>
          </p:cNvSpPr>
          <p:nvPr/>
        </p:nvSpPr>
        <p:spPr bwMode="auto">
          <a:xfrm>
            <a:off x="4138613" y="1663700"/>
            <a:ext cx="100012" cy="333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2" y="0"/>
              </a:cxn>
              <a:cxn ang="0">
                <a:pos x="42" y="6"/>
              </a:cxn>
              <a:cxn ang="0">
                <a:pos x="0" y="19"/>
              </a:cxn>
              <a:cxn ang="0">
                <a:pos x="0" y="13"/>
              </a:cxn>
            </a:cxnLst>
            <a:rect l="0" t="0" r="r" b="b"/>
            <a:pathLst>
              <a:path w="42" h="19">
                <a:moveTo>
                  <a:pt x="0" y="13"/>
                </a:moveTo>
                <a:lnTo>
                  <a:pt x="42" y="0"/>
                </a:lnTo>
                <a:lnTo>
                  <a:pt x="42" y="6"/>
                </a:lnTo>
                <a:lnTo>
                  <a:pt x="0" y="19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14" name="Rectangle 78"/>
          <p:cNvSpPr>
            <a:spLocks noChangeArrowheads="1"/>
          </p:cNvSpPr>
          <p:nvPr/>
        </p:nvSpPr>
        <p:spPr bwMode="auto">
          <a:xfrm>
            <a:off x="4294188" y="1652588"/>
            <a:ext cx="100012" cy="111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15" name="Freeform 79"/>
          <p:cNvSpPr>
            <a:spLocks/>
          </p:cNvSpPr>
          <p:nvPr/>
        </p:nvSpPr>
        <p:spPr bwMode="auto">
          <a:xfrm>
            <a:off x="4451350" y="1643063"/>
            <a:ext cx="98425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2" y="0"/>
              </a:cxn>
              <a:cxn ang="0">
                <a:pos x="4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42" h="12">
                <a:moveTo>
                  <a:pt x="0" y="6"/>
                </a:moveTo>
                <a:lnTo>
                  <a:pt x="42" y="0"/>
                </a:lnTo>
                <a:lnTo>
                  <a:pt x="4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16" name="Rectangle 80"/>
          <p:cNvSpPr>
            <a:spLocks noChangeArrowheads="1"/>
          </p:cNvSpPr>
          <p:nvPr/>
        </p:nvSpPr>
        <p:spPr bwMode="auto">
          <a:xfrm>
            <a:off x="4606925" y="1643063"/>
            <a:ext cx="100013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17" name="Rectangle 81"/>
          <p:cNvSpPr>
            <a:spLocks noChangeArrowheads="1"/>
          </p:cNvSpPr>
          <p:nvPr/>
        </p:nvSpPr>
        <p:spPr bwMode="auto">
          <a:xfrm>
            <a:off x="4762500" y="1643063"/>
            <a:ext cx="1428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18" name="Rectangle 82"/>
          <p:cNvSpPr>
            <a:spLocks noChangeArrowheads="1"/>
          </p:cNvSpPr>
          <p:nvPr/>
        </p:nvSpPr>
        <p:spPr bwMode="auto">
          <a:xfrm>
            <a:off x="4776788" y="1643063"/>
            <a:ext cx="85725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19" name="Rectangle 83"/>
          <p:cNvSpPr>
            <a:spLocks noChangeArrowheads="1"/>
          </p:cNvSpPr>
          <p:nvPr/>
        </p:nvSpPr>
        <p:spPr bwMode="auto">
          <a:xfrm>
            <a:off x="4919663" y="1643063"/>
            <a:ext cx="26987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20" name="Rectangle 84"/>
          <p:cNvSpPr>
            <a:spLocks noChangeArrowheads="1"/>
          </p:cNvSpPr>
          <p:nvPr/>
        </p:nvSpPr>
        <p:spPr bwMode="auto">
          <a:xfrm>
            <a:off x="4946650" y="1643063"/>
            <a:ext cx="714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21" name="Rectangle 85"/>
          <p:cNvSpPr>
            <a:spLocks noChangeArrowheads="1"/>
          </p:cNvSpPr>
          <p:nvPr/>
        </p:nvSpPr>
        <p:spPr bwMode="auto">
          <a:xfrm>
            <a:off x="5075238" y="1631950"/>
            <a:ext cx="42862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22" name="Rectangle 86"/>
          <p:cNvSpPr>
            <a:spLocks noChangeArrowheads="1"/>
          </p:cNvSpPr>
          <p:nvPr/>
        </p:nvSpPr>
        <p:spPr bwMode="auto">
          <a:xfrm>
            <a:off x="5118100" y="1631950"/>
            <a:ext cx="55563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23" name="Rectangle 87"/>
          <p:cNvSpPr>
            <a:spLocks noChangeArrowheads="1"/>
          </p:cNvSpPr>
          <p:nvPr/>
        </p:nvSpPr>
        <p:spPr bwMode="auto">
          <a:xfrm>
            <a:off x="5230813" y="1631950"/>
            <a:ext cx="57150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24" name="Rectangle 88"/>
          <p:cNvSpPr>
            <a:spLocks noChangeArrowheads="1"/>
          </p:cNvSpPr>
          <p:nvPr/>
        </p:nvSpPr>
        <p:spPr bwMode="auto">
          <a:xfrm>
            <a:off x="5287963" y="1631950"/>
            <a:ext cx="42862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25" name="Rectangle 89"/>
          <p:cNvSpPr>
            <a:spLocks noChangeArrowheads="1"/>
          </p:cNvSpPr>
          <p:nvPr/>
        </p:nvSpPr>
        <p:spPr bwMode="auto">
          <a:xfrm>
            <a:off x="5387975" y="1631950"/>
            <a:ext cx="69850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26" name="Rectangle 90"/>
          <p:cNvSpPr>
            <a:spLocks noChangeArrowheads="1"/>
          </p:cNvSpPr>
          <p:nvPr/>
        </p:nvSpPr>
        <p:spPr bwMode="auto">
          <a:xfrm>
            <a:off x="5457825" y="1631950"/>
            <a:ext cx="28575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27" name="Rectangle 91"/>
          <p:cNvSpPr>
            <a:spLocks noChangeArrowheads="1"/>
          </p:cNvSpPr>
          <p:nvPr/>
        </p:nvSpPr>
        <p:spPr bwMode="auto">
          <a:xfrm>
            <a:off x="5543550" y="1631950"/>
            <a:ext cx="84138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28" name="Rectangle 92"/>
          <p:cNvSpPr>
            <a:spLocks noChangeArrowheads="1"/>
          </p:cNvSpPr>
          <p:nvPr/>
        </p:nvSpPr>
        <p:spPr bwMode="auto">
          <a:xfrm>
            <a:off x="5627688" y="1631950"/>
            <a:ext cx="14287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29" name="Rectangle 93"/>
          <p:cNvSpPr>
            <a:spLocks noChangeArrowheads="1"/>
          </p:cNvSpPr>
          <p:nvPr/>
        </p:nvSpPr>
        <p:spPr bwMode="auto">
          <a:xfrm>
            <a:off x="5699125" y="1631950"/>
            <a:ext cx="85725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30" name="Rectangle 94"/>
          <p:cNvSpPr>
            <a:spLocks noChangeArrowheads="1"/>
          </p:cNvSpPr>
          <p:nvPr/>
        </p:nvSpPr>
        <p:spPr bwMode="auto">
          <a:xfrm>
            <a:off x="5784850" y="1631950"/>
            <a:ext cx="14288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31" name="Rectangle 95"/>
          <p:cNvSpPr>
            <a:spLocks noChangeArrowheads="1"/>
          </p:cNvSpPr>
          <p:nvPr/>
        </p:nvSpPr>
        <p:spPr bwMode="auto">
          <a:xfrm>
            <a:off x="5854700" y="1631950"/>
            <a:ext cx="100013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32" name="Rectangle 96"/>
          <p:cNvSpPr>
            <a:spLocks noChangeArrowheads="1"/>
          </p:cNvSpPr>
          <p:nvPr/>
        </p:nvSpPr>
        <p:spPr bwMode="auto">
          <a:xfrm>
            <a:off x="6011863" y="1631950"/>
            <a:ext cx="98425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33" name="Rectangle 97"/>
          <p:cNvSpPr>
            <a:spLocks noChangeArrowheads="1"/>
          </p:cNvSpPr>
          <p:nvPr/>
        </p:nvSpPr>
        <p:spPr bwMode="auto">
          <a:xfrm>
            <a:off x="6167438" y="1631950"/>
            <a:ext cx="100012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34" name="Rectangle 98"/>
          <p:cNvSpPr>
            <a:spLocks noChangeArrowheads="1"/>
          </p:cNvSpPr>
          <p:nvPr/>
        </p:nvSpPr>
        <p:spPr bwMode="auto">
          <a:xfrm>
            <a:off x="6323013" y="1631950"/>
            <a:ext cx="100012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35" name="Rectangle 99"/>
          <p:cNvSpPr>
            <a:spLocks noChangeArrowheads="1"/>
          </p:cNvSpPr>
          <p:nvPr/>
        </p:nvSpPr>
        <p:spPr bwMode="auto">
          <a:xfrm>
            <a:off x="6480175" y="1631950"/>
            <a:ext cx="98425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36" name="Rectangle 100"/>
          <p:cNvSpPr>
            <a:spLocks noChangeArrowheads="1"/>
          </p:cNvSpPr>
          <p:nvPr/>
        </p:nvSpPr>
        <p:spPr bwMode="auto">
          <a:xfrm>
            <a:off x="6635750" y="1631950"/>
            <a:ext cx="100013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37" name="Rectangle 101"/>
          <p:cNvSpPr>
            <a:spLocks noChangeArrowheads="1"/>
          </p:cNvSpPr>
          <p:nvPr/>
        </p:nvSpPr>
        <p:spPr bwMode="auto">
          <a:xfrm>
            <a:off x="6791325" y="1631950"/>
            <a:ext cx="14288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38" name="Rectangle 102"/>
          <p:cNvSpPr>
            <a:spLocks noChangeArrowheads="1"/>
          </p:cNvSpPr>
          <p:nvPr/>
        </p:nvSpPr>
        <p:spPr bwMode="auto">
          <a:xfrm>
            <a:off x="6805613" y="1631950"/>
            <a:ext cx="85725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39" name="Rectangle 103"/>
          <p:cNvSpPr>
            <a:spLocks noChangeArrowheads="1"/>
          </p:cNvSpPr>
          <p:nvPr/>
        </p:nvSpPr>
        <p:spPr bwMode="auto">
          <a:xfrm>
            <a:off x="6948488" y="1631950"/>
            <a:ext cx="28575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40" name="Rectangle 104"/>
          <p:cNvSpPr>
            <a:spLocks noChangeArrowheads="1"/>
          </p:cNvSpPr>
          <p:nvPr/>
        </p:nvSpPr>
        <p:spPr bwMode="auto">
          <a:xfrm>
            <a:off x="6977063" y="1631950"/>
            <a:ext cx="69850" cy="111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41" name="Rectangle 105"/>
          <p:cNvSpPr>
            <a:spLocks noChangeArrowheads="1"/>
          </p:cNvSpPr>
          <p:nvPr/>
        </p:nvSpPr>
        <p:spPr bwMode="auto">
          <a:xfrm>
            <a:off x="7104063" y="1631950"/>
            <a:ext cx="4286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42" name="Rectangle 106"/>
          <p:cNvSpPr>
            <a:spLocks noChangeArrowheads="1"/>
          </p:cNvSpPr>
          <p:nvPr/>
        </p:nvSpPr>
        <p:spPr bwMode="auto">
          <a:xfrm>
            <a:off x="2066925" y="4991100"/>
            <a:ext cx="2857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43" name="Rectangle 107"/>
          <p:cNvSpPr>
            <a:spLocks noChangeArrowheads="1"/>
          </p:cNvSpPr>
          <p:nvPr/>
        </p:nvSpPr>
        <p:spPr bwMode="auto">
          <a:xfrm>
            <a:off x="2152650" y="4979988"/>
            <a:ext cx="2857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44" name="Rectangle 108"/>
          <p:cNvSpPr>
            <a:spLocks noChangeArrowheads="1"/>
          </p:cNvSpPr>
          <p:nvPr/>
        </p:nvSpPr>
        <p:spPr bwMode="auto">
          <a:xfrm>
            <a:off x="2236788" y="4979988"/>
            <a:ext cx="2857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45" name="Rectangle 109"/>
          <p:cNvSpPr>
            <a:spLocks noChangeArrowheads="1"/>
          </p:cNvSpPr>
          <p:nvPr/>
        </p:nvSpPr>
        <p:spPr bwMode="auto">
          <a:xfrm>
            <a:off x="2322513" y="4967288"/>
            <a:ext cx="285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46" name="Rectangle 110"/>
          <p:cNvSpPr>
            <a:spLocks noChangeArrowheads="1"/>
          </p:cNvSpPr>
          <p:nvPr/>
        </p:nvSpPr>
        <p:spPr bwMode="auto">
          <a:xfrm>
            <a:off x="2408238" y="4957763"/>
            <a:ext cx="2857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47" name="Rectangle 111"/>
          <p:cNvSpPr>
            <a:spLocks noChangeArrowheads="1"/>
          </p:cNvSpPr>
          <p:nvPr/>
        </p:nvSpPr>
        <p:spPr bwMode="auto">
          <a:xfrm>
            <a:off x="2492375" y="4946650"/>
            <a:ext cx="2857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48" name="Rectangle 112"/>
          <p:cNvSpPr>
            <a:spLocks noChangeArrowheads="1"/>
          </p:cNvSpPr>
          <p:nvPr/>
        </p:nvSpPr>
        <p:spPr bwMode="auto">
          <a:xfrm>
            <a:off x="2578100" y="4946650"/>
            <a:ext cx="2857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49" name="Rectangle 113"/>
          <p:cNvSpPr>
            <a:spLocks noChangeArrowheads="1"/>
          </p:cNvSpPr>
          <p:nvPr/>
        </p:nvSpPr>
        <p:spPr bwMode="auto">
          <a:xfrm>
            <a:off x="2663825" y="4937125"/>
            <a:ext cx="2698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50" name="Freeform 114"/>
          <p:cNvSpPr>
            <a:spLocks/>
          </p:cNvSpPr>
          <p:nvPr/>
        </p:nvSpPr>
        <p:spPr bwMode="auto">
          <a:xfrm>
            <a:off x="2747963" y="4913313"/>
            <a:ext cx="28575" cy="2381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3"/>
              </a:cxn>
              <a:cxn ang="0">
                <a:pos x="0" y="6"/>
              </a:cxn>
            </a:cxnLst>
            <a:rect l="0" t="0" r="r" b="b"/>
            <a:pathLst>
              <a:path w="12" h="13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3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51" name="Freeform 115"/>
          <p:cNvSpPr>
            <a:spLocks/>
          </p:cNvSpPr>
          <p:nvPr/>
        </p:nvSpPr>
        <p:spPr bwMode="auto">
          <a:xfrm>
            <a:off x="2819400" y="4883150"/>
            <a:ext cx="28575" cy="2063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52" name="Freeform 116"/>
          <p:cNvSpPr>
            <a:spLocks/>
          </p:cNvSpPr>
          <p:nvPr/>
        </p:nvSpPr>
        <p:spPr bwMode="auto">
          <a:xfrm>
            <a:off x="2890838" y="4849813"/>
            <a:ext cx="26987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53" name="Rectangle 117"/>
          <p:cNvSpPr>
            <a:spLocks noChangeArrowheads="1"/>
          </p:cNvSpPr>
          <p:nvPr/>
        </p:nvSpPr>
        <p:spPr bwMode="auto">
          <a:xfrm>
            <a:off x="2917825" y="4849813"/>
            <a:ext cx="1428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54" name="Freeform 118"/>
          <p:cNvSpPr>
            <a:spLocks/>
          </p:cNvSpPr>
          <p:nvPr/>
        </p:nvSpPr>
        <p:spPr bwMode="auto">
          <a:xfrm>
            <a:off x="2989263" y="4827588"/>
            <a:ext cx="28575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2" y="0"/>
              </a:cxn>
              <a:cxn ang="0">
                <a:pos x="12" y="7"/>
              </a:cxn>
              <a:cxn ang="0">
                <a:pos x="0" y="13"/>
              </a:cxn>
              <a:cxn ang="0">
                <a:pos x="0" y="7"/>
              </a:cxn>
            </a:cxnLst>
            <a:rect l="0" t="0" r="r" b="b"/>
            <a:pathLst>
              <a:path w="12" h="13">
                <a:moveTo>
                  <a:pt x="0" y="7"/>
                </a:moveTo>
                <a:lnTo>
                  <a:pt x="12" y="0"/>
                </a:lnTo>
                <a:lnTo>
                  <a:pt x="12" y="7"/>
                </a:lnTo>
                <a:lnTo>
                  <a:pt x="0" y="13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55" name="Rectangle 119"/>
          <p:cNvSpPr>
            <a:spLocks noChangeArrowheads="1"/>
          </p:cNvSpPr>
          <p:nvPr/>
        </p:nvSpPr>
        <p:spPr bwMode="auto">
          <a:xfrm>
            <a:off x="3074988" y="4816475"/>
            <a:ext cx="14287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56" name="Freeform 120"/>
          <p:cNvSpPr>
            <a:spLocks/>
          </p:cNvSpPr>
          <p:nvPr/>
        </p:nvSpPr>
        <p:spPr bwMode="auto">
          <a:xfrm>
            <a:off x="3074988" y="4805363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57" name="Freeform 121"/>
          <p:cNvSpPr>
            <a:spLocks/>
          </p:cNvSpPr>
          <p:nvPr/>
        </p:nvSpPr>
        <p:spPr bwMode="auto">
          <a:xfrm>
            <a:off x="3144838" y="4773613"/>
            <a:ext cx="28575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2" y="0"/>
              </a:cxn>
              <a:cxn ang="0">
                <a:pos x="12" y="7"/>
              </a:cxn>
              <a:cxn ang="0">
                <a:pos x="0" y="13"/>
              </a:cxn>
              <a:cxn ang="0">
                <a:pos x="0" y="7"/>
              </a:cxn>
            </a:cxnLst>
            <a:rect l="0" t="0" r="r" b="b"/>
            <a:pathLst>
              <a:path w="12" h="13">
                <a:moveTo>
                  <a:pt x="0" y="7"/>
                </a:moveTo>
                <a:lnTo>
                  <a:pt x="12" y="0"/>
                </a:lnTo>
                <a:lnTo>
                  <a:pt x="12" y="7"/>
                </a:lnTo>
                <a:lnTo>
                  <a:pt x="0" y="13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58" name="Freeform 122"/>
          <p:cNvSpPr>
            <a:spLocks/>
          </p:cNvSpPr>
          <p:nvPr/>
        </p:nvSpPr>
        <p:spPr bwMode="auto">
          <a:xfrm>
            <a:off x="3216275" y="4729163"/>
            <a:ext cx="28575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2" y="0"/>
              </a:cxn>
              <a:cxn ang="0">
                <a:pos x="12" y="7"/>
              </a:cxn>
              <a:cxn ang="0">
                <a:pos x="0" y="13"/>
              </a:cxn>
              <a:cxn ang="0">
                <a:pos x="0" y="7"/>
              </a:cxn>
            </a:cxnLst>
            <a:rect l="0" t="0" r="r" b="b"/>
            <a:pathLst>
              <a:path w="12" h="13">
                <a:moveTo>
                  <a:pt x="0" y="7"/>
                </a:moveTo>
                <a:lnTo>
                  <a:pt x="12" y="0"/>
                </a:lnTo>
                <a:lnTo>
                  <a:pt x="12" y="7"/>
                </a:lnTo>
                <a:lnTo>
                  <a:pt x="0" y="13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59" name="Freeform 123"/>
          <p:cNvSpPr>
            <a:spLocks/>
          </p:cNvSpPr>
          <p:nvPr/>
        </p:nvSpPr>
        <p:spPr bwMode="auto">
          <a:xfrm>
            <a:off x="3273425" y="4687888"/>
            <a:ext cx="28575" cy="206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60" name="Freeform 124"/>
          <p:cNvSpPr>
            <a:spLocks/>
          </p:cNvSpPr>
          <p:nvPr/>
        </p:nvSpPr>
        <p:spPr bwMode="auto">
          <a:xfrm>
            <a:off x="3330575" y="4632325"/>
            <a:ext cx="26988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0"/>
              </a:cxn>
              <a:cxn ang="0">
                <a:pos x="12" y="7"/>
              </a:cxn>
              <a:cxn ang="0">
                <a:pos x="6" y="13"/>
              </a:cxn>
              <a:cxn ang="0">
                <a:pos x="0" y="7"/>
              </a:cxn>
            </a:cxnLst>
            <a:rect l="0" t="0" r="r" b="b"/>
            <a:pathLst>
              <a:path w="12" h="13">
                <a:moveTo>
                  <a:pt x="0" y="7"/>
                </a:moveTo>
                <a:lnTo>
                  <a:pt x="6" y="0"/>
                </a:lnTo>
                <a:lnTo>
                  <a:pt x="12" y="7"/>
                </a:lnTo>
                <a:lnTo>
                  <a:pt x="6" y="13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61" name="Freeform 125"/>
          <p:cNvSpPr>
            <a:spLocks/>
          </p:cNvSpPr>
          <p:nvPr/>
        </p:nvSpPr>
        <p:spPr bwMode="auto">
          <a:xfrm>
            <a:off x="3386138" y="4589463"/>
            <a:ext cx="28575" cy="206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62" name="Freeform 126"/>
          <p:cNvSpPr>
            <a:spLocks/>
          </p:cNvSpPr>
          <p:nvPr/>
        </p:nvSpPr>
        <p:spPr bwMode="auto">
          <a:xfrm>
            <a:off x="3429000" y="4533900"/>
            <a:ext cx="28575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63" name="Freeform 127"/>
          <p:cNvSpPr>
            <a:spLocks/>
          </p:cNvSpPr>
          <p:nvPr/>
        </p:nvSpPr>
        <p:spPr bwMode="auto">
          <a:xfrm>
            <a:off x="3486150" y="4470400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3"/>
              </a:cxn>
              <a:cxn ang="0">
                <a:pos x="0" y="6"/>
              </a:cxn>
            </a:cxnLst>
            <a:rect l="0" t="0" r="r" b="b"/>
            <a:pathLst>
              <a:path w="12" h="13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3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64" name="Freeform 128"/>
          <p:cNvSpPr>
            <a:spLocks/>
          </p:cNvSpPr>
          <p:nvPr/>
        </p:nvSpPr>
        <p:spPr bwMode="auto">
          <a:xfrm>
            <a:off x="3529013" y="4416425"/>
            <a:ext cx="28575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65" name="Freeform 129"/>
          <p:cNvSpPr>
            <a:spLocks/>
          </p:cNvSpPr>
          <p:nvPr/>
        </p:nvSpPr>
        <p:spPr bwMode="auto">
          <a:xfrm>
            <a:off x="3571875" y="4362450"/>
            <a:ext cx="26988" cy="2063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66" name="Freeform 130"/>
          <p:cNvSpPr>
            <a:spLocks/>
          </p:cNvSpPr>
          <p:nvPr/>
        </p:nvSpPr>
        <p:spPr bwMode="auto">
          <a:xfrm>
            <a:off x="3613150" y="4308475"/>
            <a:ext cx="28575" cy="2063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67" name="Freeform 131"/>
          <p:cNvSpPr>
            <a:spLocks/>
          </p:cNvSpPr>
          <p:nvPr/>
        </p:nvSpPr>
        <p:spPr bwMode="auto">
          <a:xfrm>
            <a:off x="3656013" y="4254500"/>
            <a:ext cx="28575" cy="2063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68" name="Freeform 132"/>
          <p:cNvSpPr>
            <a:spLocks/>
          </p:cNvSpPr>
          <p:nvPr/>
        </p:nvSpPr>
        <p:spPr bwMode="auto">
          <a:xfrm>
            <a:off x="3698875" y="4187825"/>
            <a:ext cx="28575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0"/>
              </a:cxn>
              <a:cxn ang="0">
                <a:pos x="12" y="7"/>
              </a:cxn>
              <a:cxn ang="0">
                <a:pos x="6" y="13"/>
              </a:cxn>
              <a:cxn ang="0">
                <a:pos x="0" y="7"/>
              </a:cxn>
            </a:cxnLst>
            <a:rect l="0" t="0" r="r" b="b"/>
            <a:pathLst>
              <a:path w="12" h="13">
                <a:moveTo>
                  <a:pt x="0" y="7"/>
                </a:moveTo>
                <a:lnTo>
                  <a:pt x="6" y="0"/>
                </a:lnTo>
                <a:lnTo>
                  <a:pt x="12" y="7"/>
                </a:lnTo>
                <a:lnTo>
                  <a:pt x="6" y="13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69" name="Freeform 133"/>
          <p:cNvSpPr>
            <a:spLocks/>
          </p:cNvSpPr>
          <p:nvPr/>
        </p:nvSpPr>
        <p:spPr bwMode="auto">
          <a:xfrm>
            <a:off x="3741738" y="4133850"/>
            <a:ext cx="28575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70" name="Freeform 134"/>
          <p:cNvSpPr>
            <a:spLocks/>
          </p:cNvSpPr>
          <p:nvPr/>
        </p:nvSpPr>
        <p:spPr bwMode="auto">
          <a:xfrm>
            <a:off x="3784600" y="4079875"/>
            <a:ext cx="26988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71" name="Freeform 135"/>
          <p:cNvSpPr>
            <a:spLocks/>
          </p:cNvSpPr>
          <p:nvPr/>
        </p:nvSpPr>
        <p:spPr bwMode="auto">
          <a:xfrm>
            <a:off x="3825875" y="4014788"/>
            <a:ext cx="28575" cy="206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72" name="Freeform 136"/>
          <p:cNvSpPr>
            <a:spLocks/>
          </p:cNvSpPr>
          <p:nvPr/>
        </p:nvSpPr>
        <p:spPr bwMode="auto">
          <a:xfrm>
            <a:off x="3854450" y="3951288"/>
            <a:ext cx="28575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73" name="Freeform 137"/>
          <p:cNvSpPr>
            <a:spLocks/>
          </p:cNvSpPr>
          <p:nvPr/>
        </p:nvSpPr>
        <p:spPr bwMode="auto">
          <a:xfrm>
            <a:off x="3897313" y="3897313"/>
            <a:ext cx="28575" cy="206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74" name="Freeform 138"/>
          <p:cNvSpPr>
            <a:spLocks/>
          </p:cNvSpPr>
          <p:nvPr/>
        </p:nvSpPr>
        <p:spPr bwMode="auto">
          <a:xfrm>
            <a:off x="3940175" y="3840163"/>
            <a:ext cx="28575" cy="2381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75" name="Freeform 139"/>
          <p:cNvSpPr>
            <a:spLocks/>
          </p:cNvSpPr>
          <p:nvPr/>
        </p:nvSpPr>
        <p:spPr bwMode="auto">
          <a:xfrm>
            <a:off x="3983038" y="3776663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3"/>
              </a:cxn>
              <a:cxn ang="0">
                <a:pos x="0" y="6"/>
              </a:cxn>
            </a:cxnLst>
            <a:rect l="0" t="0" r="r" b="b"/>
            <a:pathLst>
              <a:path w="12" h="13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3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76" name="Freeform 140"/>
          <p:cNvSpPr>
            <a:spLocks/>
          </p:cNvSpPr>
          <p:nvPr/>
        </p:nvSpPr>
        <p:spPr bwMode="auto">
          <a:xfrm>
            <a:off x="4025900" y="3722688"/>
            <a:ext cx="26988" cy="206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77" name="Freeform 141"/>
          <p:cNvSpPr>
            <a:spLocks/>
          </p:cNvSpPr>
          <p:nvPr/>
        </p:nvSpPr>
        <p:spPr bwMode="auto">
          <a:xfrm>
            <a:off x="4067175" y="3668713"/>
            <a:ext cx="28575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78" name="Rectangle 142"/>
          <p:cNvSpPr>
            <a:spLocks noChangeArrowheads="1"/>
          </p:cNvSpPr>
          <p:nvPr/>
        </p:nvSpPr>
        <p:spPr bwMode="auto">
          <a:xfrm>
            <a:off x="4081463" y="3668713"/>
            <a:ext cx="1428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79" name="Rectangle 143"/>
          <p:cNvSpPr>
            <a:spLocks noChangeArrowheads="1"/>
          </p:cNvSpPr>
          <p:nvPr/>
        </p:nvSpPr>
        <p:spPr bwMode="auto">
          <a:xfrm>
            <a:off x="4110038" y="3603625"/>
            <a:ext cx="14287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80" name="Rectangle 144"/>
          <p:cNvSpPr>
            <a:spLocks noChangeArrowheads="1"/>
          </p:cNvSpPr>
          <p:nvPr/>
        </p:nvSpPr>
        <p:spPr bwMode="auto">
          <a:xfrm>
            <a:off x="4138613" y="3548063"/>
            <a:ext cx="14287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81" name="Rectangle 145"/>
          <p:cNvSpPr>
            <a:spLocks noChangeArrowheads="1"/>
          </p:cNvSpPr>
          <p:nvPr/>
        </p:nvSpPr>
        <p:spPr bwMode="auto">
          <a:xfrm>
            <a:off x="4167188" y="3484563"/>
            <a:ext cx="14287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82" name="Rectangle 146"/>
          <p:cNvSpPr>
            <a:spLocks noChangeArrowheads="1"/>
          </p:cNvSpPr>
          <p:nvPr/>
        </p:nvSpPr>
        <p:spPr bwMode="auto">
          <a:xfrm>
            <a:off x="4195763" y="3419475"/>
            <a:ext cx="14287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83" name="Rectangle 147"/>
          <p:cNvSpPr>
            <a:spLocks noChangeArrowheads="1"/>
          </p:cNvSpPr>
          <p:nvPr/>
        </p:nvSpPr>
        <p:spPr bwMode="auto">
          <a:xfrm>
            <a:off x="4224338" y="3365500"/>
            <a:ext cx="14287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84" name="Rectangle 148"/>
          <p:cNvSpPr>
            <a:spLocks noChangeArrowheads="1"/>
          </p:cNvSpPr>
          <p:nvPr/>
        </p:nvSpPr>
        <p:spPr bwMode="auto">
          <a:xfrm>
            <a:off x="4252913" y="3311525"/>
            <a:ext cx="12700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85" name="Freeform 149"/>
          <p:cNvSpPr>
            <a:spLocks/>
          </p:cNvSpPr>
          <p:nvPr/>
        </p:nvSpPr>
        <p:spPr bwMode="auto">
          <a:xfrm>
            <a:off x="4252913" y="3289300"/>
            <a:ext cx="26987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3"/>
              </a:cxn>
              <a:cxn ang="0">
                <a:pos x="0" y="6"/>
              </a:cxn>
            </a:cxnLst>
            <a:rect l="0" t="0" r="r" b="b"/>
            <a:pathLst>
              <a:path w="12" h="13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3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86" name="Freeform 150"/>
          <p:cNvSpPr>
            <a:spLocks/>
          </p:cNvSpPr>
          <p:nvPr/>
        </p:nvSpPr>
        <p:spPr bwMode="auto">
          <a:xfrm>
            <a:off x="4294188" y="3244850"/>
            <a:ext cx="28575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87" name="Freeform 151"/>
          <p:cNvSpPr>
            <a:spLocks/>
          </p:cNvSpPr>
          <p:nvPr/>
        </p:nvSpPr>
        <p:spPr bwMode="auto">
          <a:xfrm>
            <a:off x="4351338" y="3190875"/>
            <a:ext cx="28575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88" name="Freeform 152"/>
          <p:cNvSpPr>
            <a:spLocks/>
          </p:cNvSpPr>
          <p:nvPr/>
        </p:nvSpPr>
        <p:spPr bwMode="auto">
          <a:xfrm>
            <a:off x="4394200" y="3136900"/>
            <a:ext cx="28575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89" name="Freeform 153"/>
          <p:cNvSpPr>
            <a:spLocks/>
          </p:cNvSpPr>
          <p:nvPr/>
        </p:nvSpPr>
        <p:spPr bwMode="auto">
          <a:xfrm>
            <a:off x="4437063" y="3073400"/>
            <a:ext cx="28575" cy="2063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90" name="Freeform 154"/>
          <p:cNvSpPr>
            <a:spLocks/>
          </p:cNvSpPr>
          <p:nvPr/>
        </p:nvSpPr>
        <p:spPr bwMode="auto">
          <a:xfrm>
            <a:off x="4479925" y="3019425"/>
            <a:ext cx="26988" cy="2063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91" name="Freeform 155"/>
          <p:cNvSpPr>
            <a:spLocks/>
          </p:cNvSpPr>
          <p:nvPr/>
        </p:nvSpPr>
        <p:spPr bwMode="auto">
          <a:xfrm>
            <a:off x="4521200" y="2952750"/>
            <a:ext cx="28575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92" name="Freeform 156"/>
          <p:cNvSpPr>
            <a:spLocks/>
          </p:cNvSpPr>
          <p:nvPr/>
        </p:nvSpPr>
        <p:spPr bwMode="auto">
          <a:xfrm>
            <a:off x="4564063" y="2898775"/>
            <a:ext cx="28575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93" name="Freeform 157"/>
          <p:cNvSpPr>
            <a:spLocks/>
          </p:cNvSpPr>
          <p:nvPr/>
        </p:nvSpPr>
        <p:spPr bwMode="auto">
          <a:xfrm>
            <a:off x="4592638" y="2833688"/>
            <a:ext cx="28575" cy="206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94" name="Freeform 158"/>
          <p:cNvSpPr>
            <a:spLocks/>
          </p:cNvSpPr>
          <p:nvPr/>
        </p:nvSpPr>
        <p:spPr bwMode="auto">
          <a:xfrm>
            <a:off x="4635500" y="2770188"/>
            <a:ext cx="28575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95" name="Freeform 159"/>
          <p:cNvSpPr>
            <a:spLocks/>
          </p:cNvSpPr>
          <p:nvPr/>
        </p:nvSpPr>
        <p:spPr bwMode="auto">
          <a:xfrm>
            <a:off x="4664075" y="2716213"/>
            <a:ext cx="28575" cy="206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96" name="Freeform 160"/>
          <p:cNvSpPr>
            <a:spLocks/>
          </p:cNvSpPr>
          <p:nvPr/>
        </p:nvSpPr>
        <p:spPr bwMode="auto">
          <a:xfrm>
            <a:off x="4706938" y="2649538"/>
            <a:ext cx="26987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97" name="Freeform 161"/>
          <p:cNvSpPr>
            <a:spLocks/>
          </p:cNvSpPr>
          <p:nvPr/>
        </p:nvSpPr>
        <p:spPr bwMode="auto">
          <a:xfrm>
            <a:off x="4733925" y="2595563"/>
            <a:ext cx="28575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98" name="Freeform 162"/>
          <p:cNvSpPr>
            <a:spLocks/>
          </p:cNvSpPr>
          <p:nvPr/>
        </p:nvSpPr>
        <p:spPr bwMode="auto">
          <a:xfrm>
            <a:off x="4791075" y="2530475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99" name="Freeform 163"/>
          <p:cNvSpPr>
            <a:spLocks/>
          </p:cNvSpPr>
          <p:nvPr/>
        </p:nvSpPr>
        <p:spPr bwMode="auto">
          <a:xfrm>
            <a:off x="4848225" y="2487613"/>
            <a:ext cx="28575" cy="206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00" name="Freeform 164"/>
          <p:cNvSpPr>
            <a:spLocks/>
          </p:cNvSpPr>
          <p:nvPr/>
        </p:nvSpPr>
        <p:spPr bwMode="auto">
          <a:xfrm>
            <a:off x="4905375" y="2433638"/>
            <a:ext cx="28575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01" name="Freeform 165"/>
          <p:cNvSpPr>
            <a:spLocks/>
          </p:cNvSpPr>
          <p:nvPr/>
        </p:nvSpPr>
        <p:spPr bwMode="auto">
          <a:xfrm>
            <a:off x="4960938" y="2389188"/>
            <a:ext cx="28575" cy="222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02" name="Freeform 166"/>
          <p:cNvSpPr>
            <a:spLocks/>
          </p:cNvSpPr>
          <p:nvPr/>
        </p:nvSpPr>
        <p:spPr bwMode="auto">
          <a:xfrm>
            <a:off x="5018088" y="2335213"/>
            <a:ext cx="28575" cy="222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" y="0"/>
              </a:cxn>
              <a:cxn ang="0">
                <a:pos x="12" y="0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0"/>
                </a:lnTo>
                <a:lnTo>
                  <a:pt x="12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03" name="Freeform 167"/>
          <p:cNvSpPr>
            <a:spLocks/>
          </p:cNvSpPr>
          <p:nvPr/>
        </p:nvSpPr>
        <p:spPr bwMode="auto">
          <a:xfrm>
            <a:off x="5075238" y="2281238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04" name="Freeform 168"/>
          <p:cNvSpPr>
            <a:spLocks/>
          </p:cNvSpPr>
          <p:nvPr/>
        </p:nvSpPr>
        <p:spPr bwMode="auto">
          <a:xfrm>
            <a:off x="5132388" y="2227263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05" name="Freeform 169"/>
          <p:cNvSpPr>
            <a:spLocks/>
          </p:cNvSpPr>
          <p:nvPr/>
        </p:nvSpPr>
        <p:spPr bwMode="auto">
          <a:xfrm>
            <a:off x="5187950" y="2173288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06" name="Freeform 170"/>
          <p:cNvSpPr>
            <a:spLocks/>
          </p:cNvSpPr>
          <p:nvPr/>
        </p:nvSpPr>
        <p:spPr bwMode="auto">
          <a:xfrm>
            <a:off x="5230813" y="2117725"/>
            <a:ext cx="28575" cy="238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0"/>
              </a:cxn>
              <a:cxn ang="0">
                <a:pos x="12" y="7"/>
              </a:cxn>
              <a:cxn ang="0">
                <a:pos x="6" y="13"/>
              </a:cxn>
              <a:cxn ang="0">
                <a:pos x="0" y="7"/>
              </a:cxn>
            </a:cxnLst>
            <a:rect l="0" t="0" r="r" b="b"/>
            <a:pathLst>
              <a:path w="12" h="13">
                <a:moveTo>
                  <a:pt x="0" y="7"/>
                </a:moveTo>
                <a:lnTo>
                  <a:pt x="6" y="0"/>
                </a:lnTo>
                <a:lnTo>
                  <a:pt x="12" y="7"/>
                </a:lnTo>
                <a:lnTo>
                  <a:pt x="6" y="13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07" name="Freeform 171"/>
          <p:cNvSpPr>
            <a:spLocks/>
          </p:cNvSpPr>
          <p:nvPr/>
        </p:nvSpPr>
        <p:spPr bwMode="auto">
          <a:xfrm>
            <a:off x="5302250" y="2076450"/>
            <a:ext cx="28575" cy="2063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08" name="Freeform 172"/>
          <p:cNvSpPr>
            <a:spLocks/>
          </p:cNvSpPr>
          <p:nvPr/>
        </p:nvSpPr>
        <p:spPr bwMode="auto">
          <a:xfrm>
            <a:off x="5373688" y="2043113"/>
            <a:ext cx="26987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09" name="Freeform 173"/>
          <p:cNvSpPr>
            <a:spLocks/>
          </p:cNvSpPr>
          <p:nvPr/>
        </p:nvSpPr>
        <p:spPr bwMode="auto">
          <a:xfrm>
            <a:off x="5457825" y="2009775"/>
            <a:ext cx="28575" cy="238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3"/>
              </a:cxn>
              <a:cxn ang="0">
                <a:pos x="0" y="6"/>
              </a:cxn>
            </a:cxnLst>
            <a:rect l="0" t="0" r="r" b="b"/>
            <a:pathLst>
              <a:path w="12" h="13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3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10" name="Freeform 174"/>
          <p:cNvSpPr>
            <a:spLocks/>
          </p:cNvSpPr>
          <p:nvPr/>
        </p:nvSpPr>
        <p:spPr bwMode="auto">
          <a:xfrm>
            <a:off x="5514975" y="1966913"/>
            <a:ext cx="28575" cy="22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12" y="0"/>
              </a:cxn>
              <a:cxn ang="0">
                <a:pos x="6" y="13"/>
              </a:cxn>
              <a:cxn ang="0">
                <a:pos x="0" y="13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6" y="0"/>
                </a:lnTo>
                <a:lnTo>
                  <a:pt x="12" y="0"/>
                </a:lnTo>
                <a:lnTo>
                  <a:pt x="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11" name="Freeform 175"/>
          <p:cNvSpPr>
            <a:spLocks/>
          </p:cNvSpPr>
          <p:nvPr/>
        </p:nvSpPr>
        <p:spPr bwMode="auto">
          <a:xfrm>
            <a:off x="5572125" y="1912938"/>
            <a:ext cx="42863" cy="33337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2" y="0"/>
              </a:cxn>
              <a:cxn ang="0">
                <a:pos x="18" y="6"/>
              </a:cxn>
              <a:cxn ang="0">
                <a:pos x="6" y="19"/>
              </a:cxn>
              <a:cxn ang="0">
                <a:pos x="0" y="13"/>
              </a:cxn>
            </a:cxnLst>
            <a:rect l="0" t="0" r="r" b="b"/>
            <a:pathLst>
              <a:path w="18" h="19">
                <a:moveTo>
                  <a:pt x="0" y="13"/>
                </a:moveTo>
                <a:lnTo>
                  <a:pt x="12" y="0"/>
                </a:lnTo>
                <a:lnTo>
                  <a:pt x="18" y="6"/>
                </a:lnTo>
                <a:lnTo>
                  <a:pt x="6" y="19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12" name="Freeform 176"/>
          <p:cNvSpPr>
            <a:spLocks/>
          </p:cNvSpPr>
          <p:nvPr/>
        </p:nvSpPr>
        <p:spPr bwMode="auto">
          <a:xfrm>
            <a:off x="5656263" y="1892300"/>
            <a:ext cx="28575" cy="2063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13" name="Freeform 177"/>
          <p:cNvSpPr>
            <a:spLocks/>
          </p:cNvSpPr>
          <p:nvPr/>
        </p:nvSpPr>
        <p:spPr bwMode="auto">
          <a:xfrm>
            <a:off x="5741988" y="1881188"/>
            <a:ext cx="28575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14" name="Freeform 178"/>
          <p:cNvSpPr>
            <a:spLocks/>
          </p:cNvSpPr>
          <p:nvPr/>
        </p:nvSpPr>
        <p:spPr bwMode="auto">
          <a:xfrm>
            <a:off x="5813425" y="1847850"/>
            <a:ext cx="28575" cy="2063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15" name="Freeform 179"/>
          <p:cNvSpPr>
            <a:spLocks/>
          </p:cNvSpPr>
          <p:nvPr/>
        </p:nvSpPr>
        <p:spPr bwMode="auto">
          <a:xfrm>
            <a:off x="5883275" y="1814513"/>
            <a:ext cx="28575" cy="2381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2" y="6"/>
              </a:cxn>
              <a:cxn ang="0">
                <a:pos x="6" y="13"/>
              </a:cxn>
              <a:cxn ang="0">
                <a:pos x="0" y="6"/>
              </a:cxn>
            </a:cxnLst>
            <a:rect l="0" t="0" r="r" b="b"/>
            <a:pathLst>
              <a:path w="12" h="13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3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16" name="Freeform 180"/>
          <p:cNvSpPr>
            <a:spLocks/>
          </p:cNvSpPr>
          <p:nvPr/>
        </p:nvSpPr>
        <p:spPr bwMode="auto">
          <a:xfrm>
            <a:off x="5969000" y="1784350"/>
            <a:ext cx="28575" cy="2063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17" name="Freeform 181"/>
          <p:cNvSpPr>
            <a:spLocks/>
          </p:cNvSpPr>
          <p:nvPr/>
        </p:nvSpPr>
        <p:spPr bwMode="auto">
          <a:xfrm>
            <a:off x="6054725" y="1771650"/>
            <a:ext cx="26988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2" y="0"/>
              </a:cxn>
              <a:cxn ang="0">
                <a:pos x="12" y="7"/>
              </a:cxn>
              <a:cxn ang="0">
                <a:pos x="0" y="13"/>
              </a:cxn>
              <a:cxn ang="0">
                <a:pos x="0" y="7"/>
              </a:cxn>
            </a:cxnLst>
            <a:rect l="0" t="0" r="r" b="b"/>
            <a:pathLst>
              <a:path w="12" h="13">
                <a:moveTo>
                  <a:pt x="0" y="7"/>
                </a:moveTo>
                <a:lnTo>
                  <a:pt x="12" y="0"/>
                </a:lnTo>
                <a:lnTo>
                  <a:pt x="12" y="7"/>
                </a:lnTo>
                <a:lnTo>
                  <a:pt x="0" y="13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18" name="Rectangle 182"/>
          <p:cNvSpPr>
            <a:spLocks noChangeArrowheads="1"/>
          </p:cNvSpPr>
          <p:nvPr/>
        </p:nvSpPr>
        <p:spPr bwMode="auto">
          <a:xfrm>
            <a:off x="6138863" y="1771650"/>
            <a:ext cx="285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19" name="Rectangle 183"/>
          <p:cNvSpPr>
            <a:spLocks noChangeArrowheads="1"/>
          </p:cNvSpPr>
          <p:nvPr/>
        </p:nvSpPr>
        <p:spPr bwMode="auto">
          <a:xfrm>
            <a:off x="6224588" y="1760538"/>
            <a:ext cx="2857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20" name="Freeform 184"/>
          <p:cNvSpPr>
            <a:spLocks/>
          </p:cNvSpPr>
          <p:nvPr/>
        </p:nvSpPr>
        <p:spPr bwMode="auto">
          <a:xfrm>
            <a:off x="6308725" y="1751013"/>
            <a:ext cx="28575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21" name="Freeform 185"/>
          <p:cNvSpPr>
            <a:spLocks/>
          </p:cNvSpPr>
          <p:nvPr/>
        </p:nvSpPr>
        <p:spPr bwMode="auto">
          <a:xfrm>
            <a:off x="6394450" y="1730375"/>
            <a:ext cx="28575" cy="2063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22" name="Freeform 186"/>
          <p:cNvSpPr>
            <a:spLocks/>
          </p:cNvSpPr>
          <p:nvPr/>
        </p:nvSpPr>
        <p:spPr bwMode="auto">
          <a:xfrm>
            <a:off x="6480175" y="1706563"/>
            <a:ext cx="28575" cy="2381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3"/>
              </a:cxn>
              <a:cxn ang="0">
                <a:pos x="0" y="6"/>
              </a:cxn>
            </a:cxnLst>
            <a:rect l="0" t="0" r="r" b="b"/>
            <a:pathLst>
              <a:path w="12" h="13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3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23" name="Freeform 187"/>
          <p:cNvSpPr>
            <a:spLocks/>
          </p:cNvSpPr>
          <p:nvPr/>
        </p:nvSpPr>
        <p:spPr bwMode="auto">
          <a:xfrm>
            <a:off x="6564313" y="1697038"/>
            <a:ext cx="28575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2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24" name="Rectangle 188"/>
          <p:cNvSpPr>
            <a:spLocks noChangeArrowheads="1"/>
          </p:cNvSpPr>
          <p:nvPr/>
        </p:nvSpPr>
        <p:spPr bwMode="auto">
          <a:xfrm>
            <a:off x="6650038" y="1697038"/>
            <a:ext cx="2857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25" name="Rectangle 189"/>
          <p:cNvSpPr>
            <a:spLocks noChangeArrowheads="1"/>
          </p:cNvSpPr>
          <p:nvPr/>
        </p:nvSpPr>
        <p:spPr bwMode="auto">
          <a:xfrm>
            <a:off x="6735763" y="1685925"/>
            <a:ext cx="26987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26" name="Freeform 190"/>
          <p:cNvSpPr>
            <a:spLocks/>
          </p:cNvSpPr>
          <p:nvPr/>
        </p:nvSpPr>
        <p:spPr bwMode="auto">
          <a:xfrm>
            <a:off x="6819900" y="1673225"/>
            <a:ext cx="28575" cy="238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2" y="0"/>
              </a:cxn>
              <a:cxn ang="0">
                <a:pos x="12" y="7"/>
              </a:cxn>
              <a:cxn ang="0">
                <a:pos x="0" y="13"/>
              </a:cxn>
              <a:cxn ang="0">
                <a:pos x="0" y="7"/>
              </a:cxn>
            </a:cxnLst>
            <a:rect l="0" t="0" r="r" b="b"/>
            <a:pathLst>
              <a:path w="12" h="13">
                <a:moveTo>
                  <a:pt x="0" y="7"/>
                </a:moveTo>
                <a:lnTo>
                  <a:pt x="12" y="0"/>
                </a:lnTo>
                <a:lnTo>
                  <a:pt x="12" y="7"/>
                </a:lnTo>
                <a:lnTo>
                  <a:pt x="0" y="13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27" name="Freeform 191"/>
          <p:cNvSpPr>
            <a:spLocks/>
          </p:cNvSpPr>
          <p:nvPr/>
        </p:nvSpPr>
        <p:spPr bwMode="auto">
          <a:xfrm>
            <a:off x="6905625" y="1663700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2" y="6"/>
              </a:cxn>
              <a:cxn ang="0">
                <a:pos x="0" y="13"/>
              </a:cxn>
              <a:cxn ang="0">
                <a:pos x="0" y="6"/>
              </a:cxn>
            </a:cxnLst>
            <a:rect l="0" t="0" r="r" b="b"/>
            <a:pathLst>
              <a:path w="12" h="13">
                <a:moveTo>
                  <a:pt x="0" y="6"/>
                </a:moveTo>
                <a:lnTo>
                  <a:pt x="12" y="0"/>
                </a:lnTo>
                <a:lnTo>
                  <a:pt x="12" y="6"/>
                </a:lnTo>
                <a:lnTo>
                  <a:pt x="0" y="13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28" name="Rectangle 192"/>
          <p:cNvSpPr>
            <a:spLocks noChangeArrowheads="1"/>
          </p:cNvSpPr>
          <p:nvPr/>
        </p:nvSpPr>
        <p:spPr bwMode="auto">
          <a:xfrm>
            <a:off x="6989763" y="1663700"/>
            <a:ext cx="28575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29" name="Rectangle 193"/>
          <p:cNvSpPr>
            <a:spLocks noChangeArrowheads="1"/>
          </p:cNvSpPr>
          <p:nvPr/>
        </p:nvSpPr>
        <p:spPr bwMode="auto">
          <a:xfrm>
            <a:off x="7075488" y="1663700"/>
            <a:ext cx="2857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30" name="Rectangle 194"/>
          <p:cNvSpPr>
            <a:spLocks noChangeArrowheads="1"/>
          </p:cNvSpPr>
          <p:nvPr/>
        </p:nvSpPr>
        <p:spPr bwMode="auto">
          <a:xfrm>
            <a:off x="1825625" y="4946650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</a:t>
            </a:r>
            <a:endParaRPr lang="en-US" sz="1500"/>
          </a:p>
        </p:txBody>
      </p:sp>
      <p:sp>
        <p:nvSpPr>
          <p:cNvPr id="936131" name="Rectangle 195"/>
          <p:cNvSpPr>
            <a:spLocks noChangeArrowheads="1"/>
          </p:cNvSpPr>
          <p:nvPr/>
        </p:nvSpPr>
        <p:spPr bwMode="auto">
          <a:xfrm>
            <a:off x="1670050" y="4567238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1.1</a:t>
            </a:r>
            <a:endParaRPr lang="en-US" sz="1500"/>
          </a:p>
        </p:txBody>
      </p:sp>
      <p:sp>
        <p:nvSpPr>
          <p:cNvPr id="936132" name="Rectangle 196"/>
          <p:cNvSpPr>
            <a:spLocks noChangeArrowheads="1"/>
          </p:cNvSpPr>
          <p:nvPr/>
        </p:nvSpPr>
        <p:spPr bwMode="auto">
          <a:xfrm>
            <a:off x="1670050" y="4187825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1.2</a:t>
            </a:r>
            <a:endParaRPr lang="en-US" sz="1500"/>
          </a:p>
        </p:txBody>
      </p:sp>
      <p:sp>
        <p:nvSpPr>
          <p:cNvPr id="936133" name="Rectangle 197"/>
          <p:cNvSpPr>
            <a:spLocks noChangeArrowheads="1"/>
          </p:cNvSpPr>
          <p:nvPr/>
        </p:nvSpPr>
        <p:spPr bwMode="auto">
          <a:xfrm>
            <a:off x="1670050" y="3819525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1.3</a:t>
            </a:r>
            <a:endParaRPr lang="en-US" sz="1500"/>
          </a:p>
        </p:txBody>
      </p:sp>
      <p:sp>
        <p:nvSpPr>
          <p:cNvPr id="936134" name="Rectangle 198"/>
          <p:cNvSpPr>
            <a:spLocks noChangeArrowheads="1"/>
          </p:cNvSpPr>
          <p:nvPr/>
        </p:nvSpPr>
        <p:spPr bwMode="auto">
          <a:xfrm>
            <a:off x="1670050" y="3440113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1.4</a:t>
            </a:r>
            <a:endParaRPr lang="en-US" sz="1500"/>
          </a:p>
        </p:txBody>
      </p:sp>
      <p:sp>
        <p:nvSpPr>
          <p:cNvPr id="936135" name="Rectangle 199"/>
          <p:cNvSpPr>
            <a:spLocks noChangeArrowheads="1"/>
          </p:cNvSpPr>
          <p:nvPr/>
        </p:nvSpPr>
        <p:spPr bwMode="auto">
          <a:xfrm>
            <a:off x="1670050" y="3062288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1.5</a:t>
            </a:r>
            <a:endParaRPr lang="en-US" sz="1500"/>
          </a:p>
        </p:txBody>
      </p:sp>
      <p:sp>
        <p:nvSpPr>
          <p:cNvPr id="936136" name="Rectangle 200"/>
          <p:cNvSpPr>
            <a:spLocks noChangeArrowheads="1"/>
          </p:cNvSpPr>
          <p:nvPr/>
        </p:nvSpPr>
        <p:spPr bwMode="auto">
          <a:xfrm>
            <a:off x="1670050" y="2682875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1.6</a:t>
            </a:r>
            <a:endParaRPr lang="en-US" sz="1500"/>
          </a:p>
        </p:txBody>
      </p:sp>
      <p:sp>
        <p:nvSpPr>
          <p:cNvPr id="936137" name="Rectangle 201"/>
          <p:cNvSpPr>
            <a:spLocks noChangeArrowheads="1"/>
          </p:cNvSpPr>
          <p:nvPr/>
        </p:nvSpPr>
        <p:spPr bwMode="auto">
          <a:xfrm>
            <a:off x="1670050" y="2312988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1.7</a:t>
            </a:r>
            <a:endParaRPr lang="en-US" sz="1500"/>
          </a:p>
        </p:txBody>
      </p:sp>
      <p:sp>
        <p:nvSpPr>
          <p:cNvPr id="936138" name="Rectangle 202"/>
          <p:cNvSpPr>
            <a:spLocks noChangeArrowheads="1"/>
          </p:cNvSpPr>
          <p:nvPr/>
        </p:nvSpPr>
        <p:spPr bwMode="auto">
          <a:xfrm>
            <a:off x="1670050" y="1935163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1.8</a:t>
            </a:r>
            <a:endParaRPr lang="en-US" sz="1500"/>
          </a:p>
        </p:txBody>
      </p:sp>
      <p:sp>
        <p:nvSpPr>
          <p:cNvPr id="936139" name="Rectangle 203"/>
          <p:cNvSpPr>
            <a:spLocks noChangeArrowheads="1"/>
          </p:cNvSpPr>
          <p:nvPr/>
        </p:nvSpPr>
        <p:spPr bwMode="auto">
          <a:xfrm>
            <a:off x="1670050" y="1555750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1.9</a:t>
            </a:r>
            <a:endParaRPr lang="en-US" sz="1500"/>
          </a:p>
        </p:txBody>
      </p:sp>
      <p:sp>
        <p:nvSpPr>
          <p:cNvPr id="936140" name="Rectangle 204"/>
          <p:cNvSpPr>
            <a:spLocks noChangeArrowheads="1"/>
          </p:cNvSpPr>
          <p:nvPr/>
        </p:nvSpPr>
        <p:spPr bwMode="auto">
          <a:xfrm>
            <a:off x="1939925" y="5153025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0</a:t>
            </a:r>
            <a:endParaRPr lang="en-US" sz="1500"/>
          </a:p>
        </p:txBody>
      </p:sp>
      <p:sp>
        <p:nvSpPr>
          <p:cNvPr id="936141" name="Rectangle 205"/>
          <p:cNvSpPr>
            <a:spLocks noChangeArrowheads="1"/>
          </p:cNvSpPr>
          <p:nvPr/>
        </p:nvSpPr>
        <p:spPr bwMode="auto">
          <a:xfrm>
            <a:off x="3287713" y="5153025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5</a:t>
            </a:r>
            <a:endParaRPr lang="en-US" sz="1500"/>
          </a:p>
        </p:txBody>
      </p:sp>
      <p:sp>
        <p:nvSpPr>
          <p:cNvPr id="936142" name="Rectangle 206"/>
          <p:cNvSpPr>
            <a:spLocks noChangeArrowheads="1"/>
          </p:cNvSpPr>
          <p:nvPr/>
        </p:nvSpPr>
        <p:spPr bwMode="auto">
          <a:xfrm>
            <a:off x="4578350" y="5151438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10</a:t>
            </a:r>
            <a:endParaRPr lang="en-US" sz="1500"/>
          </a:p>
        </p:txBody>
      </p:sp>
      <p:sp>
        <p:nvSpPr>
          <p:cNvPr id="936143" name="Rectangle 207"/>
          <p:cNvSpPr>
            <a:spLocks noChangeArrowheads="1"/>
          </p:cNvSpPr>
          <p:nvPr/>
        </p:nvSpPr>
        <p:spPr bwMode="auto">
          <a:xfrm>
            <a:off x="5926138" y="5151438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15</a:t>
            </a:r>
            <a:endParaRPr lang="en-US" sz="1500"/>
          </a:p>
        </p:txBody>
      </p:sp>
      <p:sp>
        <p:nvSpPr>
          <p:cNvPr id="936144" name="Rectangle 208"/>
          <p:cNvSpPr>
            <a:spLocks noChangeArrowheads="1"/>
          </p:cNvSpPr>
          <p:nvPr/>
        </p:nvSpPr>
        <p:spPr bwMode="auto">
          <a:xfrm>
            <a:off x="3017838" y="5457825"/>
            <a:ext cx="31480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Network Density [nodes per unit disk]</a:t>
            </a:r>
            <a:endParaRPr lang="en-US" sz="1500"/>
          </a:p>
        </p:txBody>
      </p:sp>
      <p:sp>
        <p:nvSpPr>
          <p:cNvPr id="936145" name="Rectangle 209"/>
          <p:cNvSpPr>
            <a:spLocks noChangeArrowheads="1"/>
          </p:cNvSpPr>
          <p:nvPr/>
        </p:nvSpPr>
        <p:spPr bwMode="auto">
          <a:xfrm rot="16200000">
            <a:off x="591344" y="3201194"/>
            <a:ext cx="1652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Shortest Path Span</a:t>
            </a:r>
            <a:endParaRPr lang="en-US" sz="1500"/>
          </a:p>
        </p:txBody>
      </p:sp>
      <p:sp>
        <p:nvSpPr>
          <p:cNvPr id="936146" name="Rectangle 210"/>
          <p:cNvSpPr>
            <a:spLocks noChangeArrowheads="1"/>
          </p:cNvSpPr>
          <p:nvPr/>
        </p:nvSpPr>
        <p:spPr bwMode="auto">
          <a:xfrm>
            <a:off x="7246938" y="4946650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0</a:t>
            </a:r>
            <a:endParaRPr lang="en-US" sz="1500"/>
          </a:p>
        </p:txBody>
      </p:sp>
      <p:sp>
        <p:nvSpPr>
          <p:cNvPr id="936147" name="Rectangle 211"/>
          <p:cNvSpPr>
            <a:spLocks noChangeArrowheads="1"/>
          </p:cNvSpPr>
          <p:nvPr/>
        </p:nvSpPr>
        <p:spPr bwMode="auto">
          <a:xfrm>
            <a:off x="7246938" y="4610100"/>
            <a:ext cx="265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0.1</a:t>
            </a:r>
            <a:endParaRPr lang="en-US" sz="1500"/>
          </a:p>
        </p:txBody>
      </p:sp>
      <p:sp>
        <p:nvSpPr>
          <p:cNvPr id="936148" name="Rectangle 212"/>
          <p:cNvSpPr>
            <a:spLocks noChangeArrowheads="1"/>
          </p:cNvSpPr>
          <p:nvPr/>
        </p:nvSpPr>
        <p:spPr bwMode="auto">
          <a:xfrm>
            <a:off x="7246938" y="4264025"/>
            <a:ext cx="265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0.2</a:t>
            </a:r>
            <a:endParaRPr lang="en-US" sz="1500"/>
          </a:p>
        </p:txBody>
      </p:sp>
      <p:sp>
        <p:nvSpPr>
          <p:cNvPr id="936149" name="Rectangle 213"/>
          <p:cNvSpPr>
            <a:spLocks noChangeArrowheads="1"/>
          </p:cNvSpPr>
          <p:nvPr/>
        </p:nvSpPr>
        <p:spPr bwMode="auto">
          <a:xfrm>
            <a:off x="7246938" y="3927475"/>
            <a:ext cx="265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0.3</a:t>
            </a:r>
            <a:endParaRPr lang="en-US" sz="1500"/>
          </a:p>
        </p:txBody>
      </p:sp>
      <p:sp>
        <p:nvSpPr>
          <p:cNvPr id="936150" name="Rectangle 214"/>
          <p:cNvSpPr>
            <a:spLocks noChangeArrowheads="1"/>
          </p:cNvSpPr>
          <p:nvPr/>
        </p:nvSpPr>
        <p:spPr bwMode="auto">
          <a:xfrm>
            <a:off x="7246938" y="3590925"/>
            <a:ext cx="265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0.4</a:t>
            </a:r>
            <a:endParaRPr lang="en-US" sz="1500"/>
          </a:p>
        </p:txBody>
      </p:sp>
      <p:sp>
        <p:nvSpPr>
          <p:cNvPr id="936151" name="Rectangle 215"/>
          <p:cNvSpPr>
            <a:spLocks noChangeArrowheads="1"/>
          </p:cNvSpPr>
          <p:nvPr/>
        </p:nvSpPr>
        <p:spPr bwMode="auto">
          <a:xfrm>
            <a:off x="7246938" y="3257550"/>
            <a:ext cx="265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0.5</a:t>
            </a:r>
            <a:endParaRPr lang="en-US" sz="1500"/>
          </a:p>
        </p:txBody>
      </p:sp>
      <p:sp>
        <p:nvSpPr>
          <p:cNvPr id="936152" name="Rectangle 216"/>
          <p:cNvSpPr>
            <a:spLocks noChangeArrowheads="1"/>
          </p:cNvSpPr>
          <p:nvPr/>
        </p:nvSpPr>
        <p:spPr bwMode="auto">
          <a:xfrm>
            <a:off x="7246938" y="2908300"/>
            <a:ext cx="265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0.6</a:t>
            </a:r>
            <a:endParaRPr lang="en-US" sz="1500"/>
          </a:p>
        </p:txBody>
      </p:sp>
      <p:sp>
        <p:nvSpPr>
          <p:cNvPr id="936153" name="Rectangle 217"/>
          <p:cNvSpPr>
            <a:spLocks noChangeArrowheads="1"/>
          </p:cNvSpPr>
          <p:nvPr/>
        </p:nvSpPr>
        <p:spPr bwMode="auto">
          <a:xfrm>
            <a:off x="7246938" y="2574925"/>
            <a:ext cx="265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0.7</a:t>
            </a:r>
            <a:endParaRPr lang="en-US" sz="1500"/>
          </a:p>
        </p:txBody>
      </p:sp>
      <p:sp>
        <p:nvSpPr>
          <p:cNvPr id="936154" name="Rectangle 218"/>
          <p:cNvSpPr>
            <a:spLocks noChangeArrowheads="1"/>
          </p:cNvSpPr>
          <p:nvPr/>
        </p:nvSpPr>
        <p:spPr bwMode="auto">
          <a:xfrm>
            <a:off x="7246938" y="2238375"/>
            <a:ext cx="265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0.8</a:t>
            </a:r>
            <a:endParaRPr lang="en-US" sz="1500"/>
          </a:p>
        </p:txBody>
      </p:sp>
      <p:sp>
        <p:nvSpPr>
          <p:cNvPr id="936155" name="Rectangle 219"/>
          <p:cNvSpPr>
            <a:spLocks noChangeArrowheads="1"/>
          </p:cNvSpPr>
          <p:nvPr/>
        </p:nvSpPr>
        <p:spPr bwMode="auto">
          <a:xfrm>
            <a:off x="7246938" y="1892300"/>
            <a:ext cx="265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0.9</a:t>
            </a:r>
            <a:endParaRPr lang="en-US" sz="1500"/>
          </a:p>
        </p:txBody>
      </p:sp>
      <p:sp>
        <p:nvSpPr>
          <p:cNvPr id="936156" name="Rectangle 220"/>
          <p:cNvSpPr>
            <a:spLocks noChangeArrowheads="1"/>
          </p:cNvSpPr>
          <p:nvPr/>
        </p:nvSpPr>
        <p:spPr bwMode="auto">
          <a:xfrm>
            <a:off x="7246938" y="1555750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1</a:t>
            </a:r>
            <a:endParaRPr lang="en-US" sz="1500"/>
          </a:p>
        </p:txBody>
      </p:sp>
      <p:sp>
        <p:nvSpPr>
          <p:cNvPr id="936157" name="Rectangle 221"/>
          <p:cNvSpPr>
            <a:spLocks noChangeArrowheads="1"/>
          </p:cNvSpPr>
          <p:nvPr/>
        </p:nvSpPr>
        <p:spPr bwMode="auto">
          <a:xfrm rot="16200000">
            <a:off x="7326313" y="3219450"/>
            <a:ext cx="901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en-US" sz="1500">
                <a:solidFill>
                  <a:srgbClr val="000000"/>
                </a:solidFill>
              </a:rPr>
              <a:t>Frequency</a:t>
            </a:r>
            <a:endParaRPr lang="en-US" sz="1500"/>
          </a:p>
        </p:txBody>
      </p:sp>
      <p:sp>
        <p:nvSpPr>
          <p:cNvPr id="936158" name="AutoShape 222"/>
          <p:cNvSpPr>
            <a:spLocks noChangeArrowheads="1"/>
          </p:cNvSpPr>
          <p:nvPr/>
        </p:nvSpPr>
        <p:spPr bwMode="auto">
          <a:xfrm>
            <a:off x="4767263" y="2968625"/>
            <a:ext cx="1866900" cy="390525"/>
          </a:xfrm>
          <a:prstGeom prst="wedgeRectCallout">
            <a:avLst>
              <a:gd name="adj1" fmla="val -50935"/>
              <a:gd name="adj2" fmla="val -120324"/>
            </a:avLst>
          </a:prstGeom>
          <a:solidFill>
            <a:srgbClr val="808080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ctr"/>
            <a:r>
              <a:rPr lang="en-US" sz="1800">
                <a:solidFill>
                  <a:schemeClr val="bg1"/>
                </a:solidFill>
              </a:rPr>
              <a:t>Greedy success</a:t>
            </a:r>
            <a:endParaRPr lang="de-CH" sz="1800">
              <a:solidFill>
                <a:schemeClr val="bg1"/>
              </a:solidFill>
            </a:endParaRPr>
          </a:p>
        </p:txBody>
      </p:sp>
      <p:sp>
        <p:nvSpPr>
          <p:cNvPr id="936159" name="AutoShape 223"/>
          <p:cNvSpPr>
            <a:spLocks noChangeArrowheads="1"/>
          </p:cNvSpPr>
          <p:nvPr/>
        </p:nvSpPr>
        <p:spPr bwMode="auto">
          <a:xfrm>
            <a:off x="3722688" y="1946275"/>
            <a:ext cx="1476375" cy="390525"/>
          </a:xfrm>
          <a:prstGeom prst="wedgeRectCallout">
            <a:avLst>
              <a:gd name="adj1" fmla="val -4194"/>
              <a:gd name="adj2" fmla="val -116259"/>
            </a:avLst>
          </a:prstGeom>
          <a:solidFill>
            <a:srgbClr val="808080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ctr"/>
            <a:r>
              <a:rPr lang="en-US" sz="1800">
                <a:solidFill>
                  <a:schemeClr val="bg1"/>
                </a:solidFill>
              </a:rPr>
              <a:t>Connectivity</a:t>
            </a:r>
            <a:endParaRPr lang="de-CH" sz="1800">
              <a:solidFill>
                <a:schemeClr val="bg1"/>
              </a:solidFill>
            </a:endParaRPr>
          </a:p>
        </p:txBody>
      </p:sp>
      <p:sp>
        <p:nvSpPr>
          <p:cNvPr id="936160" name="AutoShape 224"/>
          <p:cNvSpPr>
            <a:spLocks noChangeArrowheads="1"/>
          </p:cNvSpPr>
          <p:nvPr/>
        </p:nvSpPr>
        <p:spPr bwMode="auto">
          <a:xfrm>
            <a:off x="4464050" y="3798888"/>
            <a:ext cx="2206625" cy="390525"/>
          </a:xfrm>
          <a:prstGeom prst="wedgeRectCallout">
            <a:avLst>
              <a:gd name="adj1" fmla="val -56907"/>
              <a:gd name="adj2" fmla="val 126421"/>
            </a:avLst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ctr"/>
            <a:r>
              <a:rPr lang="en-US" sz="1800">
                <a:solidFill>
                  <a:schemeClr val="bg1"/>
                </a:solidFill>
              </a:rPr>
              <a:t>Shortest Path Span</a:t>
            </a:r>
            <a:endParaRPr lang="de-CH" sz="1800">
              <a:solidFill>
                <a:schemeClr val="bg1"/>
              </a:solidFill>
            </a:endParaRPr>
          </a:p>
        </p:txBody>
      </p:sp>
      <p:sp>
        <p:nvSpPr>
          <p:cNvPr id="936161" name="AutoShape 225"/>
          <p:cNvSpPr>
            <a:spLocks noChangeArrowheads="1"/>
          </p:cNvSpPr>
          <p:nvPr/>
        </p:nvSpPr>
        <p:spPr bwMode="auto">
          <a:xfrm>
            <a:off x="2936875" y="4760913"/>
            <a:ext cx="809625" cy="542925"/>
          </a:xfrm>
          <a:prstGeom prst="leftRightArrow">
            <a:avLst>
              <a:gd name="adj1" fmla="val 49704"/>
              <a:gd name="adj2" fmla="val 47367"/>
            </a:avLst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 sz="1800">
                <a:solidFill>
                  <a:schemeClr val="tx1"/>
                </a:solidFill>
              </a:rPr>
              <a:t>critical</a:t>
            </a:r>
            <a:endParaRPr lang="de-CH" sz="1800">
              <a:solidFill>
                <a:schemeClr val="tx1"/>
              </a:solidFill>
            </a:endParaRPr>
          </a:p>
        </p:txBody>
      </p:sp>
      <p:pic>
        <p:nvPicPr>
          <p:cNvPr id="936162" name="Picture 2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238" y="4283075"/>
            <a:ext cx="3952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3" grpId="0" animBg="1"/>
      <p:bldP spid="935945" grpId="0" animBg="1"/>
      <p:bldP spid="935946" grpId="0" animBg="1"/>
      <p:bldP spid="935947" grpId="0" animBg="1"/>
      <p:bldP spid="935948" grpId="0" animBg="1"/>
      <p:bldP spid="935949" grpId="0" animBg="1"/>
      <p:bldP spid="935950" grpId="0" animBg="1"/>
      <p:bldP spid="935951" grpId="0" animBg="1"/>
      <p:bldP spid="935952" grpId="0" animBg="1"/>
      <p:bldP spid="935953" grpId="0" animBg="1"/>
      <p:bldP spid="935959" grpId="0" animBg="1"/>
      <p:bldP spid="936042" grpId="0" animBg="1"/>
      <p:bldP spid="936130" grpId="0"/>
      <p:bldP spid="936131" grpId="0"/>
      <p:bldP spid="936132" grpId="0"/>
      <p:bldP spid="936133" grpId="0"/>
      <p:bldP spid="936134" grpId="0"/>
      <p:bldP spid="936135" grpId="0"/>
      <p:bldP spid="936136" grpId="0"/>
      <p:bldP spid="936137" grpId="0"/>
      <p:bldP spid="936138" grpId="0"/>
      <p:bldP spid="936139" grpId="0"/>
      <p:bldP spid="936145" grpId="0"/>
      <p:bldP spid="936160" grpId="0" animBg="1"/>
      <p:bldP spid="93616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on Randomly Generated Graphs</a:t>
            </a:r>
            <a:endParaRPr lang="de-CH"/>
          </a:p>
        </p:txBody>
      </p:sp>
      <p:sp>
        <p:nvSpPr>
          <p:cNvPr id="220" name="Content Placeholder 2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3251" name="AutoShape 3"/>
          <p:cNvSpPr>
            <a:spLocks noChangeArrowheads="1"/>
          </p:cNvSpPr>
          <p:nvPr/>
        </p:nvSpPr>
        <p:spPr bwMode="auto">
          <a:xfrm>
            <a:off x="2638425" y="1743075"/>
            <a:ext cx="885825" cy="361950"/>
          </a:xfrm>
          <a:prstGeom prst="wedgeRectCallout">
            <a:avLst>
              <a:gd name="adj1" fmla="val 66130"/>
              <a:gd name="adj2" fmla="val 146931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ctr"/>
            <a:r>
              <a:rPr lang="en-US" sz="1800">
                <a:solidFill>
                  <a:schemeClr val="bg1"/>
                </a:solidFill>
              </a:rPr>
              <a:t>AFR</a:t>
            </a:r>
            <a:endParaRPr lang="de-CH" sz="1800">
              <a:solidFill>
                <a:schemeClr val="bg1"/>
              </a:solidFill>
            </a:endParaRPr>
          </a:p>
        </p:txBody>
      </p:sp>
      <p:sp>
        <p:nvSpPr>
          <p:cNvPr id="693252" name="AutoShape 4"/>
          <p:cNvSpPr>
            <a:spLocks noChangeArrowheads="1"/>
          </p:cNvSpPr>
          <p:nvPr/>
        </p:nvSpPr>
        <p:spPr bwMode="auto">
          <a:xfrm>
            <a:off x="5292725" y="3768725"/>
            <a:ext cx="1238250" cy="361950"/>
          </a:xfrm>
          <a:prstGeom prst="wedgeRectCallout">
            <a:avLst>
              <a:gd name="adj1" fmla="val -72306"/>
              <a:gd name="adj2" fmla="val 217981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ctr"/>
            <a:r>
              <a:rPr lang="en-US" sz="1800">
                <a:solidFill>
                  <a:schemeClr val="tx1"/>
                </a:solidFill>
              </a:rPr>
              <a:t>GOAFR+</a:t>
            </a:r>
            <a:endParaRPr lang="de-CH" sz="1800">
              <a:solidFill>
                <a:schemeClr val="tx1"/>
              </a:solidFill>
            </a:endParaRPr>
          </a:p>
        </p:txBody>
      </p:sp>
      <p:sp>
        <p:nvSpPr>
          <p:cNvPr id="693253" name="AutoShape 5"/>
          <p:cNvSpPr>
            <a:spLocks noChangeArrowheads="1"/>
          </p:cNvSpPr>
          <p:nvPr/>
        </p:nvSpPr>
        <p:spPr bwMode="auto">
          <a:xfrm>
            <a:off x="4845050" y="3025775"/>
            <a:ext cx="1866900" cy="390525"/>
          </a:xfrm>
          <a:prstGeom prst="wedgeRectCallout">
            <a:avLst>
              <a:gd name="adj1" fmla="val 19389"/>
              <a:gd name="adj2" fmla="val -160162"/>
            </a:avLst>
          </a:prstGeom>
          <a:solidFill>
            <a:srgbClr val="808080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ctr"/>
            <a:r>
              <a:rPr lang="en-US" sz="1800">
                <a:solidFill>
                  <a:schemeClr val="bg1"/>
                </a:solidFill>
              </a:rPr>
              <a:t>Greedy success</a:t>
            </a:r>
            <a:endParaRPr lang="de-CH" sz="1800">
              <a:solidFill>
                <a:schemeClr val="bg1"/>
              </a:solidFill>
            </a:endParaRPr>
          </a:p>
        </p:txBody>
      </p:sp>
      <p:sp>
        <p:nvSpPr>
          <p:cNvPr id="693254" name="AutoShape 6"/>
          <p:cNvSpPr>
            <a:spLocks noChangeArrowheads="1"/>
          </p:cNvSpPr>
          <p:nvPr/>
        </p:nvSpPr>
        <p:spPr bwMode="auto">
          <a:xfrm>
            <a:off x="4337050" y="2298700"/>
            <a:ext cx="1476375" cy="390525"/>
          </a:xfrm>
          <a:prstGeom prst="wedgeRectCallout">
            <a:avLst>
              <a:gd name="adj1" fmla="val -53227"/>
              <a:gd name="adj2" fmla="val -106505"/>
            </a:avLst>
          </a:prstGeom>
          <a:solidFill>
            <a:srgbClr val="808080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ctr"/>
            <a:r>
              <a:rPr lang="en-US" sz="1800">
                <a:solidFill>
                  <a:schemeClr val="bg1"/>
                </a:solidFill>
              </a:rPr>
              <a:t>Connectivity</a:t>
            </a:r>
            <a:endParaRPr lang="de-CH" sz="1800">
              <a:solidFill>
                <a:schemeClr val="bg1"/>
              </a:solidFill>
            </a:endParaRPr>
          </a:p>
        </p:txBody>
      </p:sp>
      <p:sp>
        <p:nvSpPr>
          <p:cNvPr id="693255" name="AutoShape 7"/>
          <p:cNvSpPr>
            <a:spLocks noChangeArrowheads="1"/>
          </p:cNvSpPr>
          <p:nvPr/>
        </p:nvSpPr>
        <p:spPr bwMode="auto">
          <a:xfrm rot="16200000">
            <a:off x="862013" y="4262438"/>
            <a:ext cx="1171575" cy="619125"/>
          </a:xfrm>
          <a:prstGeom prst="leftArrow">
            <a:avLst>
              <a:gd name="adj1" fmla="val 47750"/>
              <a:gd name="adj2" fmla="val 55122"/>
            </a:avLst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 sz="1800">
                <a:solidFill>
                  <a:schemeClr val="tx1"/>
                </a:solidFill>
              </a:rPr>
              <a:t>better</a:t>
            </a:r>
            <a:endParaRPr lang="de-CH" sz="1800">
              <a:solidFill>
                <a:schemeClr val="tx1"/>
              </a:solidFill>
            </a:endParaRPr>
          </a:p>
        </p:txBody>
      </p:sp>
      <p:sp>
        <p:nvSpPr>
          <p:cNvPr id="693256" name="AutoShape 8"/>
          <p:cNvSpPr>
            <a:spLocks noChangeArrowheads="1"/>
          </p:cNvSpPr>
          <p:nvPr/>
        </p:nvSpPr>
        <p:spPr bwMode="auto">
          <a:xfrm rot="16200000">
            <a:off x="885826" y="1828800"/>
            <a:ext cx="1123950" cy="600075"/>
          </a:xfrm>
          <a:prstGeom prst="rightArrow">
            <a:avLst>
              <a:gd name="adj1" fmla="val 50000"/>
              <a:gd name="adj2" fmla="val 46825"/>
            </a:avLst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 sz="1800">
                <a:solidFill>
                  <a:schemeClr val="tx1"/>
                </a:solidFill>
              </a:rPr>
              <a:t>worse</a:t>
            </a:r>
            <a:endParaRPr lang="de-CH" sz="1800">
              <a:solidFill>
                <a:schemeClr val="tx1"/>
              </a:solidFill>
            </a:endParaRPr>
          </a:p>
        </p:txBody>
      </p:sp>
      <p:sp>
        <p:nvSpPr>
          <p:cNvPr id="693258" name="Line 10"/>
          <p:cNvSpPr>
            <a:spLocks noChangeShapeType="1"/>
          </p:cNvSpPr>
          <p:nvPr/>
        </p:nvSpPr>
        <p:spPr bwMode="auto">
          <a:xfrm>
            <a:off x="1979613" y="501015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66" name="Line 18"/>
          <p:cNvSpPr>
            <a:spLocks noChangeShapeType="1"/>
          </p:cNvSpPr>
          <p:nvPr/>
        </p:nvSpPr>
        <p:spPr bwMode="auto">
          <a:xfrm>
            <a:off x="1979613" y="1603375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67" name="Line 19"/>
          <p:cNvSpPr>
            <a:spLocks noChangeShapeType="1"/>
          </p:cNvSpPr>
          <p:nvPr/>
        </p:nvSpPr>
        <p:spPr bwMode="auto">
          <a:xfrm>
            <a:off x="1914525" y="5010150"/>
            <a:ext cx="51736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69" name="Line 21"/>
          <p:cNvSpPr>
            <a:spLocks noChangeShapeType="1"/>
          </p:cNvSpPr>
          <p:nvPr/>
        </p:nvSpPr>
        <p:spPr bwMode="auto">
          <a:xfrm flipV="1">
            <a:off x="2716213" y="5010150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70" name="Line 22"/>
          <p:cNvSpPr>
            <a:spLocks noChangeShapeType="1"/>
          </p:cNvSpPr>
          <p:nvPr/>
        </p:nvSpPr>
        <p:spPr bwMode="auto">
          <a:xfrm flipV="1">
            <a:off x="3517900" y="5010150"/>
            <a:ext cx="1588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71" name="Line 23"/>
          <p:cNvSpPr>
            <a:spLocks noChangeShapeType="1"/>
          </p:cNvSpPr>
          <p:nvPr/>
        </p:nvSpPr>
        <p:spPr bwMode="auto">
          <a:xfrm flipV="1">
            <a:off x="4329113" y="5010150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72" name="Line 24"/>
          <p:cNvSpPr>
            <a:spLocks noChangeShapeType="1"/>
          </p:cNvSpPr>
          <p:nvPr/>
        </p:nvSpPr>
        <p:spPr bwMode="auto">
          <a:xfrm flipV="1">
            <a:off x="5130800" y="5010150"/>
            <a:ext cx="1588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73" name="Line 25"/>
          <p:cNvSpPr>
            <a:spLocks noChangeShapeType="1"/>
          </p:cNvSpPr>
          <p:nvPr/>
        </p:nvSpPr>
        <p:spPr bwMode="auto">
          <a:xfrm flipV="1">
            <a:off x="5934075" y="5010150"/>
            <a:ext cx="1588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74" name="Line 26"/>
          <p:cNvSpPr>
            <a:spLocks noChangeShapeType="1"/>
          </p:cNvSpPr>
          <p:nvPr/>
        </p:nvSpPr>
        <p:spPr bwMode="auto">
          <a:xfrm flipV="1">
            <a:off x="6735763" y="5010150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77" name="Line 29"/>
          <p:cNvSpPr>
            <a:spLocks noChangeShapeType="1"/>
          </p:cNvSpPr>
          <p:nvPr/>
        </p:nvSpPr>
        <p:spPr bwMode="auto">
          <a:xfrm>
            <a:off x="7088188" y="1603375"/>
            <a:ext cx="1587" cy="3406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78" name="Line 30"/>
          <p:cNvSpPr>
            <a:spLocks noChangeShapeType="1"/>
          </p:cNvSpPr>
          <p:nvPr/>
        </p:nvSpPr>
        <p:spPr bwMode="auto">
          <a:xfrm>
            <a:off x="7031038" y="5010150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79" name="Line 31"/>
          <p:cNvSpPr>
            <a:spLocks noChangeShapeType="1"/>
          </p:cNvSpPr>
          <p:nvPr/>
        </p:nvSpPr>
        <p:spPr bwMode="auto">
          <a:xfrm>
            <a:off x="7031038" y="4665663"/>
            <a:ext cx="114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80" name="Line 32"/>
          <p:cNvSpPr>
            <a:spLocks noChangeShapeType="1"/>
          </p:cNvSpPr>
          <p:nvPr/>
        </p:nvSpPr>
        <p:spPr bwMode="auto">
          <a:xfrm>
            <a:off x="7031038" y="4330700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81" name="Line 33"/>
          <p:cNvSpPr>
            <a:spLocks noChangeShapeType="1"/>
          </p:cNvSpPr>
          <p:nvPr/>
        </p:nvSpPr>
        <p:spPr bwMode="auto">
          <a:xfrm>
            <a:off x="7031038" y="3986213"/>
            <a:ext cx="114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82" name="Line 34"/>
          <p:cNvSpPr>
            <a:spLocks noChangeShapeType="1"/>
          </p:cNvSpPr>
          <p:nvPr/>
        </p:nvSpPr>
        <p:spPr bwMode="auto">
          <a:xfrm>
            <a:off x="7031038" y="3651250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83" name="Line 35"/>
          <p:cNvSpPr>
            <a:spLocks noChangeShapeType="1"/>
          </p:cNvSpPr>
          <p:nvPr/>
        </p:nvSpPr>
        <p:spPr bwMode="auto">
          <a:xfrm>
            <a:off x="7031038" y="3306763"/>
            <a:ext cx="114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84" name="Line 36"/>
          <p:cNvSpPr>
            <a:spLocks noChangeShapeType="1"/>
          </p:cNvSpPr>
          <p:nvPr/>
        </p:nvSpPr>
        <p:spPr bwMode="auto">
          <a:xfrm>
            <a:off x="7031038" y="2962275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85" name="Line 37"/>
          <p:cNvSpPr>
            <a:spLocks noChangeShapeType="1"/>
          </p:cNvSpPr>
          <p:nvPr/>
        </p:nvSpPr>
        <p:spPr bwMode="auto">
          <a:xfrm>
            <a:off x="7031038" y="2627313"/>
            <a:ext cx="114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86" name="Line 38"/>
          <p:cNvSpPr>
            <a:spLocks noChangeShapeType="1"/>
          </p:cNvSpPr>
          <p:nvPr/>
        </p:nvSpPr>
        <p:spPr bwMode="auto">
          <a:xfrm>
            <a:off x="7031038" y="2282825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87" name="Line 39"/>
          <p:cNvSpPr>
            <a:spLocks noChangeShapeType="1"/>
          </p:cNvSpPr>
          <p:nvPr/>
        </p:nvSpPr>
        <p:spPr bwMode="auto">
          <a:xfrm>
            <a:off x="7031038" y="1947863"/>
            <a:ext cx="114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88" name="Line 40"/>
          <p:cNvSpPr>
            <a:spLocks noChangeShapeType="1"/>
          </p:cNvSpPr>
          <p:nvPr/>
        </p:nvSpPr>
        <p:spPr bwMode="auto">
          <a:xfrm>
            <a:off x="7031038" y="1603375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89" name="Rectangle 41"/>
          <p:cNvSpPr>
            <a:spLocks noChangeArrowheads="1"/>
          </p:cNvSpPr>
          <p:nvPr/>
        </p:nvSpPr>
        <p:spPr bwMode="auto">
          <a:xfrm>
            <a:off x="2036763" y="4968875"/>
            <a:ext cx="33337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90" name="Rectangle 42"/>
          <p:cNvSpPr>
            <a:spLocks noChangeArrowheads="1"/>
          </p:cNvSpPr>
          <p:nvPr/>
        </p:nvSpPr>
        <p:spPr bwMode="auto">
          <a:xfrm>
            <a:off x="2135188" y="4968875"/>
            <a:ext cx="33337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91" name="Rectangle 43"/>
          <p:cNvSpPr>
            <a:spLocks noChangeArrowheads="1"/>
          </p:cNvSpPr>
          <p:nvPr/>
        </p:nvSpPr>
        <p:spPr bwMode="auto">
          <a:xfrm>
            <a:off x="2233613" y="4968875"/>
            <a:ext cx="31750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92" name="Rectangle 44"/>
          <p:cNvSpPr>
            <a:spLocks noChangeArrowheads="1"/>
          </p:cNvSpPr>
          <p:nvPr/>
        </p:nvSpPr>
        <p:spPr bwMode="auto">
          <a:xfrm>
            <a:off x="2332038" y="4960938"/>
            <a:ext cx="31750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93" name="Rectangle 45"/>
          <p:cNvSpPr>
            <a:spLocks noChangeArrowheads="1"/>
          </p:cNvSpPr>
          <p:nvPr/>
        </p:nvSpPr>
        <p:spPr bwMode="auto">
          <a:xfrm>
            <a:off x="2430463" y="4945063"/>
            <a:ext cx="31750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94" name="Rectangle 46"/>
          <p:cNvSpPr>
            <a:spLocks noChangeArrowheads="1"/>
          </p:cNvSpPr>
          <p:nvPr/>
        </p:nvSpPr>
        <p:spPr bwMode="auto">
          <a:xfrm>
            <a:off x="2527300" y="4927600"/>
            <a:ext cx="17463" cy="174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95" name="Rectangle 47"/>
          <p:cNvSpPr>
            <a:spLocks noChangeArrowheads="1"/>
          </p:cNvSpPr>
          <p:nvPr/>
        </p:nvSpPr>
        <p:spPr bwMode="auto">
          <a:xfrm>
            <a:off x="2544763" y="4927600"/>
            <a:ext cx="15875" cy="174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96" name="Rectangle 48"/>
          <p:cNvSpPr>
            <a:spLocks noChangeArrowheads="1"/>
          </p:cNvSpPr>
          <p:nvPr/>
        </p:nvSpPr>
        <p:spPr bwMode="auto">
          <a:xfrm>
            <a:off x="2625725" y="4927600"/>
            <a:ext cx="33338" cy="174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97" name="Rectangle 49"/>
          <p:cNvSpPr>
            <a:spLocks noChangeArrowheads="1"/>
          </p:cNvSpPr>
          <p:nvPr/>
        </p:nvSpPr>
        <p:spPr bwMode="auto">
          <a:xfrm>
            <a:off x="2724150" y="4919663"/>
            <a:ext cx="33338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98" name="Freeform 50"/>
          <p:cNvSpPr>
            <a:spLocks/>
          </p:cNvSpPr>
          <p:nvPr/>
        </p:nvSpPr>
        <p:spPr bwMode="auto">
          <a:xfrm>
            <a:off x="2822575" y="4903788"/>
            <a:ext cx="33338" cy="238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1" y="0"/>
              </a:cxn>
              <a:cxn ang="0">
                <a:pos x="21" y="10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21" h="15">
                <a:moveTo>
                  <a:pt x="0" y="5"/>
                </a:moveTo>
                <a:lnTo>
                  <a:pt x="21" y="0"/>
                </a:lnTo>
                <a:lnTo>
                  <a:pt x="21" y="10"/>
                </a:lnTo>
                <a:lnTo>
                  <a:pt x="0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99" name="Freeform 51"/>
          <p:cNvSpPr>
            <a:spLocks/>
          </p:cNvSpPr>
          <p:nvPr/>
        </p:nvSpPr>
        <p:spPr bwMode="auto">
          <a:xfrm>
            <a:off x="2913063" y="4878388"/>
            <a:ext cx="31750" cy="254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5" y="0"/>
              </a:cxn>
              <a:cxn ang="0">
                <a:pos x="20" y="11"/>
              </a:cxn>
              <a:cxn ang="0">
                <a:pos x="5" y="16"/>
              </a:cxn>
              <a:cxn ang="0">
                <a:pos x="0" y="5"/>
              </a:cxn>
            </a:cxnLst>
            <a:rect l="0" t="0" r="r" b="b"/>
            <a:pathLst>
              <a:path w="20" h="16">
                <a:moveTo>
                  <a:pt x="0" y="5"/>
                </a:moveTo>
                <a:lnTo>
                  <a:pt x="15" y="0"/>
                </a:lnTo>
                <a:lnTo>
                  <a:pt x="20" y="11"/>
                </a:lnTo>
                <a:lnTo>
                  <a:pt x="5" y="16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00" name="Freeform 52"/>
          <p:cNvSpPr>
            <a:spLocks/>
          </p:cNvSpPr>
          <p:nvPr/>
        </p:nvSpPr>
        <p:spPr bwMode="auto">
          <a:xfrm>
            <a:off x="3011488" y="4854575"/>
            <a:ext cx="31750" cy="238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0" y="0"/>
              </a:cxn>
              <a:cxn ang="0">
                <a:pos x="20" y="10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20" h="15">
                <a:moveTo>
                  <a:pt x="0" y="5"/>
                </a:moveTo>
                <a:lnTo>
                  <a:pt x="20" y="0"/>
                </a:lnTo>
                <a:lnTo>
                  <a:pt x="20" y="10"/>
                </a:lnTo>
                <a:lnTo>
                  <a:pt x="0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01" name="Freeform 53"/>
          <p:cNvSpPr>
            <a:spLocks/>
          </p:cNvSpPr>
          <p:nvPr/>
        </p:nvSpPr>
        <p:spPr bwMode="auto">
          <a:xfrm>
            <a:off x="3092450" y="4813300"/>
            <a:ext cx="41275" cy="3333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1" y="0"/>
              </a:cxn>
              <a:cxn ang="0">
                <a:pos x="26" y="10"/>
              </a:cxn>
              <a:cxn ang="0">
                <a:pos x="5" y="21"/>
              </a:cxn>
              <a:cxn ang="0">
                <a:pos x="0" y="10"/>
              </a:cxn>
            </a:cxnLst>
            <a:rect l="0" t="0" r="r" b="b"/>
            <a:pathLst>
              <a:path w="26" h="21">
                <a:moveTo>
                  <a:pt x="0" y="10"/>
                </a:moveTo>
                <a:lnTo>
                  <a:pt x="21" y="0"/>
                </a:lnTo>
                <a:lnTo>
                  <a:pt x="26" y="10"/>
                </a:lnTo>
                <a:lnTo>
                  <a:pt x="5" y="21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02" name="Freeform 54"/>
          <p:cNvSpPr>
            <a:spLocks/>
          </p:cNvSpPr>
          <p:nvPr/>
        </p:nvSpPr>
        <p:spPr bwMode="auto">
          <a:xfrm>
            <a:off x="3190875" y="4779963"/>
            <a:ext cx="33338" cy="25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1" y="0"/>
              </a:cxn>
              <a:cxn ang="0">
                <a:pos x="21" y="11"/>
              </a:cxn>
              <a:cxn ang="0">
                <a:pos x="0" y="16"/>
              </a:cxn>
              <a:cxn ang="0">
                <a:pos x="0" y="6"/>
              </a:cxn>
            </a:cxnLst>
            <a:rect l="0" t="0" r="r" b="b"/>
            <a:pathLst>
              <a:path w="21" h="16">
                <a:moveTo>
                  <a:pt x="0" y="6"/>
                </a:moveTo>
                <a:lnTo>
                  <a:pt x="21" y="0"/>
                </a:lnTo>
                <a:lnTo>
                  <a:pt x="21" y="11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03" name="Freeform 55"/>
          <p:cNvSpPr>
            <a:spLocks/>
          </p:cNvSpPr>
          <p:nvPr/>
        </p:nvSpPr>
        <p:spPr bwMode="auto">
          <a:xfrm>
            <a:off x="3273425" y="4740275"/>
            <a:ext cx="31750" cy="238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5" y="0"/>
              </a:cxn>
              <a:cxn ang="0">
                <a:pos x="20" y="10"/>
              </a:cxn>
              <a:cxn ang="0">
                <a:pos x="5" y="15"/>
              </a:cxn>
              <a:cxn ang="0">
                <a:pos x="0" y="5"/>
              </a:cxn>
            </a:cxnLst>
            <a:rect l="0" t="0" r="r" b="b"/>
            <a:pathLst>
              <a:path w="20" h="15">
                <a:moveTo>
                  <a:pt x="0" y="5"/>
                </a:moveTo>
                <a:lnTo>
                  <a:pt x="15" y="0"/>
                </a:lnTo>
                <a:lnTo>
                  <a:pt x="20" y="10"/>
                </a:lnTo>
                <a:lnTo>
                  <a:pt x="5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04" name="Freeform 56"/>
          <p:cNvSpPr>
            <a:spLocks/>
          </p:cNvSpPr>
          <p:nvPr/>
        </p:nvSpPr>
        <p:spPr bwMode="auto">
          <a:xfrm>
            <a:off x="3297238" y="4730750"/>
            <a:ext cx="17462" cy="1746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0"/>
              </a:cxn>
              <a:cxn ang="0">
                <a:pos x="11" y="6"/>
              </a:cxn>
              <a:cxn ang="0">
                <a:pos x="5" y="11"/>
              </a:cxn>
              <a:cxn ang="0">
                <a:pos x="0" y="6"/>
              </a:cxn>
            </a:cxnLst>
            <a:rect l="0" t="0" r="r" b="b"/>
            <a:pathLst>
              <a:path w="11" h="11">
                <a:moveTo>
                  <a:pt x="0" y="6"/>
                </a:moveTo>
                <a:lnTo>
                  <a:pt x="5" y="0"/>
                </a:lnTo>
                <a:lnTo>
                  <a:pt x="11" y="6"/>
                </a:lnTo>
                <a:lnTo>
                  <a:pt x="5" y="11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05" name="Freeform 57"/>
          <p:cNvSpPr>
            <a:spLocks/>
          </p:cNvSpPr>
          <p:nvPr/>
        </p:nvSpPr>
        <p:spPr bwMode="auto">
          <a:xfrm>
            <a:off x="3338513" y="4649788"/>
            <a:ext cx="33337" cy="33337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0" y="0"/>
              </a:cxn>
              <a:cxn ang="0">
                <a:pos x="21" y="5"/>
              </a:cxn>
              <a:cxn ang="0">
                <a:pos x="10" y="21"/>
              </a:cxn>
              <a:cxn ang="0">
                <a:pos x="0" y="15"/>
              </a:cxn>
            </a:cxnLst>
            <a:rect l="0" t="0" r="r" b="b"/>
            <a:pathLst>
              <a:path w="21" h="21">
                <a:moveTo>
                  <a:pt x="0" y="15"/>
                </a:moveTo>
                <a:lnTo>
                  <a:pt x="10" y="0"/>
                </a:lnTo>
                <a:lnTo>
                  <a:pt x="21" y="5"/>
                </a:lnTo>
                <a:lnTo>
                  <a:pt x="10" y="21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06" name="Freeform 58"/>
          <p:cNvSpPr>
            <a:spLocks/>
          </p:cNvSpPr>
          <p:nvPr/>
        </p:nvSpPr>
        <p:spPr bwMode="auto">
          <a:xfrm>
            <a:off x="3387725" y="4559300"/>
            <a:ext cx="33338" cy="41275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0" y="0"/>
              </a:cxn>
              <a:cxn ang="0">
                <a:pos x="21" y="5"/>
              </a:cxn>
              <a:cxn ang="0">
                <a:pos x="10" y="26"/>
              </a:cxn>
              <a:cxn ang="0">
                <a:pos x="0" y="21"/>
              </a:cxn>
            </a:cxnLst>
            <a:rect l="0" t="0" r="r" b="b"/>
            <a:pathLst>
              <a:path w="21" h="26">
                <a:moveTo>
                  <a:pt x="0" y="21"/>
                </a:moveTo>
                <a:lnTo>
                  <a:pt x="10" y="0"/>
                </a:lnTo>
                <a:lnTo>
                  <a:pt x="21" y="5"/>
                </a:lnTo>
                <a:lnTo>
                  <a:pt x="10" y="26"/>
                </a:lnTo>
                <a:lnTo>
                  <a:pt x="0" y="2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07" name="Freeform 59"/>
          <p:cNvSpPr>
            <a:spLocks/>
          </p:cNvSpPr>
          <p:nvPr/>
        </p:nvSpPr>
        <p:spPr bwMode="auto">
          <a:xfrm>
            <a:off x="3436938" y="4478338"/>
            <a:ext cx="33337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0" y="0"/>
              </a:cxn>
              <a:cxn ang="0">
                <a:pos x="21" y="5"/>
              </a:cxn>
              <a:cxn ang="0">
                <a:pos x="10" y="20"/>
              </a:cxn>
              <a:cxn ang="0">
                <a:pos x="0" y="15"/>
              </a:cxn>
            </a:cxnLst>
            <a:rect l="0" t="0" r="r" b="b"/>
            <a:pathLst>
              <a:path w="21" h="20">
                <a:moveTo>
                  <a:pt x="0" y="15"/>
                </a:moveTo>
                <a:lnTo>
                  <a:pt x="10" y="0"/>
                </a:lnTo>
                <a:lnTo>
                  <a:pt x="21" y="5"/>
                </a:lnTo>
                <a:lnTo>
                  <a:pt x="10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08" name="Freeform 60"/>
          <p:cNvSpPr>
            <a:spLocks/>
          </p:cNvSpPr>
          <p:nvPr/>
        </p:nvSpPr>
        <p:spPr bwMode="auto">
          <a:xfrm>
            <a:off x="3486150" y="4395788"/>
            <a:ext cx="31750" cy="33337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0" y="0"/>
              </a:cxn>
              <a:cxn ang="0">
                <a:pos x="20" y="5"/>
              </a:cxn>
              <a:cxn ang="0">
                <a:pos x="10" y="21"/>
              </a:cxn>
              <a:cxn ang="0">
                <a:pos x="0" y="15"/>
              </a:cxn>
            </a:cxnLst>
            <a:rect l="0" t="0" r="r" b="b"/>
            <a:pathLst>
              <a:path w="20" h="21">
                <a:moveTo>
                  <a:pt x="0" y="15"/>
                </a:moveTo>
                <a:lnTo>
                  <a:pt x="10" y="0"/>
                </a:lnTo>
                <a:lnTo>
                  <a:pt x="20" y="5"/>
                </a:lnTo>
                <a:lnTo>
                  <a:pt x="10" y="21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09" name="Freeform 61"/>
          <p:cNvSpPr>
            <a:spLocks/>
          </p:cNvSpPr>
          <p:nvPr/>
        </p:nvSpPr>
        <p:spPr bwMode="auto">
          <a:xfrm>
            <a:off x="3535363" y="4322763"/>
            <a:ext cx="23812" cy="23812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5" y="0"/>
              </a:cxn>
              <a:cxn ang="0">
                <a:pos x="15" y="5"/>
              </a:cxn>
              <a:cxn ang="0">
                <a:pos x="10" y="15"/>
              </a:cxn>
              <a:cxn ang="0">
                <a:pos x="0" y="10"/>
              </a:cxn>
            </a:cxnLst>
            <a:rect l="0" t="0" r="r" b="b"/>
            <a:pathLst>
              <a:path w="15" h="15">
                <a:moveTo>
                  <a:pt x="0" y="10"/>
                </a:moveTo>
                <a:lnTo>
                  <a:pt x="5" y="0"/>
                </a:lnTo>
                <a:lnTo>
                  <a:pt x="15" y="5"/>
                </a:lnTo>
                <a:lnTo>
                  <a:pt x="10" y="15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10" name="Freeform 62"/>
          <p:cNvSpPr>
            <a:spLocks/>
          </p:cNvSpPr>
          <p:nvPr/>
        </p:nvSpPr>
        <p:spPr bwMode="auto">
          <a:xfrm>
            <a:off x="3543300" y="4305300"/>
            <a:ext cx="23813" cy="25400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" y="0"/>
              </a:cxn>
              <a:cxn ang="0">
                <a:pos x="15" y="5"/>
              </a:cxn>
              <a:cxn ang="0">
                <a:pos x="10" y="16"/>
              </a:cxn>
              <a:cxn ang="0">
                <a:pos x="0" y="11"/>
              </a:cxn>
            </a:cxnLst>
            <a:rect l="0" t="0" r="r" b="b"/>
            <a:pathLst>
              <a:path w="15" h="16">
                <a:moveTo>
                  <a:pt x="0" y="11"/>
                </a:moveTo>
                <a:lnTo>
                  <a:pt x="5" y="0"/>
                </a:lnTo>
                <a:lnTo>
                  <a:pt x="15" y="5"/>
                </a:lnTo>
                <a:lnTo>
                  <a:pt x="10" y="16"/>
                </a:lnTo>
                <a:lnTo>
                  <a:pt x="0" y="1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11" name="Freeform 63"/>
          <p:cNvSpPr>
            <a:spLocks/>
          </p:cNvSpPr>
          <p:nvPr/>
        </p:nvSpPr>
        <p:spPr bwMode="auto">
          <a:xfrm>
            <a:off x="3567113" y="4216400"/>
            <a:ext cx="25400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" y="0"/>
              </a:cxn>
              <a:cxn ang="0">
                <a:pos x="16" y="5"/>
              </a:cxn>
              <a:cxn ang="0">
                <a:pos x="11" y="20"/>
              </a:cxn>
              <a:cxn ang="0">
                <a:pos x="0" y="15"/>
              </a:cxn>
            </a:cxnLst>
            <a:rect l="0" t="0" r="r" b="b"/>
            <a:pathLst>
              <a:path w="16" h="20">
                <a:moveTo>
                  <a:pt x="0" y="15"/>
                </a:moveTo>
                <a:lnTo>
                  <a:pt x="6" y="0"/>
                </a:lnTo>
                <a:lnTo>
                  <a:pt x="16" y="5"/>
                </a:lnTo>
                <a:lnTo>
                  <a:pt x="11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12" name="Freeform 64"/>
          <p:cNvSpPr>
            <a:spLocks/>
          </p:cNvSpPr>
          <p:nvPr/>
        </p:nvSpPr>
        <p:spPr bwMode="auto">
          <a:xfrm>
            <a:off x="3592513" y="4125913"/>
            <a:ext cx="23812" cy="317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5" y="0"/>
              </a:cxn>
              <a:cxn ang="0">
                <a:pos x="15" y="0"/>
              </a:cxn>
              <a:cxn ang="0">
                <a:pos x="10" y="20"/>
              </a:cxn>
              <a:cxn ang="0">
                <a:pos x="0" y="20"/>
              </a:cxn>
            </a:cxnLst>
            <a:rect l="0" t="0" r="r" b="b"/>
            <a:pathLst>
              <a:path w="15" h="20">
                <a:moveTo>
                  <a:pt x="0" y="20"/>
                </a:moveTo>
                <a:lnTo>
                  <a:pt x="5" y="0"/>
                </a:lnTo>
                <a:lnTo>
                  <a:pt x="15" y="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13" name="Freeform 65"/>
          <p:cNvSpPr>
            <a:spLocks/>
          </p:cNvSpPr>
          <p:nvPr/>
        </p:nvSpPr>
        <p:spPr bwMode="auto">
          <a:xfrm>
            <a:off x="3616325" y="4019550"/>
            <a:ext cx="33338" cy="41275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1" y="0"/>
              </a:cxn>
              <a:cxn ang="0">
                <a:pos x="21" y="5"/>
              </a:cxn>
              <a:cxn ang="0">
                <a:pos x="11" y="26"/>
              </a:cxn>
              <a:cxn ang="0">
                <a:pos x="0" y="20"/>
              </a:cxn>
            </a:cxnLst>
            <a:rect l="0" t="0" r="r" b="b"/>
            <a:pathLst>
              <a:path w="21" h="26">
                <a:moveTo>
                  <a:pt x="0" y="20"/>
                </a:moveTo>
                <a:lnTo>
                  <a:pt x="11" y="0"/>
                </a:lnTo>
                <a:lnTo>
                  <a:pt x="21" y="5"/>
                </a:lnTo>
                <a:lnTo>
                  <a:pt x="11" y="26"/>
                </a:lnTo>
                <a:lnTo>
                  <a:pt x="0" y="2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14" name="Freeform 66"/>
          <p:cNvSpPr>
            <a:spLocks/>
          </p:cNvSpPr>
          <p:nvPr/>
        </p:nvSpPr>
        <p:spPr bwMode="auto">
          <a:xfrm>
            <a:off x="3649663" y="3937000"/>
            <a:ext cx="23812" cy="3333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5" y="0"/>
              </a:cxn>
              <a:cxn ang="0">
                <a:pos x="15" y="0"/>
              </a:cxn>
              <a:cxn ang="0">
                <a:pos x="10" y="21"/>
              </a:cxn>
              <a:cxn ang="0">
                <a:pos x="0" y="21"/>
              </a:cxn>
            </a:cxnLst>
            <a:rect l="0" t="0" r="r" b="b"/>
            <a:pathLst>
              <a:path w="15" h="21">
                <a:moveTo>
                  <a:pt x="0" y="21"/>
                </a:moveTo>
                <a:lnTo>
                  <a:pt x="5" y="0"/>
                </a:lnTo>
                <a:lnTo>
                  <a:pt x="15" y="0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15" name="Freeform 67"/>
          <p:cNvSpPr>
            <a:spLocks/>
          </p:cNvSpPr>
          <p:nvPr/>
        </p:nvSpPr>
        <p:spPr bwMode="auto">
          <a:xfrm>
            <a:off x="3673475" y="3838575"/>
            <a:ext cx="25400" cy="3333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6" y="0"/>
              </a:cxn>
              <a:cxn ang="0">
                <a:pos x="16" y="0"/>
              </a:cxn>
              <a:cxn ang="0">
                <a:pos x="11" y="21"/>
              </a:cxn>
              <a:cxn ang="0">
                <a:pos x="0" y="21"/>
              </a:cxn>
            </a:cxnLst>
            <a:rect l="0" t="0" r="r" b="b"/>
            <a:pathLst>
              <a:path w="16" h="21">
                <a:moveTo>
                  <a:pt x="0" y="21"/>
                </a:moveTo>
                <a:lnTo>
                  <a:pt x="6" y="0"/>
                </a:lnTo>
                <a:lnTo>
                  <a:pt x="16" y="0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16" name="Freeform 68"/>
          <p:cNvSpPr>
            <a:spLocks/>
          </p:cNvSpPr>
          <p:nvPr/>
        </p:nvSpPr>
        <p:spPr bwMode="auto">
          <a:xfrm>
            <a:off x="3706813" y="3749675"/>
            <a:ext cx="25400" cy="317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5" y="0"/>
              </a:cxn>
              <a:cxn ang="0">
                <a:pos x="16" y="0"/>
              </a:cxn>
              <a:cxn ang="0">
                <a:pos x="10" y="20"/>
              </a:cxn>
              <a:cxn ang="0">
                <a:pos x="0" y="20"/>
              </a:cxn>
            </a:cxnLst>
            <a:rect l="0" t="0" r="r" b="b"/>
            <a:pathLst>
              <a:path w="16" h="20">
                <a:moveTo>
                  <a:pt x="0" y="20"/>
                </a:moveTo>
                <a:lnTo>
                  <a:pt x="5" y="0"/>
                </a:lnTo>
                <a:lnTo>
                  <a:pt x="16" y="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17" name="Freeform 69"/>
          <p:cNvSpPr>
            <a:spLocks/>
          </p:cNvSpPr>
          <p:nvPr/>
        </p:nvSpPr>
        <p:spPr bwMode="auto">
          <a:xfrm>
            <a:off x="3732213" y="3651250"/>
            <a:ext cx="23812" cy="317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5" y="0"/>
              </a:cxn>
              <a:cxn ang="0">
                <a:pos x="15" y="0"/>
              </a:cxn>
              <a:cxn ang="0">
                <a:pos x="10" y="20"/>
              </a:cxn>
              <a:cxn ang="0">
                <a:pos x="0" y="20"/>
              </a:cxn>
            </a:cxnLst>
            <a:rect l="0" t="0" r="r" b="b"/>
            <a:pathLst>
              <a:path w="15" h="20">
                <a:moveTo>
                  <a:pt x="0" y="20"/>
                </a:moveTo>
                <a:lnTo>
                  <a:pt x="5" y="0"/>
                </a:lnTo>
                <a:lnTo>
                  <a:pt x="15" y="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18" name="Freeform 70"/>
          <p:cNvSpPr>
            <a:spLocks/>
          </p:cNvSpPr>
          <p:nvPr/>
        </p:nvSpPr>
        <p:spPr bwMode="auto">
          <a:xfrm>
            <a:off x="3756025" y="3552825"/>
            <a:ext cx="25400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5" y="0"/>
              </a:cxn>
              <a:cxn ang="0">
                <a:pos x="16" y="5"/>
              </a:cxn>
              <a:cxn ang="0">
                <a:pos x="10" y="20"/>
              </a:cxn>
              <a:cxn ang="0">
                <a:pos x="0" y="15"/>
              </a:cxn>
            </a:cxnLst>
            <a:rect l="0" t="0" r="r" b="b"/>
            <a:pathLst>
              <a:path w="16" h="20">
                <a:moveTo>
                  <a:pt x="0" y="15"/>
                </a:moveTo>
                <a:lnTo>
                  <a:pt x="5" y="0"/>
                </a:lnTo>
                <a:lnTo>
                  <a:pt x="16" y="5"/>
                </a:lnTo>
                <a:lnTo>
                  <a:pt x="10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19" name="Freeform 71"/>
          <p:cNvSpPr>
            <a:spLocks/>
          </p:cNvSpPr>
          <p:nvPr/>
        </p:nvSpPr>
        <p:spPr bwMode="auto">
          <a:xfrm>
            <a:off x="3789363" y="3462338"/>
            <a:ext cx="23812" cy="3333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5" y="0"/>
              </a:cxn>
              <a:cxn ang="0">
                <a:pos x="15" y="0"/>
              </a:cxn>
              <a:cxn ang="0">
                <a:pos x="10" y="21"/>
              </a:cxn>
              <a:cxn ang="0">
                <a:pos x="0" y="21"/>
              </a:cxn>
            </a:cxnLst>
            <a:rect l="0" t="0" r="r" b="b"/>
            <a:pathLst>
              <a:path w="15" h="21">
                <a:moveTo>
                  <a:pt x="0" y="21"/>
                </a:moveTo>
                <a:lnTo>
                  <a:pt x="5" y="0"/>
                </a:lnTo>
                <a:lnTo>
                  <a:pt x="15" y="0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20" name="Freeform 72"/>
          <p:cNvSpPr>
            <a:spLocks/>
          </p:cNvSpPr>
          <p:nvPr/>
        </p:nvSpPr>
        <p:spPr bwMode="auto">
          <a:xfrm>
            <a:off x="3813175" y="3363913"/>
            <a:ext cx="25400" cy="3333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5" y="0"/>
              </a:cxn>
              <a:cxn ang="0">
                <a:pos x="16" y="0"/>
              </a:cxn>
              <a:cxn ang="0">
                <a:pos x="10" y="21"/>
              </a:cxn>
              <a:cxn ang="0">
                <a:pos x="0" y="21"/>
              </a:cxn>
            </a:cxnLst>
            <a:rect l="0" t="0" r="r" b="b"/>
            <a:pathLst>
              <a:path w="16" h="21">
                <a:moveTo>
                  <a:pt x="0" y="21"/>
                </a:moveTo>
                <a:lnTo>
                  <a:pt x="5" y="0"/>
                </a:lnTo>
                <a:lnTo>
                  <a:pt x="16" y="0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21" name="Freeform 73"/>
          <p:cNvSpPr>
            <a:spLocks/>
          </p:cNvSpPr>
          <p:nvPr/>
        </p:nvSpPr>
        <p:spPr bwMode="auto">
          <a:xfrm>
            <a:off x="3838575" y="3265488"/>
            <a:ext cx="23813" cy="3333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" y="0"/>
              </a:cxn>
              <a:cxn ang="0">
                <a:pos x="15" y="5"/>
              </a:cxn>
              <a:cxn ang="0">
                <a:pos x="10" y="21"/>
              </a:cxn>
              <a:cxn ang="0">
                <a:pos x="0" y="16"/>
              </a:cxn>
            </a:cxnLst>
            <a:rect l="0" t="0" r="r" b="b"/>
            <a:pathLst>
              <a:path w="15" h="21">
                <a:moveTo>
                  <a:pt x="0" y="16"/>
                </a:moveTo>
                <a:lnTo>
                  <a:pt x="5" y="0"/>
                </a:lnTo>
                <a:lnTo>
                  <a:pt x="15" y="5"/>
                </a:lnTo>
                <a:lnTo>
                  <a:pt x="10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22" name="Freeform 74"/>
          <p:cNvSpPr>
            <a:spLocks/>
          </p:cNvSpPr>
          <p:nvPr/>
        </p:nvSpPr>
        <p:spPr bwMode="auto">
          <a:xfrm>
            <a:off x="3862388" y="3176588"/>
            <a:ext cx="25400" cy="317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5" y="0"/>
              </a:cxn>
              <a:cxn ang="0">
                <a:pos x="16" y="0"/>
              </a:cxn>
              <a:cxn ang="0">
                <a:pos x="10" y="20"/>
              </a:cxn>
              <a:cxn ang="0">
                <a:pos x="0" y="20"/>
              </a:cxn>
            </a:cxnLst>
            <a:rect l="0" t="0" r="r" b="b"/>
            <a:pathLst>
              <a:path w="16" h="20">
                <a:moveTo>
                  <a:pt x="0" y="20"/>
                </a:moveTo>
                <a:lnTo>
                  <a:pt x="5" y="0"/>
                </a:lnTo>
                <a:lnTo>
                  <a:pt x="16" y="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23" name="Freeform 75"/>
          <p:cNvSpPr>
            <a:spLocks/>
          </p:cNvSpPr>
          <p:nvPr/>
        </p:nvSpPr>
        <p:spPr bwMode="auto">
          <a:xfrm>
            <a:off x="3887788" y="3078163"/>
            <a:ext cx="23812" cy="317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5" y="0"/>
              </a:cxn>
              <a:cxn ang="0">
                <a:pos x="15" y="0"/>
              </a:cxn>
              <a:cxn ang="0">
                <a:pos x="10" y="20"/>
              </a:cxn>
              <a:cxn ang="0">
                <a:pos x="0" y="20"/>
              </a:cxn>
            </a:cxnLst>
            <a:rect l="0" t="0" r="r" b="b"/>
            <a:pathLst>
              <a:path w="15" h="20">
                <a:moveTo>
                  <a:pt x="0" y="20"/>
                </a:moveTo>
                <a:lnTo>
                  <a:pt x="5" y="0"/>
                </a:lnTo>
                <a:lnTo>
                  <a:pt x="15" y="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24" name="Freeform 76"/>
          <p:cNvSpPr>
            <a:spLocks/>
          </p:cNvSpPr>
          <p:nvPr/>
        </p:nvSpPr>
        <p:spPr bwMode="auto">
          <a:xfrm>
            <a:off x="3911600" y="2979738"/>
            <a:ext cx="25400" cy="317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5" y="0"/>
              </a:cxn>
              <a:cxn ang="0">
                <a:pos x="16" y="0"/>
              </a:cxn>
              <a:cxn ang="0">
                <a:pos x="10" y="20"/>
              </a:cxn>
              <a:cxn ang="0">
                <a:pos x="0" y="20"/>
              </a:cxn>
            </a:cxnLst>
            <a:rect l="0" t="0" r="r" b="b"/>
            <a:pathLst>
              <a:path w="16" h="20">
                <a:moveTo>
                  <a:pt x="0" y="20"/>
                </a:moveTo>
                <a:lnTo>
                  <a:pt x="5" y="0"/>
                </a:lnTo>
                <a:lnTo>
                  <a:pt x="16" y="0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25" name="Freeform 77"/>
          <p:cNvSpPr>
            <a:spLocks/>
          </p:cNvSpPr>
          <p:nvPr/>
        </p:nvSpPr>
        <p:spPr bwMode="auto">
          <a:xfrm>
            <a:off x="3937000" y="2889250"/>
            <a:ext cx="23813" cy="3333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5" y="0"/>
              </a:cxn>
              <a:cxn ang="0">
                <a:pos x="15" y="0"/>
              </a:cxn>
              <a:cxn ang="0">
                <a:pos x="10" y="21"/>
              </a:cxn>
              <a:cxn ang="0">
                <a:pos x="0" y="21"/>
              </a:cxn>
            </a:cxnLst>
            <a:rect l="0" t="0" r="r" b="b"/>
            <a:pathLst>
              <a:path w="15" h="21">
                <a:moveTo>
                  <a:pt x="0" y="21"/>
                </a:moveTo>
                <a:lnTo>
                  <a:pt x="5" y="0"/>
                </a:lnTo>
                <a:lnTo>
                  <a:pt x="15" y="0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26" name="Freeform 78"/>
          <p:cNvSpPr>
            <a:spLocks/>
          </p:cNvSpPr>
          <p:nvPr/>
        </p:nvSpPr>
        <p:spPr bwMode="auto">
          <a:xfrm>
            <a:off x="3960813" y="2790825"/>
            <a:ext cx="23812" cy="3333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5" y="0"/>
              </a:cxn>
              <a:cxn ang="0">
                <a:pos x="15" y="0"/>
              </a:cxn>
              <a:cxn ang="0">
                <a:pos x="10" y="21"/>
              </a:cxn>
              <a:cxn ang="0">
                <a:pos x="0" y="21"/>
              </a:cxn>
            </a:cxnLst>
            <a:rect l="0" t="0" r="r" b="b"/>
            <a:pathLst>
              <a:path w="15" h="21">
                <a:moveTo>
                  <a:pt x="0" y="21"/>
                </a:moveTo>
                <a:lnTo>
                  <a:pt x="5" y="0"/>
                </a:lnTo>
                <a:lnTo>
                  <a:pt x="15" y="0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27" name="Freeform 79"/>
          <p:cNvSpPr>
            <a:spLocks/>
          </p:cNvSpPr>
          <p:nvPr/>
        </p:nvSpPr>
        <p:spPr bwMode="auto">
          <a:xfrm>
            <a:off x="3984625" y="2692400"/>
            <a:ext cx="25400" cy="3333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6" y="0"/>
              </a:cxn>
              <a:cxn ang="0">
                <a:pos x="16" y="0"/>
              </a:cxn>
              <a:cxn ang="0">
                <a:pos x="11" y="21"/>
              </a:cxn>
              <a:cxn ang="0">
                <a:pos x="0" y="21"/>
              </a:cxn>
            </a:cxnLst>
            <a:rect l="0" t="0" r="r" b="b"/>
            <a:pathLst>
              <a:path w="16" h="21">
                <a:moveTo>
                  <a:pt x="0" y="21"/>
                </a:moveTo>
                <a:lnTo>
                  <a:pt x="6" y="0"/>
                </a:lnTo>
                <a:lnTo>
                  <a:pt x="16" y="0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28" name="Freeform 80"/>
          <p:cNvSpPr>
            <a:spLocks/>
          </p:cNvSpPr>
          <p:nvPr/>
        </p:nvSpPr>
        <p:spPr bwMode="auto">
          <a:xfrm>
            <a:off x="4010025" y="2593975"/>
            <a:ext cx="23813" cy="3333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" y="0"/>
              </a:cxn>
              <a:cxn ang="0">
                <a:pos x="15" y="6"/>
              </a:cxn>
              <a:cxn ang="0">
                <a:pos x="10" y="21"/>
              </a:cxn>
              <a:cxn ang="0">
                <a:pos x="0" y="16"/>
              </a:cxn>
            </a:cxnLst>
            <a:rect l="0" t="0" r="r" b="b"/>
            <a:pathLst>
              <a:path w="15" h="21">
                <a:moveTo>
                  <a:pt x="0" y="16"/>
                </a:moveTo>
                <a:lnTo>
                  <a:pt x="5" y="0"/>
                </a:lnTo>
                <a:lnTo>
                  <a:pt x="15" y="6"/>
                </a:lnTo>
                <a:lnTo>
                  <a:pt x="10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29" name="Freeform 81"/>
          <p:cNvSpPr>
            <a:spLocks/>
          </p:cNvSpPr>
          <p:nvPr/>
        </p:nvSpPr>
        <p:spPr bwMode="auto">
          <a:xfrm>
            <a:off x="4033838" y="2505075"/>
            <a:ext cx="25400" cy="317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6" y="0"/>
              </a:cxn>
              <a:cxn ang="0">
                <a:pos x="16" y="0"/>
              </a:cxn>
              <a:cxn ang="0">
                <a:pos x="11" y="20"/>
              </a:cxn>
              <a:cxn ang="0">
                <a:pos x="0" y="20"/>
              </a:cxn>
            </a:cxnLst>
            <a:rect l="0" t="0" r="r" b="b"/>
            <a:pathLst>
              <a:path w="16" h="20">
                <a:moveTo>
                  <a:pt x="0" y="20"/>
                </a:moveTo>
                <a:lnTo>
                  <a:pt x="6" y="0"/>
                </a:lnTo>
                <a:lnTo>
                  <a:pt x="16" y="0"/>
                </a:lnTo>
                <a:lnTo>
                  <a:pt x="11" y="20"/>
                </a:lnTo>
                <a:lnTo>
                  <a:pt x="0" y="2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30" name="Freeform 82"/>
          <p:cNvSpPr>
            <a:spLocks/>
          </p:cNvSpPr>
          <p:nvPr/>
        </p:nvSpPr>
        <p:spPr bwMode="auto">
          <a:xfrm>
            <a:off x="4059238" y="2406650"/>
            <a:ext cx="31750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0" y="0"/>
              </a:cxn>
              <a:cxn ang="0">
                <a:pos x="20" y="5"/>
              </a:cxn>
              <a:cxn ang="0">
                <a:pos x="10" y="20"/>
              </a:cxn>
              <a:cxn ang="0">
                <a:pos x="0" y="15"/>
              </a:cxn>
            </a:cxnLst>
            <a:rect l="0" t="0" r="r" b="b"/>
            <a:pathLst>
              <a:path w="20" h="20">
                <a:moveTo>
                  <a:pt x="0" y="15"/>
                </a:moveTo>
                <a:lnTo>
                  <a:pt x="10" y="0"/>
                </a:lnTo>
                <a:lnTo>
                  <a:pt x="20" y="5"/>
                </a:lnTo>
                <a:lnTo>
                  <a:pt x="10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31" name="Freeform 83"/>
          <p:cNvSpPr>
            <a:spLocks/>
          </p:cNvSpPr>
          <p:nvPr/>
        </p:nvSpPr>
        <p:spPr bwMode="auto">
          <a:xfrm>
            <a:off x="4108450" y="2316163"/>
            <a:ext cx="31750" cy="41275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0" y="0"/>
              </a:cxn>
              <a:cxn ang="0">
                <a:pos x="20" y="5"/>
              </a:cxn>
              <a:cxn ang="0">
                <a:pos x="10" y="26"/>
              </a:cxn>
              <a:cxn ang="0">
                <a:pos x="0" y="21"/>
              </a:cxn>
            </a:cxnLst>
            <a:rect l="0" t="0" r="r" b="b"/>
            <a:pathLst>
              <a:path w="20" h="26">
                <a:moveTo>
                  <a:pt x="0" y="21"/>
                </a:moveTo>
                <a:lnTo>
                  <a:pt x="10" y="0"/>
                </a:lnTo>
                <a:lnTo>
                  <a:pt x="20" y="5"/>
                </a:lnTo>
                <a:lnTo>
                  <a:pt x="10" y="26"/>
                </a:lnTo>
                <a:lnTo>
                  <a:pt x="0" y="2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32" name="Freeform 84"/>
          <p:cNvSpPr>
            <a:spLocks/>
          </p:cNvSpPr>
          <p:nvPr/>
        </p:nvSpPr>
        <p:spPr bwMode="auto">
          <a:xfrm>
            <a:off x="4157663" y="2225675"/>
            <a:ext cx="31750" cy="41275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0" y="0"/>
              </a:cxn>
              <a:cxn ang="0">
                <a:pos x="20" y="5"/>
              </a:cxn>
              <a:cxn ang="0">
                <a:pos x="10" y="26"/>
              </a:cxn>
              <a:cxn ang="0">
                <a:pos x="0" y="21"/>
              </a:cxn>
            </a:cxnLst>
            <a:rect l="0" t="0" r="r" b="b"/>
            <a:pathLst>
              <a:path w="20" h="26">
                <a:moveTo>
                  <a:pt x="0" y="21"/>
                </a:moveTo>
                <a:lnTo>
                  <a:pt x="10" y="0"/>
                </a:lnTo>
                <a:lnTo>
                  <a:pt x="20" y="5"/>
                </a:lnTo>
                <a:lnTo>
                  <a:pt x="10" y="26"/>
                </a:lnTo>
                <a:lnTo>
                  <a:pt x="0" y="2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33" name="Freeform 85"/>
          <p:cNvSpPr>
            <a:spLocks/>
          </p:cNvSpPr>
          <p:nvPr/>
        </p:nvSpPr>
        <p:spPr bwMode="auto">
          <a:xfrm>
            <a:off x="4206875" y="2144713"/>
            <a:ext cx="31750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0" y="0"/>
              </a:cxn>
              <a:cxn ang="0">
                <a:pos x="20" y="5"/>
              </a:cxn>
              <a:cxn ang="0">
                <a:pos x="10" y="20"/>
              </a:cxn>
              <a:cxn ang="0">
                <a:pos x="0" y="15"/>
              </a:cxn>
            </a:cxnLst>
            <a:rect l="0" t="0" r="r" b="b"/>
            <a:pathLst>
              <a:path w="20" h="20">
                <a:moveTo>
                  <a:pt x="0" y="15"/>
                </a:moveTo>
                <a:lnTo>
                  <a:pt x="10" y="0"/>
                </a:lnTo>
                <a:lnTo>
                  <a:pt x="20" y="5"/>
                </a:lnTo>
                <a:lnTo>
                  <a:pt x="10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34" name="Freeform 86"/>
          <p:cNvSpPr>
            <a:spLocks/>
          </p:cNvSpPr>
          <p:nvPr/>
        </p:nvSpPr>
        <p:spPr bwMode="auto">
          <a:xfrm>
            <a:off x="4246563" y="2054225"/>
            <a:ext cx="33337" cy="33338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1" y="0"/>
              </a:cxn>
              <a:cxn ang="0">
                <a:pos x="21" y="5"/>
              </a:cxn>
              <a:cxn ang="0">
                <a:pos x="11" y="21"/>
              </a:cxn>
              <a:cxn ang="0">
                <a:pos x="0" y="15"/>
              </a:cxn>
            </a:cxnLst>
            <a:rect l="0" t="0" r="r" b="b"/>
            <a:pathLst>
              <a:path w="21" h="21">
                <a:moveTo>
                  <a:pt x="0" y="15"/>
                </a:moveTo>
                <a:lnTo>
                  <a:pt x="11" y="0"/>
                </a:lnTo>
                <a:lnTo>
                  <a:pt x="21" y="5"/>
                </a:lnTo>
                <a:lnTo>
                  <a:pt x="11" y="21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35" name="Freeform 87"/>
          <p:cNvSpPr>
            <a:spLocks/>
          </p:cNvSpPr>
          <p:nvPr/>
        </p:nvSpPr>
        <p:spPr bwMode="auto">
          <a:xfrm>
            <a:off x="4295775" y="1981200"/>
            <a:ext cx="25400" cy="2381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0"/>
              </a:cxn>
              <a:cxn ang="0">
                <a:pos x="16" y="5"/>
              </a:cxn>
              <a:cxn ang="0">
                <a:pos x="11" y="15"/>
              </a:cxn>
              <a:cxn ang="0">
                <a:pos x="0" y="10"/>
              </a:cxn>
            </a:cxnLst>
            <a:rect l="0" t="0" r="r" b="b"/>
            <a:pathLst>
              <a:path w="16" h="15">
                <a:moveTo>
                  <a:pt x="0" y="10"/>
                </a:moveTo>
                <a:lnTo>
                  <a:pt x="6" y="0"/>
                </a:lnTo>
                <a:lnTo>
                  <a:pt x="16" y="5"/>
                </a:lnTo>
                <a:lnTo>
                  <a:pt x="1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36" name="Freeform 88"/>
          <p:cNvSpPr>
            <a:spLocks/>
          </p:cNvSpPr>
          <p:nvPr/>
        </p:nvSpPr>
        <p:spPr bwMode="auto">
          <a:xfrm>
            <a:off x="4305300" y="1971675"/>
            <a:ext cx="23813" cy="25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0"/>
              </a:cxn>
              <a:cxn ang="0">
                <a:pos x="15" y="11"/>
              </a:cxn>
              <a:cxn ang="0">
                <a:pos x="5" y="16"/>
              </a:cxn>
              <a:cxn ang="0">
                <a:pos x="0" y="6"/>
              </a:cxn>
            </a:cxnLst>
            <a:rect l="0" t="0" r="r" b="b"/>
            <a:pathLst>
              <a:path w="15" h="16">
                <a:moveTo>
                  <a:pt x="0" y="6"/>
                </a:moveTo>
                <a:lnTo>
                  <a:pt x="10" y="0"/>
                </a:lnTo>
                <a:lnTo>
                  <a:pt x="15" y="11"/>
                </a:lnTo>
                <a:lnTo>
                  <a:pt x="5" y="16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37" name="Freeform 89"/>
          <p:cNvSpPr>
            <a:spLocks/>
          </p:cNvSpPr>
          <p:nvPr/>
        </p:nvSpPr>
        <p:spPr bwMode="auto">
          <a:xfrm>
            <a:off x="4370388" y="1898650"/>
            <a:ext cx="31750" cy="3333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5" y="0"/>
              </a:cxn>
              <a:cxn ang="0">
                <a:pos x="20" y="5"/>
              </a:cxn>
              <a:cxn ang="0">
                <a:pos x="5" y="21"/>
              </a:cxn>
              <a:cxn ang="0">
                <a:pos x="0" y="16"/>
              </a:cxn>
            </a:cxnLst>
            <a:rect l="0" t="0" r="r" b="b"/>
            <a:pathLst>
              <a:path w="20" h="21">
                <a:moveTo>
                  <a:pt x="0" y="16"/>
                </a:moveTo>
                <a:lnTo>
                  <a:pt x="15" y="0"/>
                </a:lnTo>
                <a:lnTo>
                  <a:pt x="20" y="5"/>
                </a:lnTo>
                <a:lnTo>
                  <a:pt x="5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38" name="Freeform 90"/>
          <p:cNvSpPr>
            <a:spLocks/>
          </p:cNvSpPr>
          <p:nvPr/>
        </p:nvSpPr>
        <p:spPr bwMode="auto">
          <a:xfrm>
            <a:off x="4443413" y="1833563"/>
            <a:ext cx="33337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6" y="0"/>
              </a:cxn>
              <a:cxn ang="0">
                <a:pos x="21" y="5"/>
              </a:cxn>
              <a:cxn ang="0">
                <a:pos x="5" y="20"/>
              </a:cxn>
              <a:cxn ang="0">
                <a:pos x="0" y="15"/>
              </a:cxn>
            </a:cxnLst>
            <a:rect l="0" t="0" r="r" b="b"/>
            <a:pathLst>
              <a:path w="21" h="20">
                <a:moveTo>
                  <a:pt x="0" y="15"/>
                </a:moveTo>
                <a:lnTo>
                  <a:pt x="16" y="0"/>
                </a:lnTo>
                <a:lnTo>
                  <a:pt x="21" y="5"/>
                </a:lnTo>
                <a:lnTo>
                  <a:pt x="5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39" name="Freeform 91"/>
          <p:cNvSpPr>
            <a:spLocks/>
          </p:cNvSpPr>
          <p:nvPr/>
        </p:nvSpPr>
        <p:spPr bwMode="auto">
          <a:xfrm>
            <a:off x="4518025" y="1768475"/>
            <a:ext cx="31750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5" y="0"/>
              </a:cxn>
              <a:cxn ang="0">
                <a:pos x="20" y="5"/>
              </a:cxn>
              <a:cxn ang="0">
                <a:pos x="5" y="20"/>
              </a:cxn>
              <a:cxn ang="0">
                <a:pos x="0" y="15"/>
              </a:cxn>
            </a:cxnLst>
            <a:rect l="0" t="0" r="r" b="b"/>
            <a:pathLst>
              <a:path w="20" h="20">
                <a:moveTo>
                  <a:pt x="0" y="15"/>
                </a:moveTo>
                <a:lnTo>
                  <a:pt x="15" y="0"/>
                </a:lnTo>
                <a:lnTo>
                  <a:pt x="20" y="5"/>
                </a:lnTo>
                <a:lnTo>
                  <a:pt x="5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40" name="Freeform 92"/>
          <p:cNvSpPr>
            <a:spLocks/>
          </p:cNvSpPr>
          <p:nvPr/>
        </p:nvSpPr>
        <p:spPr bwMode="auto">
          <a:xfrm>
            <a:off x="4606925" y="1735138"/>
            <a:ext cx="33338" cy="238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1" y="0"/>
              </a:cxn>
              <a:cxn ang="0">
                <a:pos x="21" y="10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21" h="15">
                <a:moveTo>
                  <a:pt x="0" y="5"/>
                </a:moveTo>
                <a:lnTo>
                  <a:pt x="21" y="0"/>
                </a:lnTo>
                <a:lnTo>
                  <a:pt x="21" y="10"/>
                </a:lnTo>
                <a:lnTo>
                  <a:pt x="0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41" name="Freeform 93"/>
          <p:cNvSpPr>
            <a:spLocks/>
          </p:cNvSpPr>
          <p:nvPr/>
        </p:nvSpPr>
        <p:spPr bwMode="auto">
          <a:xfrm>
            <a:off x="4697413" y="1709738"/>
            <a:ext cx="33337" cy="25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1" y="0"/>
              </a:cxn>
              <a:cxn ang="0">
                <a:pos x="21" y="11"/>
              </a:cxn>
              <a:cxn ang="0">
                <a:pos x="0" y="16"/>
              </a:cxn>
              <a:cxn ang="0">
                <a:pos x="0" y="6"/>
              </a:cxn>
            </a:cxnLst>
            <a:rect l="0" t="0" r="r" b="b"/>
            <a:pathLst>
              <a:path w="21" h="16">
                <a:moveTo>
                  <a:pt x="0" y="6"/>
                </a:moveTo>
                <a:lnTo>
                  <a:pt x="21" y="0"/>
                </a:lnTo>
                <a:lnTo>
                  <a:pt x="21" y="11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42" name="Freeform 94"/>
          <p:cNvSpPr>
            <a:spLocks/>
          </p:cNvSpPr>
          <p:nvPr/>
        </p:nvSpPr>
        <p:spPr bwMode="auto">
          <a:xfrm>
            <a:off x="4787900" y="1685925"/>
            <a:ext cx="31750" cy="238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5" y="0"/>
              </a:cxn>
              <a:cxn ang="0">
                <a:pos x="20" y="10"/>
              </a:cxn>
              <a:cxn ang="0">
                <a:pos x="5" y="15"/>
              </a:cxn>
              <a:cxn ang="0">
                <a:pos x="0" y="5"/>
              </a:cxn>
            </a:cxnLst>
            <a:rect l="0" t="0" r="r" b="b"/>
            <a:pathLst>
              <a:path w="20" h="15">
                <a:moveTo>
                  <a:pt x="0" y="5"/>
                </a:moveTo>
                <a:lnTo>
                  <a:pt x="15" y="0"/>
                </a:lnTo>
                <a:lnTo>
                  <a:pt x="20" y="10"/>
                </a:lnTo>
                <a:lnTo>
                  <a:pt x="5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43" name="Rectangle 95"/>
          <p:cNvSpPr>
            <a:spLocks noChangeArrowheads="1"/>
          </p:cNvSpPr>
          <p:nvPr/>
        </p:nvSpPr>
        <p:spPr bwMode="auto">
          <a:xfrm>
            <a:off x="4819650" y="1685925"/>
            <a:ext cx="9525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44" name="Freeform 96"/>
          <p:cNvSpPr>
            <a:spLocks/>
          </p:cNvSpPr>
          <p:nvPr/>
        </p:nvSpPr>
        <p:spPr bwMode="auto">
          <a:xfrm>
            <a:off x="4894263" y="1660525"/>
            <a:ext cx="33337" cy="25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1" y="0"/>
              </a:cxn>
              <a:cxn ang="0">
                <a:pos x="21" y="11"/>
              </a:cxn>
              <a:cxn ang="0">
                <a:pos x="0" y="16"/>
              </a:cxn>
              <a:cxn ang="0">
                <a:pos x="0" y="6"/>
              </a:cxn>
            </a:cxnLst>
            <a:rect l="0" t="0" r="r" b="b"/>
            <a:pathLst>
              <a:path w="21" h="16">
                <a:moveTo>
                  <a:pt x="0" y="6"/>
                </a:moveTo>
                <a:lnTo>
                  <a:pt x="21" y="0"/>
                </a:lnTo>
                <a:lnTo>
                  <a:pt x="21" y="11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45" name="Freeform 97"/>
          <p:cNvSpPr>
            <a:spLocks/>
          </p:cNvSpPr>
          <p:nvPr/>
        </p:nvSpPr>
        <p:spPr bwMode="auto">
          <a:xfrm>
            <a:off x="4992688" y="1636713"/>
            <a:ext cx="31750" cy="238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0" y="0"/>
              </a:cxn>
              <a:cxn ang="0">
                <a:pos x="20" y="10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20" h="15">
                <a:moveTo>
                  <a:pt x="0" y="5"/>
                </a:moveTo>
                <a:lnTo>
                  <a:pt x="20" y="0"/>
                </a:lnTo>
                <a:lnTo>
                  <a:pt x="20" y="10"/>
                </a:lnTo>
                <a:lnTo>
                  <a:pt x="0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46" name="Rectangle 98"/>
          <p:cNvSpPr>
            <a:spLocks noChangeArrowheads="1"/>
          </p:cNvSpPr>
          <p:nvPr/>
        </p:nvSpPr>
        <p:spPr bwMode="auto">
          <a:xfrm>
            <a:off x="5091113" y="1628775"/>
            <a:ext cx="31750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47" name="Freeform 99"/>
          <p:cNvSpPr>
            <a:spLocks/>
          </p:cNvSpPr>
          <p:nvPr/>
        </p:nvSpPr>
        <p:spPr bwMode="auto">
          <a:xfrm>
            <a:off x="5189538" y="1620838"/>
            <a:ext cx="31750" cy="238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0" y="0"/>
              </a:cxn>
              <a:cxn ang="0">
                <a:pos x="20" y="10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20" h="15">
                <a:moveTo>
                  <a:pt x="0" y="5"/>
                </a:moveTo>
                <a:lnTo>
                  <a:pt x="20" y="0"/>
                </a:lnTo>
                <a:lnTo>
                  <a:pt x="20" y="10"/>
                </a:lnTo>
                <a:lnTo>
                  <a:pt x="0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48" name="Rectangle 100"/>
          <p:cNvSpPr>
            <a:spLocks noChangeArrowheads="1"/>
          </p:cNvSpPr>
          <p:nvPr/>
        </p:nvSpPr>
        <p:spPr bwMode="auto">
          <a:xfrm>
            <a:off x="5286375" y="1620838"/>
            <a:ext cx="33338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49" name="Rectangle 101"/>
          <p:cNvSpPr>
            <a:spLocks noChangeArrowheads="1"/>
          </p:cNvSpPr>
          <p:nvPr/>
        </p:nvSpPr>
        <p:spPr bwMode="auto">
          <a:xfrm>
            <a:off x="5384800" y="1620838"/>
            <a:ext cx="33338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50" name="Rectangle 102"/>
          <p:cNvSpPr>
            <a:spLocks noChangeArrowheads="1"/>
          </p:cNvSpPr>
          <p:nvPr/>
        </p:nvSpPr>
        <p:spPr bwMode="auto">
          <a:xfrm>
            <a:off x="5483225" y="1612900"/>
            <a:ext cx="33338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51" name="Rectangle 103"/>
          <p:cNvSpPr>
            <a:spLocks noChangeArrowheads="1"/>
          </p:cNvSpPr>
          <p:nvPr/>
        </p:nvSpPr>
        <p:spPr bwMode="auto">
          <a:xfrm>
            <a:off x="5581650" y="1612900"/>
            <a:ext cx="33338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52" name="Rectangle 104"/>
          <p:cNvSpPr>
            <a:spLocks noChangeArrowheads="1"/>
          </p:cNvSpPr>
          <p:nvPr/>
        </p:nvSpPr>
        <p:spPr bwMode="auto">
          <a:xfrm>
            <a:off x="5680075" y="1612900"/>
            <a:ext cx="33338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53" name="Rectangle 105"/>
          <p:cNvSpPr>
            <a:spLocks noChangeArrowheads="1"/>
          </p:cNvSpPr>
          <p:nvPr/>
        </p:nvSpPr>
        <p:spPr bwMode="auto">
          <a:xfrm>
            <a:off x="5778500" y="1612900"/>
            <a:ext cx="33338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54" name="Rectangle 106"/>
          <p:cNvSpPr>
            <a:spLocks noChangeArrowheads="1"/>
          </p:cNvSpPr>
          <p:nvPr/>
        </p:nvSpPr>
        <p:spPr bwMode="auto">
          <a:xfrm>
            <a:off x="5876925" y="1612900"/>
            <a:ext cx="31750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55" name="Rectangle 107"/>
          <p:cNvSpPr>
            <a:spLocks noChangeArrowheads="1"/>
          </p:cNvSpPr>
          <p:nvPr/>
        </p:nvSpPr>
        <p:spPr bwMode="auto">
          <a:xfrm>
            <a:off x="5975350" y="1603375"/>
            <a:ext cx="31750" cy="174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56" name="Rectangle 108"/>
          <p:cNvSpPr>
            <a:spLocks noChangeArrowheads="1"/>
          </p:cNvSpPr>
          <p:nvPr/>
        </p:nvSpPr>
        <p:spPr bwMode="auto">
          <a:xfrm>
            <a:off x="6073775" y="1603375"/>
            <a:ext cx="7938" cy="174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57" name="Rectangle 109"/>
          <p:cNvSpPr>
            <a:spLocks noChangeArrowheads="1"/>
          </p:cNvSpPr>
          <p:nvPr/>
        </p:nvSpPr>
        <p:spPr bwMode="auto">
          <a:xfrm>
            <a:off x="6081713" y="1603375"/>
            <a:ext cx="23812" cy="174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58" name="Rectangle 110"/>
          <p:cNvSpPr>
            <a:spLocks noChangeArrowheads="1"/>
          </p:cNvSpPr>
          <p:nvPr/>
        </p:nvSpPr>
        <p:spPr bwMode="auto">
          <a:xfrm>
            <a:off x="6170613" y="1603375"/>
            <a:ext cx="33337" cy="174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59" name="Rectangle 111"/>
          <p:cNvSpPr>
            <a:spLocks noChangeArrowheads="1"/>
          </p:cNvSpPr>
          <p:nvPr/>
        </p:nvSpPr>
        <p:spPr bwMode="auto">
          <a:xfrm>
            <a:off x="6269038" y="1603375"/>
            <a:ext cx="33337" cy="174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60" name="Rectangle 112"/>
          <p:cNvSpPr>
            <a:spLocks noChangeArrowheads="1"/>
          </p:cNvSpPr>
          <p:nvPr/>
        </p:nvSpPr>
        <p:spPr bwMode="auto">
          <a:xfrm>
            <a:off x="6367463" y="1603375"/>
            <a:ext cx="33337" cy="174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61" name="Rectangle 113"/>
          <p:cNvSpPr>
            <a:spLocks noChangeArrowheads="1"/>
          </p:cNvSpPr>
          <p:nvPr/>
        </p:nvSpPr>
        <p:spPr bwMode="auto">
          <a:xfrm>
            <a:off x="6465888" y="1595438"/>
            <a:ext cx="33337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62" name="Rectangle 114"/>
          <p:cNvSpPr>
            <a:spLocks noChangeArrowheads="1"/>
          </p:cNvSpPr>
          <p:nvPr/>
        </p:nvSpPr>
        <p:spPr bwMode="auto">
          <a:xfrm>
            <a:off x="6564313" y="1595438"/>
            <a:ext cx="15875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63" name="Rectangle 115"/>
          <p:cNvSpPr>
            <a:spLocks noChangeArrowheads="1"/>
          </p:cNvSpPr>
          <p:nvPr/>
        </p:nvSpPr>
        <p:spPr bwMode="auto">
          <a:xfrm>
            <a:off x="6580188" y="1595438"/>
            <a:ext cx="17462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64" name="Rectangle 116"/>
          <p:cNvSpPr>
            <a:spLocks noChangeArrowheads="1"/>
          </p:cNvSpPr>
          <p:nvPr/>
        </p:nvSpPr>
        <p:spPr bwMode="auto">
          <a:xfrm>
            <a:off x="6662738" y="1595438"/>
            <a:ext cx="31750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65" name="Rectangle 117"/>
          <p:cNvSpPr>
            <a:spLocks noChangeArrowheads="1"/>
          </p:cNvSpPr>
          <p:nvPr/>
        </p:nvSpPr>
        <p:spPr bwMode="auto">
          <a:xfrm>
            <a:off x="6761163" y="1595438"/>
            <a:ext cx="31750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66" name="Rectangle 118"/>
          <p:cNvSpPr>
            <a:spLocks noChangeArrowheads="1"/>
          </p:cNvSpPr>
          <p:nvPr/>
        </p:nvSpPr>
        <p:spPr bwMode="auto">
          <a:xfrm>
            <a:off x="6859588" y="1595438"/>
            <a:ext cx="31750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67" name="Rectangle 119"/>
          <p:cNvSpPr>
            <a:spLocks noChangeArrowheads="1"/>
          </p:cNvSpPr>
          <p:nvPr/>
        </p:nvSpPr>
        <p:spPr bwMode="auto">
          <a:xfrm>
            <a:off x="6958013" y="1595438"/>
            <a:ext cx="31750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68" name="Rectangle 120"/>
          <p:cNvSpPr>
            <a:spLocks noChangeArrowheads="1"/>
          </p:cNvSpPr>
          <p:nvPr/>
        </p:nvSpPr>
        <p:spPr bwMode="auto">
          <a:xfrm>
            <a:off x="7054850" y="1595438"/>
            <a:ext cx="33338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69" name="Rectangle 121"/>
          <p:cNvSpPr>
            <a:spLocks noChangeArrowheads="1"/>
          </p:cNvSpPr>
          <p:nvPr/>
        </p:nvSpPr>
        <p:spPr bwMode="auto">
          <a:xfrm>
            <a:off x="2036763" y="4968875"/>
            <a:ext cx="33337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70" name="Rectangle 122"/>
          <p:cNvSpPr>
            <a:spLocks noChangeArrowheads="1"/>
          </p:cNvSpPr>
          <p:nvPr/>
        </p:nvSpPr>
        <p:spPr bwMode="auto">
          <a:xfrm>
            <a:off x="2135188" y="4968875"/>
            <a:ext cx="33337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71" name="Rectangle 123"/>
          <p:cNvSpPr>
            <a:spLocks noChangeArrowheads="1"/>
          </p:cNvSpPr>
          <p:nvPr/>
        </p:nvSpPr>
        <p:spPr bwMode="auto">
          <a:xfrm>
            <a:off x="2233613" y="4968875"/>
            <a:ext cx="31750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72" name="Rectangle 124"/>
          <p:cNvSpPr>
            <a:spLocks noChangeArrowheads="1"/>
          </p:cNvSpPr>
          <p:nvPr/>
        </p:nvSpPr>
        <p:spPr bwMode="auto">
          <a:xfrm>
            <a:off x="2332038" y="4960938"/>
            <a:ext cx="31750" cy="15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73" name="Freeform 125"/>
          <p:cNvSpPr>
            <a:spLocks/>
          </p:cNvSpPr>
          <p:nvPr/>
        </p:nvSpPr>
        <p:spPr bwMode="auto">
          <a:xfrm>
            <a:off x="2430463" y="4945063"/>
            <a:ext cx="31750" cy="238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0" y="0"/>
              </a:cxn>
              <a:cxn ang="0">
                <a:pos x="20" y="10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20" h="15">
                <a:moveTo>
                  <a:pt x="0" y="5"/>
                </a:moveTo>
                <a:lnTo>
                  <a:pt x="20" y="0"/>
                </a:lnTo>
                <a:lnTo>
                  <a:pt x="20" y="10"/>
                </a:lnTo>
                <a:lnTo>
                  <a:pt x="0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74" name="Rectangle 126"/>
          <p:cNvSpPr>
            <a:spLocks noChangeArrowheads="1"/>
          </p:cNvSpPr>
          <p:nvPr/>
        </p:nvSpPr>
        <p:spPr bwMode="auto">
          <a:xfrm>
            <a:off x="2527300" y="4935538"/>
            <a:ext cx="17463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75" name="Rectangle 127"/>
          <p:cNvSpPr>
            <a:spLocks noChangeArrowheads="1"/>
          </p:cNvSpPr>
          <p:nvPr/>
        </p:nvSpPr>
        <p:spPr bwMode="auto">
          <a:xfrm>
            <a:off x="2544763" y="4935538"/>
            <a:ext cx="15875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76" name="Rectangle 128"/>
          <p:cNvSpPr>
            <a:spLocks noChangeArrowheads="1"/>
          </p:cNvSpPr>
          <p:nvPr/>
        </p:nvSpPr>
        <p:spPr bwMode="auto">
          <a:xfrm>
            <a:off x="2625725" y="4935538"/>
            <a:ext cx="33338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77" name="Rectangle 129"/>
          <p:cNvSpPr>
            <a:spLocks noChangeArrowheads="1"/>
          </p:cNvSpPr>
          <p:nvPr/>
        </p:nvSpPr>
        <p:spPr bwMode="auto">
          <a:xfrm>
            <a:off x="2724150" y="4935538"/>
            <a:ext cx="33338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78" name="Rectangle 130"/>
          <p:cNvSpPr>
            <a:spLocks noChangeArrowheads="1"/>
          </p:cNvSpPr>
          <p:nvPr/>
        </p:nvSpPr>
        <p:spPr bwMode="auto">
          <a:xfrm>
            <a:off x="2822575" y="4927600"/>
            <a:ext cx="33338" cy="174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79" name="Freeform 131"/>
          <p:cNvSpPr>
            <a:spLocks/>
          </p:cNvSpPr>
          <p:nvPr/>
        </p:nvSpPr>
        <p:spPr bwMode="auto">
          <a:xfrm>
            <a:off x="2921000" y="4903788"/>
            <a:ext cx="33338" cy="238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1" y="0"/>
              </a:cxn>
              <a:cxn ang="0">
                <a:pos x="21" y="10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21" h="15">
                <a:moveTo>
                  <a:pt x="0" y="5"/>
                </a:moveTo>
                <a:lnTo>
                  <a:pt x="21" y="0"/>
                </a:lnTo>
                <a:lnTo>
                  <a:pt x="21" y="10"/>
                </a:lnTo>
                <a:lnTo>
                  <a:pt x="0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80" name="Freeform 132"/>
          <p:cNvSpPr>
            <a:spLocks/>
          </p:cNvSpPr>
          <p:nvPr/>
        </p:nvSpPr>
        <p:spPr bwMode="auto">
          <a:xfrm>
            <a:off x="3019425" y="4886325"/>
            <a:ext cx="33338" cy="25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1" y="0"/>
              </a:cxn>
              <a:cxn ang="0">
                <a:pos x="21" y="11"/>
              </a:cxn>
              <a:cxn ang="0">
                <a:pos x="0" y="16"/>
              </a:cxn>
              <a:cxn ang="0">
                <a:pos x="0" y="6"/>
              </a:cxn>
            </a:cxnLst>
            <a:rect l="0" t="0" r="r" b="b"/>
            <a:pathLst>
              <a:path w="21" h="16">
                <a:moveTo>
                  <a:pt x="0" y="6"/>
                </a:moveTo>
                <a:lnTo>
                  <a:pt x="21" y="0"/>
                </a:lnTo>
                <a:lnTo>
                  <a:pt x="21" y="11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81" name="Rectangle 133"/>
          <p:cNvSpPr>
            <a:spLocks noChangeArrowheads="1"/>
          </p:cNvSpPr>
          <p:nvPr/>
        </p:nvSpPr>
        <p:spPr bwMode="auto">
          <a:xfrm>
            <a:off x="3117850" y="4878388"/>
            <a:ext cx="31750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82" name="Freeform 134"/>
          <p:cNvSpPr>
            <a:spLocks/>
          </p:cNvSpPr>
          <p:nvPr/>
        </p:nvSpPr>
        <p:spPr bwMode="auto">
          <a:xfrm>
            <a:off x="3216275" y="4870450"/>
            <a:ext cx="31750" cy="254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0" y="0"/>
              </a:cxn>
              <a:cxn ang="0">
                <a:pos x="20" y="10"/>
              </a:cxn>
              <a:cxn ang="0">
                <a:pos x="0" y="16"/>
              </a:cxn>
              <a:cxn ang="0">
                <a:pos x="0" y="5"/>
              </a:cxn>
            </a:cxnLst>
            <a:rect l="0" t="0" r="r" b="b"/>
            <a:pathLst>
              <a:path w="20" h="16">
                <a:moveTo>
                  <a:pt x="0" y="5"/>
                </a:moveTo>
                <a:lnTo>
                  <a:pt x="20" y="0"/>
                </a:lnTo>
                <a:lnTo>
                  <a:pt x="20" y="10"/>
                </a:lnTo>
                <a:lnTo>
                  <a:pt x="0" y="16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83" name="Freeform 135"/>
          <p:cNvSpPr>
            <a:spLocks/>
          </p:cNvSpPr>
          <p:nvPr/>
        </p:nvSpPr>
        <p:spPr bwMode="auto">
          <a:xfrm>
            <a:off x="3305175" y="4854575"/>
            <a:ext cx="41275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1" y="0"/>
              </a:cxn>
              <a:cxn ang="0">
                <a:pos x="26" y="10"/>
              </a:cxn>
              <a:cxn ang="0">
                <a:pos x="6" y="20"/>
              </a:cxn>
              <a:cxn ang="0">
                <a:pos x="0" y="10"/>
              </a:cxn>
            </a:cxnLst>
            <a:rect l="0" t="0" r="r" b="b"/>
            <a:pathLst>
              <a:path w="26" h="20">
                <a:moveTo>
                  <a:pt x="0" y="10"/>
                </a:moveTo>
                <a:lnTo>
                  <a:pt x="21" y="0"/>
                </a:lnTo>
                <a:lnTo>
                  <a:pt x="26" y="10"/>
                </a:lnTo>
                <a:lnTo>
                  <a:pt x="6" y="20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84" name="Freeform 136"/>
          <p:cNvSpPr>
            <a:spLocks/>
          </p:cNvSpPr>
          <p:nvPr/>
        </p:nvSpPr>
        <p:spPr bwMode="auto">
          <a:xfrm>
            <a:off x="3403600" y="4821238"/>
            <a:ext cx="33338" cy="254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" y="0"/>
              </a:cxn>
              <a:cxn ang="0">
                <a:pos x="21" y="10"/>
              </a:cxn>
              <a:cxn ang="0">
                <a:pos x="5" y="16"/>
              </a:cxn>
              <a:cxn ang="0">
                <a:pos x="0" y="5"/>
              </a:cxn>
            </a:cxnLst>
            <a:rect l="0" t="0" r="r" b="b"/>
            <a:pathLst>
              <a:path w="21" h="16">
                <a:moveTo>
                  <a:pt x="0" y="5"/>
                </a:moveTo>
                <a:lnTo>
                  <a:pt x="16" y="0"/>
                </a:lnTo>
                <a:lnTo>
                  <a:pt x="21" y="10"/>
                </a:lnTo>
                <a:lnTo>
                  <a:pt x="5" y="16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85" name="Freeform 137"/>
          <p:cNvSpPr>
            <a:spLocks/>
          </p:cNvSpPr>
          <p:nvPr/>
        </p:nvSpPr>
        <p:spPr bwMode="auto">
          <a:xfrm>
            <a:off x="3502025" y="4789488"/>
            <a:ext cx="33338" cy="238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1" y="0"/>
              </a:cxn>
              <a:cxn ang="0">
                <a:pos x="21" y="10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21" h="15">
                <a:moveTo>
                  <a:pt x="0" y="5"/>
                </a:moveTo>
                <a:lnTo>
                  <a:pt x="21" y="0"/>
                </a:lnTo>
                <a:lnTo>
                  <a:pt x="21" y="10"/>
                </a:lnTo>
                <a:lnTo>
                  <a:pt x="0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86" name="Freeform 138"/>
          <p:cNvSpPr>
            <a:spLocks/>
          </p:cNvSpPr>
          <p:nvPr/>
        </p:nvSpPr>
        <p:spPr bwMode="auto">
          <a:xfrm>
            <a:off x="3600450" y="4756150"/>
            <a:ext cx="33338" cy="238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1" y="0"/>
              </a:cxn>
              <a:cxn ang="0">
                <a:pos x="21" y="10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21" h="15">
                <a:moveTo>
                  <a:pt x="0" y="5"/>
                </a:moveTo>
                <a:lnTo>
                  <a:pt x="21" y="0"/>
                </a:lnTo>
                <a:lnTo>
                  <a:pt x="21" y="10"/>
                </a:lnTo>
                <a:lnTo>
                  <a:pt x="0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87" name="Freeform 139"/>
          <p:cNvSpPr>
            <a:spLocks/>
          </p:cNvSpPr>
          <p:nvPr/>
        </p:nvSpPr>
        <p:spPr bwMode="auto">
          <a:xfrm>
            <a:off x="3690938" y="4730750"/>
            <a:ext cx="31750" cy="25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" y="0"/>
              </a:cxn>
              <a:cxn ang="0">
                <a:pos x="20" y="11"/>
              </a:cxn>
              <a:cxn ang="0">
                <a:pos x="0" y="16"/>
              </a:cxn>
              <a:cxn ang="0">
                <a:pos x="0" y="6"/>
              </a:cxn>
            </a:cxnLst>
            <a:rect l="0" t="0" r="r" b="b"/>
            <a:pathLst>
              <a:path w="20" h="16">
                <a:moveTo>
                  <a:pt x="0" y="6"/>
                </a:moveTo>
                <a:lnTo>
                  <a:pt x="20" y="0"/>
                </a:lnTo>
                <a:lnTo>
                  <a:pt x="20" y="11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88" name="Freeform 140"/>
          <p:cNvSpPr>
            <a:spLocks/>
          </p:cNvSpPr>
          <p:nvPr/>
        </p:nvSpPr>
        <p:spPr bwMode="auto">
          <a:xfrm>
            <a:off x="3781425" y="4706938"/>
            <a:ext cx="23813" cy="238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0" y="0"/>
              </a:cxn>
              <a:cxn ang="0">
                <a:pos x="15" y="10"/>
              </a:cxn>
              <a:cxn ang="0">
                <a:pos x="5" y="15"/>
              </a:cxn>
              <a:cxn ang="0">
                <a:pos x="0" y="5"/>
              </a:cxn>
            </a:cxnLst>
            <a:rect l="0" t="0" r="r" b="b"/>
            <a:pathLst>
              <a:path w="15" h="15">
                <a:moveTo>
                  <a:pt x="0" y="5"/>
                </a:moveTo>
                <a:lnTo>
                  <a:pt x="10" y="0"/>
                </a:lnTo>
                <a:lnTo>
                  <a:pt x="15" y="10"/>
                </a:lnTo>
                <a:lnTo>
                  <a:pt x="5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89" name="Freeform 141"/>
          <p:cNvSpPr>
            <a:spLocks/>
          </p:cNvSpPr>
          <p:nvPr/>
        </p:nvSpPr>
        <p:spPr bwMode="auto">
          <a:xfrm>
            <a:off x="3797300" y="4699000"/>
            <a:ext cx="23813" cy="238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0" y="0"/>
              </a:cxn>
              <a:cxn ang="0">
                <a:pos x="15" y="10"/>
              </a:cxn>
              <a:cxn ang="0">
                <a:pos x="5" y="15"/>
              </a:cxn>
              <a:cxn ang="0">
                <a:pos x="0" y="5"/>
              </a:cxn>
            </a:cxnLst>
            <a:rect l="0" t="0" r="r" b="b"/>
            <a:pathLst>
              <a:path w="15" h="15">
                <a:moveTo>
                  <a:pt x="0" y="5"/>
                </a:moveTo>
                <a:lnTo>
                  <a:pt x="10" y="0"/>
                </a:lnTo>
                <a:lnTo>
                  <a:pt x="15" y="10"/>
                </a:lnTo>
                <a:lnTo>
                  <a:pt x="5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90" name="Freeform 142"/>
          <p:cNvSpPr>
            <a:spLocks/>
          </p:cNvSpPr>
          <p:nvPr/>
        </p:nvSpPr>
        <p:spPr bwMode="auto">
          <a:xfrm>
            <a:off x="3862388" y="4633913"/>
            <a:ext cx="33337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6" y="0"/>
              </a:cxn>
              <a:cxn ang="0">
                <a:pos x="21" y="5"/>
              </a:cxn>
              <a:cxn ang="0">
                <a:pos x="5" y="20"/>
              </a:cxn>
              <a:cxn ang="0">
                <a:pos x="0" y="15"/>
              </a:cxn>
            </a:cxnLst>
            <a:rect l="0" t="0" r="r" b="b"/>
            <a:pathLst>
              <a:path w="21" h="20">
                <a:moveTo>
                  <a:pt x="0" y="15"/>
                </a:moveTo>
                <a:lnTo>
                  <a:pt x="16" y="0"/>
                </a:lnTo>
                <a:lnTo>
                  <a:pt x="21" y="5"/>
                </a:lnTo>
                <a:lnTo>
                  <a:pt x="5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91" name="Freeform 143"/>
          <p:cNvSpPr>
            <a:spLocks/>
          </p:cNvSpPr>
          <p:nvPr/>
        </p:nvSpPr>
        <p:spPr bwMode="auto">
          <a:xfrm>
            <a:off x="3937000" y="4567238"/>
            <a:ext cx="39688" cy="4127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0" y="0"/>
              </a:cxn>
              <a:cxn ang="0">
                <a:pos x="25" y="11"/>
              </a:cxn>
              <a:cxn ang="0">
                <a:pos x="5" y="26"/>
              </a:cxn>
              <a:cxn ang="0">
                <a:pos x="0" y="16"/>
              </a:cxn>
            </a:cxnLst>
            <a:rect l="0" t="0" r="r" b="b"/>
            <a:pathLst>
              <a:path w="25" h="26">
                <a:moveTo>
                  <a:pt x="0" y="16"/>
                </a:moveTo>
                <a:lnTo>
                  <a:pt x="20" y="0"/>
                </a:lnTo>
                <a:lnTo>
                  <a:pt x="25" y="11"/>
                </a:lnTo>
                <a:lnTo>
                  <a:pt x="5" y="26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92" name="Freeform 144"/>
          <p:cNvSpPr>
            <a:spLocks/>
          </p:cNvSpPr>
          <p:nvPr/>
        </p:nvSpPr>
        <p:spPr bwMode="auto">
          <a:xfrm>
            <a:off x="4017963" y="4510088"/>
            <a:ext cx="33337" cy="33337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6" y="0"/>
              </a:cxn>
              <a:cxn ang="0">
                <a:pos x="21" y="11"/>
              </a:cxn>
              <a:cxn ang="0">
                <a:pos x="5" y="21"/>
              </a:cxn>
              <a:cxn ang="0">
                <a:pos x="0" y="11"/>
              </a:cxn>
            </a:cxnLst>
            <a:rect l="0" t="0" r="r" b="b"/>
            <a:pathLst>
              <a:path w="21" h="21">
                <a:moveTo>
                  <a:pt x="0" y="11"/>
                </a:moveTo>
                <a:lnTo>
                  <a:pt x="16" y="0"/>
                </a:lnTo>
                <a:lnTo>
                  <a:pt x="21" y="11"/>
                </a:lnTo>
                <a:lnTo>
                  <a:pt x="5" y="21"/>
                </a:lnTo>
                <a:lnTo>
                  <a:pt x="0" y="1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93" name="Freeform 145"/>
          <p:cNvSpPr>
            <a:spLocks/>
          </p:cNvSpPr>
          <p:nvPr/>
        </p:nvSpPr>
        <p:spPr bwMode="auto">
          <a:xfrm>
            <a:off x="4108450" y="4468813"/>
            <a:ext cx="41275" cy="33337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0" y="0"/>
              </a:cxn>
              <a:cxn ang="0">
                <a:pos x="26" y="11"/>
              </a:cxn>
              <a:cxn ang="0">
                <a:pos x="5" y="21"/>
              </a:cxn>
              <a:cxn ang="0">
                <a:pos x="0" y="11"/>
              </a:cxn>
            </a:cxnLst>
            <a:rect l="0" t="0" r="r" b="b"/>
            <a:pathLst>
              <a:path w="26" h="21">
                <a:moveTo>
                  <a:pt x="0" y="11"/>
                </a:moveTo>
                <a:lnTo>
                  <a:pt x="20" y="0"/>
                </a:lnTo>
                <a:lnTo>
                  <a:pt x="26" y="11"/>
                </a:lnTo>
                <a:lnTo>
                  <a:pt x="5" y="21"/>
                </a:lnTo>
                <a:lnTo>
                  <a:pt x="0" y="1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94" name="Freeform 146"/>
          <p:cNvSpPr>
            <a:spLocks/>
          </p:cNvSpPr>
          <p:nvPr/>
        </p:nvSpPr>
        <p:spPr bwMode="auto">
          <a:xfrm>
            <a:off x="4206875" y="4437063"/>
            <a:ext cx="31750" cy="238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0" y="0"/>
              </a:cxn>
              <a:cxn ang="0">
                <a:pos x="20" y="10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20" h="15">
                <a:moveTo>
                  <a:pt x="0" y="5"/>
                </a:moveTo>
                <a:lnTo>
                  <a:pt x="20" y="0"/>
                </a:lnTo>
                <a:lnTo>
                  <a:pt x="20" y="10"/>
                </a:lnTo>
                <a:lnTo>
                  <a:pt x="0" y="15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95" name="Rectangle 147"/>
          <p:cNvSpPr>
            <a:spLocks noChangeArrowheads="1"/>
          </p:cNvSpPr>
          <p:nvPr/>
        </p:nvSpPr>
        <p:spPr bwMode="auto">
          <a:xfrm>
            <a:off x="4305300" y="4411663"/>
            <a:ext cx="7938" cy="174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96" name="Freeform 148"/>
          <p:cNvSpPr>
            <a:spLocks/>
          </p:cNvSpPr>
          <p:nvPr/>
        </p:nvSpPr>
        <p:spPr bwMode="auto">
          <a:xfrm>
            <a:off x="4305300" y="4395788"/>
            <a:ext cx="23813" cy="23812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" y="0"/>
              </a:cxn>
              <a:cxn ang="0">
                <a:pos x="15" y="5"/>
              </a:cxn>
              <a:cxn ang="0">
                <a:pos x="5" y="15"/>
              </a:cxn>
              <a:cxn ang="0">
                <a:pos x="0" y="10"/>
              </a:cxn>
            </a:cxnLst>
            <a:rect l="0" t="0" r="r" b="b"/>
            <a:pathLst>
              <a:path w="15" h="15">
                <a:moveTo>
                  <a:pt x="0" y="10"/>
                </a:moveTo>
                <a:lnTo>
                  <a:pt x="10" y="0"/>
                </a:lnTo>
                <a:lnTo>
                  <a:pt x="15" y="5"/>
                </a:lnTo>
                <a:lnTo>
                  <a:pt x="5" y="15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97" name="Freeform 149"/>
          <p:cNvSpPr>
            <a:spLocks/>
          </p:cNvSpPr>
          <p:nvPr/>
        </p:nvSpPr>
        <p:spPr bwMode="auto">
          <a:xfrm>
            <a:off x="4370388" y="4322763"/>
            <a:ext cx="31750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5" y="0"/>
              </a:cxn>
              <a:cxn ang="0">
                <a:pos x="20" y="5"/>
              </a:cxn>
              <a:cxn ang="0">
                <a:pos x="5" y="20"/>
              </a:cxn>
              <a:cxn ang="0">
                <a:pos x="0" y="15"/>
              </a:cxn>
            </a:cxnLst>
            <a:rect l="0" t="0" r="r" b="b"/>
            <a:pathLst>
              <a:path w="20" h="20">
                <a:moveTo>
                  <a:pt x="0" y="15"/>
                </a:moveTo>
                <a:lnTo>
                  <a:pt x="15" y="0"/>
                </a:lnTo>
                <a:lnTo>
                  <a:pt x="20" y="5"/>
                </a:lnTo>
                <a:lnTo>
                  <a:pt x="5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98" name="Freeform 150"/>
          <p:cNvSpPr>
            <a:spLocks/>
          </p:cNvSpPr>
          <p:nvPr/>
        </p:nvSpPr>
        <p:spPr bwMode="auto">
          <a:xfrm>
            <a:off x="4443413" y="4256088"/>
            <a:ext cx="25400" cy="25400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1" y="0"/>
              </a:cxn>
              <a:cxn ang="0">
                <a:pos x="16" y="5"/>
              </a:cxn>
              <a:cxn ang="0">
                <a:pos x="5" y="16"/>
              </a:cxn>
              <a:cxn ang="0">
                <a:pos x="0" y="11"/>
              </a:cxn>
            </a:cxnLst>
            <a:rect l="0" t="0" r="r" b="b"/>
            <a:pathLst>
              <a:path w="16" h="16">
                <a:moveTo>
                  <a:pt x="0" y="11"/>
                </a:moveTo>
                <a:lnTo>
                  <a:pt x="11" y="0"/>
                </a:lnTo>
                <a:lnTo>
                  <a:pt x="16" y="5"/>
                </a:lnTo>
                <a:lnTo>
                  <a:pt x="5" y="16"/>
                </a:lnTo>
                <a:lnTo>
                  <a:pt x="0" y="1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99" name="Freeform 151"/>
          <p:cNvSpPr>
            <a:spLocks/>
          </p:cNvSpPr>
          <p:nvPr/>
        </p:nvSpPr>
        <p:spPr bwMode="auto">
          <a:xfrm>
            <a:off x="4510088" y="4183063"/>
            <a:ext cx="31750" cy="33337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5" y="0"/>
              </a:cxn>
              <a:cxn ang="0">
                <a:pos x="20" y="5"/>
              </a:cxn>
              <a:cxn ang="0">
                <a:pos x="5" y="21"/>
              </a:cxn>
              <a:cxn ang="0">
                <a:pos x="0" y="15"/>
              </a:cxn>
            </a:cxnLst>
            <a:rect l="0" t="0" r="r" b="b"/>
            <a:pathLst>
              <a:path w="20" h="21">
                <a:moveTo>
                  <a:pt x="0" y="15"/>
                </a:moveTo>
                <a:lnTo>
                  <a:pt x="15" y="0"/>
                </a:lnTo>
                <a:lnTo>
                  <a:pt x="20" y="5"/>
                </a:lnTo>
                <a:lnTo>
                  <a:pt x="5" y="21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00" name="Freeform 152"/>
          <p:cNvSpPr>
            <a:spLocks/>
          </p:cNvSpPr>
          <p:nvPr/>
        </p:nvSpPr>
        <p:spPr bwMode="auto">
          <a:xfrm>
            <a:off x="4583113" y="4108450"/>
            <a:ext cx="33337" cy="3333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5" y="0"/>
              </a:cxn>
              <a:cxn ang="0">
                <a:pos x="21" y="6"/>
              </a:cxn>
              <a:cxn ang="0">
                <a:pos x="5" y="21"/>
              </a:cxn>
              <a:cxn ang="0">
                <a:pos x="0" y="16"/>
              </a:cxn>
            </a:cxnLst>
            <a:rect l="0" t="0" r="r" b="b"/>
            <a:pathLst>
              <a:path w="21" h="21">
                <a:moveTo>
                  <a:pt x="0" y="16"/>
                </a:moveTo>
                <a:lnTo>
                  <a:pt x="15" y="0"/>
                </a:lnTo>
                <a:lnTo>
                  <a:pt x="21" y="6"/>
                </a:lnTo>
                <a:lnTo>
                  <a:pt x="5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01" name="Freeform 153"/>
          <p:cNvSpPr>
            <a:spLocks/>
          </p:cNvSpPr>
          <p:nvPr/>
        </p:nvSpPr>
        <p:spPr bwMode="auto">
          <a:xfrm>
            <a:off x="4648200" y="4035425"/>
            <a:ext cx="33338" cy="3333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6" y="0"/>
              </a:cxn>
              <a:cxn ang="0">
                <a:pos x="21" y="5"/>
              </a:cxn>
              <a:cxn ang="0">
                <a:pos x="5" y="21"/>
              </a:cxn>
              <a:cxn ang="0">
                <a:pos x="0" y="16"/>
              </a:cxn>
            </a:cxnLst>
            <a:rect l="0" t="0" r="r" b="b"/>
            <a:pathLst>
              <a:path w="21" h="21">
                <a:moveTo>
                  <a:pt x="0" y="16"/>
                </a:moveTo>
                <a:lnTo>
                  <a:pt x="16" y="0"/>
                </a:lnTo>
                <a:lnTo>
                  <a:pt x="21" y="5"/>
                </a:lnTo>
                <a:lnTo>
                  <a:pt x="5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02" name="Freeform 154"/>
          <p:cNvSpPr>
            <a:spLocks/>
          </p:cNvSpPr>
          <p:nvPr/>
        </p:nvSpPr>
        <p:spPr bwMode="auto">
          <a:xfrm>
            <a:off x="4722813" y="3970338"/>
            <a:ext cx="31750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5" y="0"/>
              </a:cxn>
              <a:cxn ang="0">
                <a:pos x="20" y="5"/>
              </a:cxn>
              <a:cxn ang="0">
                <a:pos x="5" y="20"/>
              </a:cxn>
              <a:cxn ang="0">
                <a:pos x="0" y="15"/>
              </a:cxn>
            </a:cxnLst>
            <a:rect l="0" t="0" r="r" b="b"/>
            <a:pathLst>
              <a:path w="20" h="20">
                <a:moveTo>
                  <a:pt x="0" y="15"/>
                </a:moveTo>
                <a:lnTo>
                  <a:pt x="15" y="0"/>
                </a:lnTo>
                <a:lnTo>
                  <a:pt x="20" y="5"/>
                </a:lnTo>
                <a:lnTo>
                  <a:pt x="5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03" name="Freeform 155"/>
          <p:cNvSpPr>
            <a:spLocks/>
          </p:cNvSpPr>
          <p:nvPr/>
        </p:nvSpPr>
        <p:spPr bwMode="auto">
          <a:xfrm>
            <a:off x="4787900" y="3895725"/>
            <a:ext cx="31750" cy="3333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5" y="0"/>
              </a:cxn>
              <a:cxn ang="0">
                <a:pos x="20" y="6"/>
              </a:cxn>
              <a:cxn ang="0">
                <a:pos x="5" y="21"/>
              </a:cxn>
              <a:cxn ang="0">
                <a:pos x="0" y="16"/>
              </a:cxn>
            </a:cxnLst>
            <a:rect l="0" t="0" r="r" b="b"/>
            <a:pathLst>
              <a:path w="20" h="21">
                <a:moveTo>
                  <a:pt x="0" y="16"/>
                </a:moveTo>
                <a:lnTo>
                  <a:pt x="15" y="0"/>
                </a:lnTo>
                <a:lnTo>
                  <a:pt x="20" y="6"/>
                </a:lnTo>
                <a:lnTo>
                  <a:pt x="5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04" name="Freeform 156"/>
          <p:cNvSpPr>
            <a:spLocks/>
          </p:cNvSpPr>
          <p:nvPr/>
        </p:nvSpPr>
        <p:spPr bwMode="auto">
          <a:xfrm>
            <a:off x="4852988" y="3814763"/>
            <a:ext cx="33337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0" y="0"/>
              </a:cxn>
              <a:cxn ang="0">
                <a:pos x="21" y="5"/>
              </a:cxn>
              <a:cxn ang="0">
                <a:pos x="10" y="20"/>
              </a:cxn>
              <a:cxn ang="0">
                <a:pos x="0" y="15"/>
              </a:cxn>
            </a:cxnLst>
            <a:rect l="0" t="0" r="r" b="b"/>
            <a:pathLst>
              <a:path w="21" h="20">
                <a:moveTo>
                  <a:pt x="0" y="15"/>
                </a:moveTo>
                <a:lnTo>
                  <a:pt x="10" y="0"/>
                </a:lnTo>
                <a:lnTo>
                  <a:pt x="21" y="5"/>
                </a:lnTo>
                <a:lnTo>
                  <a:pt x="10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05" name="Freeform 157"/>
          <p:cNvSpPr>
            <a:spLocks/>
          </p:cNvSpPr>
          <p:nvPr/>
        </p:nvSpPr>
        <p:spPr bwMode="auto">
          <a:xfrm>
            <a:off x="4902200" y="3732213"/>
            <a:ext cx="33338" cy="3333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6" y="0"/>
              </a:cxn>
              <a:cxn ang="0">
                <a:pos x="21" y="5"/>
              </a:cxn>
              <a:cxn ang="0">
                <a:pos x="5" y="21"/>
              </a:cxn>
              <a:cxn ang="0">
                <a:pos x="0" y="16"/>
              </a:cxn>
            </a:cxnLst>
            <a:rect l="0" t="0" r="r" b="b"/>
            <a:pathLst>
              <a:path w="21" h="21">
                <a:moveTo>
                  <a:pt x="0" y="16"/>
                </a:moveTo>
                <a:lnTo>
                  <a:pt x="16" y="0"/>
                </a:lnTo>
                <a:lnTo>
                  <a:pt x="21" y="5"/>
                </a:lnTo>
                <a:lnTo>
                  <a:pt x="5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06" name="Freeform 158"/>
          <p:cNvSpPr>
            <a:spLocks/>
          </p:cNvSpPr>
          <p:nvPr/>
        </p:nvSpPr>
        <p:spPr bwMode="auto">
          <a:xfrm>
            <a:off x="4959350" y="3651250"/>
            <a:ext cx="33338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0" y="0"/>
              </a:cxn>
              <a:cxn ang="0">
                <a:pos x="21" y="5"/>
              </a:cxn>
              <a:cxn ang="0">
                <a:pos x="10" y="20"/>
              </a:cxn>
              <a:cxn ang="0">
                <a:pos x="0" y="15"/>
              </a:cxn>
            </a:cxnLst>
            <a:rect l="0" t="0" r="r" b="b"/>
            <a:pathLst>
              <a:path w="21" h="20">
                <a:moveTo>
                  <a:pt x="0" y="15"/>
                </a:moveTo>
                <a:lnTo>
                  <a:pt x="10" y="0"/>
                </a:lnTo>
                <a:lnTo>
                  <a:pt x="21" y="5"/>
                </a:lnTo>
                <a:lnTo>
                  <a:pt x="10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07" name="Freeform 159"/>
          <p:cNvSpPr>
            <a:spLocks/>
          </p:cNvSpPr>
          <p:nvPr/>
        </p:nvSpPr>
        <p:spPr bwMode="auto">
          <a:xfrm>
            <a:off x="5016500" y="3568700"/>
            <a:ext cx="33338" cy="3333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1" y="0"/>
              </a:cxn>
              <a:cxn ang="0">
                <a:pos x="21" y="5"/>
              </a:cxn>
              <a:cxn ang="0">
                <a:pos x="11" y="21"/>
              </a:cxn>
              <a:cxn ang="0">
                <a:pos x="0" y="16"/>
              </a:cxn>
            </a:cxnLst>
            <a:rect l="0" t="0" r="r" b="b"/>
            <a:pathLst>
              <a:path w="21" h="21">
                <a:moveTo>
                  <a:pt x="0" y="16"/>
                </a:moveTo>
                <a:lnTo>
                  <a:pt x="11" y="0"/>
                </a:lnTo>
                <a:lnTo>
                  <a:pt x="21" y="5"/>
                </a:lnTo>
                <a:lnTo>
                  <a:pt x="11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08" name="Freeform 160"/>
          <p:cNvSpPr>
            <a:spLocks/>
          </p:cNvSpPr>
          <p:nvPr/>
        </p:nvSpPr>
        <p:spPr bwMode="auto">
          <a:xfrm>
            <a:off x="5083175" y="3503613"/>
            <a:ext cx="31750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5" y="0"/>
              </a:cxn>
              <a:cxn ang="0">
                <a:pos x="20" y="10"/>
              </a:cxn>
              <a:cxn ang="0">
                <a:pos x="5" y="20"/>
              </a:cxn>
              <a:cxn ang="0">
                <a:pos x="0" y="10"/>
              </a:cxn>
            </a:cxnLst>
            <a:rect l="0" t="0" r="r" b="b"/>
            <a:pathLst>
              <a:path w="20" h="20">
                <a:moveTo>
                  <a:pt x="0" y="10"/>
                </a:moveTo>
                <a:lnTo>
                  <a:pt x="15" y="0"/>
                </a:lnTo>
                <a:lnTo>
                  <a:pt x="20" y="10"/>
                </a:lnTo>
                <a:lnTo>
                  <a:pt x="5" y="20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09" name="Freeform 161"/>
          <p:cNvSpPr>
            <a:spLocks/>
          </p:cNvSpPr>
          <p:nvPr/>
        </p:nvSpPr>
        <p:spPr bwMode="auto">
          <a:xfrm>
            <a:off x="5164138" y="3454400"/>
            <a:ext cx="33337" cy="3333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0"/>
              </a:cxn>
              <a:cxn ang="0">
                <a:pos x="21" y="10"/>
              </a:cxn>
              <a:cxn ang="0">
                <a:pos x="5" y="21"/>
              </a:cxn>
              <a:cxn ang="0">
                <a:pos x="0" y="10"/>
              </a:cxn>
            </a:cxnLst>
            <a:rect l="0" t="0" r="r" b="b"/>
            <a:pathLst>
              <a:path w="21" h="21">
                <a:moveTo>
                  <a:pt x="0" y="10"/>
                </a:moveTo>
                <a:lnTo>
                  <a:pt x="16" y="0"/>
                </a:lnTo>
                <a:lnTo>
                  <a:pt x="21" y="10"/>
                </a:lnTo>
                <a:lnTo>
                  <a:pt x="5" y="21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10" name="Freeform 162"/>
          <p:cNvSpPr>
            <a:spLocks/>
          </p:cNvSpPr>
          <p:nvPr/>
        </p:nvSpPr>
        <p:spPr bwMode="auto">
          <a:xfrm>
            <a:off x="5246688" y="3405188"/>
            <a:ext cx="39687" cy="3333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0"/>
              </a:cxn>
              <a:cxn ang="0">
                <a:pos x="25" y="10"/>
              </a:cxn>
              <a:cxn ang="0">
                <a:pos x="5" y="21"/>
              </a:cxn>
              <a:cxn ang="0">
                <a:pos x="0" y="10"/>
              </a:cxn>
            </a:cxnLst>
            <a:rect l="0" t="0" r="r" b="b"/>
            <a:pathLst>
              <a:path w="25" h="21">
                <a:moveTo>
                  <a:pt x="0" y="10"/>
                </a:moveTo>
                <a:lnTo>
                  <a:pt x="20" y="0"/>
                </a:lnTo>
                <a:lnTo>
                  <a:pt x="25" y="10"/>
                </a:lnTo>
                <a:lnTo>
                  <a:pt x="5" y="21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11" name="Freeform 163"/>
          <p:cNvSpPr>
            <a:spLocks/>
          </p:cNvSpPr>
          <p:nvPr/>
        </p:nvSpPr>
        <p:spPr bwMode="auto">
          <a:xfrm>
            <a:off x="5327650" y="3340100"/>
            <a:ext cx="33338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6" y="0"/>
              </a:cxn>
              <a:cxn ang="0">
                <a:pos x="21" y="5"/>
              </a:cxn>
              <a:cxn ang="0">
                <a:pos x="5" y="20"/>
              </a:cxn>
              <a:cxn ang="0">
                <a:pos x="0" y="15"/>
              </a:cxn>
            </a:cxnLst>
            <a:rect l="0" t="0" r="r" b="b"/>
            <a:pathLst>
              <a:path w="21" h="20">
                <a:moveTo>
                  <a:pt x="0" y="15"/>
                </a:moveTo>
                <a:lnTo>
                  <a:pt x="16" y="0"/>
                </a:lnTo>
                <a:lnTo>
                  <a:pt x="21" y="5"/>
                </a:lnTo>
                <a:lnTo>
                  <a:pt x="5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12" name="Freeform 164"/>
          <p:cNvSpPr>
            <a:spLocks/>
          </p:cNvSpPr>
          <p:nvPr/>
        </p:nvSpPr>
        <p:spPr bwMode="auto">
          <a:xfrm>
            <a:off x="5402263" y="3265488"/>
            <a:ext cx="31750" cy="3333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5" y="0"/>
              </a:cxn>
              <a:cxn ang="0">
                <a:pos x="20" y="5"/>
              </a:cxn>
              <a:cxn ang="0">
                <a:pos x="5" y="21"/>
              </a:cxn>
              <a:cxn ang="0">
                <a:pos x="0" y="16"/>
              </a:cxn>
            </a:cxnLst>
            <a:rect l="0" t="0" r="r" b="b"/>
            <a:pathLst>
              <a:path w="20" h="21">
                <a:moveTo>
                  <a:pt x="0" y="16"/>
                </a:moveTo>
                <a:lnTo>
                  <a:pt x="15" y="0"/>
                </a:lnTo>
                <a:lnTo>
                  <a:pt x="20" y="5"/>
                </a:lnTo>
                <a:lnTo>
                  <a:pt x="5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13" name="Freeform 165"/>
          <p:cNvSpPr>
            <a:spLocks/>
          </p:cNvSpPr>
          <p:nvPr/>
        </p:nvSpPr>
        <p:spPr bwMode="auto">
          <a:xfrm>
            <a:off x="5467350" y="3200400"/>
            <a:ext cx="33338" cy="3333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5" y="0"/>
              </a:cxn>
              <a:cxn ang="0">
                <a:pos x="21" y="5"/>
              </a:cxn>
              <a:cxn ang="0">
                <a:pos x="5" y="21"/>
              </a:cxn>
              <a:cxn ang="0">
                <a:pos x="0" y="16"/>
              </a:cxn>
            </a:cxnLst>
            <a:rect l="0" t="0" r="r" b="b"/>
            <a:pathLst>
              <a:path w="21" h="21">
                <a:moveTo>
                  <a:pt x="0" y="16"/>
                </a:moveTo>
                <a:lnTo>
                  <a:pt x="15" y="0"/>
                </a:lnTo>
                <a:lnTo>
                  <a:pt x="21" y="5"/>
                </a:lnTo>
                <a:lnTo>
                  <a:pt x="5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14" name="Freeform 166"/>
          <p:cNvSpPr>
            <a:spLocks/>
          </p:cNvSpPr>
          <p:nvPr/>
        </p:nvSpPr>
        <p:spPr bwMode="auto">
          <a:xfrm>
            <a:off x="5540375" y="3127375"/>
            <a:ext cx="33338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6" y="0"/>
              </a:cxn>
              <a:cxn ang="0">
                <a:pos x="21" y="5"/>
              </a:cxn>
              <a:cxn ang="0">
                <a:pos x="5" y="20"/>
              </a:cxn>
              <a:cxn ang="0">
                <a:pos x="0" y="15"/>
              </a:cxn>
            </a:cxnLst>
            <a:rect l="0" t="0" r="r" b="b"/>
            <a:pathLst>
              <a:path w="21" h="20">
                <a:moveTo>
                  <a:pt x="0" y="15"/>
                </a:moveTo>
                <a:lnTo>
                  <a:pt x="16" y="0"/>
                </a:lnTo>
                <a:lnTo>
                  <a:pt x="21" y="5"/>
                </a:lnTo>
                <a:lnTo>
                  <a:pt x="5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15" name="Freeform 167"/>
          <p:cNvSpPr>
            <a:spLocks/>
          </p:cNvSpPr>
          <p:nvPr/>
        </p:nvSpPr>
        <p:spPr bwMode="auto">
          <a:xfrm>
            <a:off x="5607050" y="3052763"/>
            <a:ext cx="31750" cy="3333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5" y="0"/>
              </a:cxn>
              <a:cxn ang="0">
                <a:pos x="20" y="5"/>
              </a:cxn>
              <a:cxn ang="0">
                <a:pos x="5" y="21"/>
              </a:cxn>
              <a:cxn ang="0">
                <a:pos x="0" y="16"/>
              </a:cxn>
            </a:cxnLst>
            <a:rect l="0" t="0" r="r" b="b"/>
            <a:pathLst>
              <a:path w="20" h="21">
                <a:moveTo>
                  <a:pt x="0" y="16"/>
                </a:moveTo>
                <a:lnTo>
                  <a:pt x="15" y="0"/>
                </a:lnTo>
                <a:lnTo>
                  <a:pt x="20" y="5"/>
                </a:lnTo>
                <a:lnTo>
                  <a:pt x="5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16" name="Freeform 168"/>
          <p:cNvSpPr>
            <a:spLocks/>
          </p:cNvSpPr>
          <p:nvPr/>
        </p:nvSpPr>
        <p:spPr bwMode="auto">
          <a:xfrm>
            <a:off x="5672138" y="2971800"/>
            <a:ext cx="41275" cy="39688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5" y="0"/>
              </a:cxn>
              <a:cxn ang="0">
                <a:pos x="26" y="5"/>
              </a:cxn>
              <a:cxn ang="0">
                <a:pos x="10" y="25"/>
              </a:cxn>
              <a:cxn ang="0">
                <a:pos x="0" y="20"/>
              </a:cxn>
            </a:cxnLst>
            <a:rect l="0" t="0" r="r" b="b"/>
            <a:pathLst>
              <a:path w="26" h="25">
                <a:moveTo>
                  <a:pt x="0" y="20"/>
                </a:moveTo>
                <a:lnTo>
                  <a:pt x="15" y="0"/>
                </a:lnTo>
                <a:lnTo>
                  <a:pt x="26" y="5"/>
                </a:lnTo>
                <a:lnTo>
                  <a:pt x="10" y="25"/>
                </a:lnTo>
                <a:lnTo>
                  <a:pt x="0" y="2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17" name="Freeform 169"/>
          <p:cNvSpPr>
            <a:spLocks/>
          </p:cNvSpPr>
          <p:nvPr/>
        </p:nvSpPr>
        <p:spPr bwMode="auto">
          <a:xfrm>
            <a:off x="5737225" y="2897188"/>
            <a:ext cx="33338" cy="3333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" y="0"/>
              </a:cxn>
              <a:cxn ang="0">
                <a:pos x="21" y="5"/>
              </a:cxn>
              <a:cxn ang="0">
                <a:pos x="10" y="21"/>
              </a:cxn>
              <a:cxn ang="0">
                <a:pos x="0" y="16"/>
              </a:cxn>
            </a:cxnLst>
            <a:rect l="0" t="0" r="r" b="b"/>
            <a:pathLst>
              <a:path w="21" h="21">
                <a:moveTo>
                  <a:pt x="0" y="16"/>
                </a:moveTo>
                <a:lnTo>
                  <a:pt x="10" y="0"/>
                </a:lnTo>
                <a:lnTo>
                  <a:pt x="21" y="5"/>
                </a:lnTo>
                <a:lnTo>
                  <a:pt x="10" y="21"/>
                </a:lnTo>
                <a:lnTo>
                  <a:pt x="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18" name="Freeform 170"/>
          <p:cNvSpPr>
            <a:spLocks/>
          </p:cNvSpPr>
          <p:nvPr/>
        </p:nvSpPr>
        <p:spPr bwMode="auto">
          <a:xfrm>
            <a:off x="5794375" y="2824163"/>
            <a:ext cx="33338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6" y="0"/>
              </a:cxn>
              <a:cxn ang="0">
                <a:pos x="21" y="5"/>
              </a:cxn>
              <a:cxn ang="0">
                <a:pos x="5" y="20"/>
              </a:cxn>
              <a:cxn ang="0">
                <a:pos x="0" y="15"/>
              </a:cxn>
            </a:cxnLst>
            <a:rect l="0" t="0" r="r" b="b"/>
            <a:pathLst>
              <a:path w="21" h="20">
                <a:moveTo>
                  <a:pt x="0" y="15"/>
                </a:moveTo>
                <a:lnTo>
                  <a:pt x="16" y="0"/>
                </a:lnTo>
                <a:lnTo>
                  <a:pt x="21" y="5"/>
                </a:lnTo>
                <a:lnTo>
                  <a:pt x="5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19" name="Freeform 171"/>
          <p:cNvSpPr>
            <a:spLocks/>
          </p:cNvSpPr>
          <p:nvPr/>
        </p:nvSpPr>
        <p:spPr bwMode="auto">
          <a:xfrm>
            <a:off x="5868988" y="2759075"/>
            <a:ext cx="31750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5" y="0"/>
              </a:cxn>
              <a:cxn ang="0">
                <a:pos x="20" y="5"/>
              </a:cxn>
              <a:cxn ang="0">
                <a:pos x="5" y="20"/>
              </a:cxn>
              <a:cxn ang="0">
                <a:pos x="0" y="15"/>
              </a:cxn>
            </a:cxnLst>
            <a:rect l="0" t="0" r="r" b="b"/>
            <a:pathLst>
              <a:path w="20" h="20">
                <a:moveTo>
                  <a:pt x="0" y="15"/>
                </a:moveTo>
                <a:lnTo>
                  <a:pt x="15" y="0"/>
                </a:lnTo>
                <a:lnTo>
                  <a:pt x="20" y="5"/>
                </a:lnTo>
                <a:lnTo>
                  <a:pt x="5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20" name="Freeform 172"/>
          <p:cNvSpPr>
            <a:spLocks/>
          </p:cNvSpPr>
          <p:nvPr/>
        </p:nvSpPr>
        <p:spPr bwMode="auto">
          <a:xfrm>
            <a:off x="5942013" y="2692400"/>
            <a:ext cx="33337" cy="3333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6" y="0"/>
              </a:cxn>
              <a:cxn ang="0">
                <a:pos x="21" y="11"/>
              </a:cxn>
              <a:cxn ang="0">
                <a:pos x="5" y="21"/>
              </a:cxn>
              <a:cxn ang="0">
                <a:pos x="0" y="11"/>
              </a:cxn>
            </a:cxnLst>
            <a:rect l="0" t="0" r="r" b="b"/>
            <a:pathLst>
              <a:path w="21" h="21">
                <a:moveTo>
                  <a:pt x="0" y="11"/>
                </a:moveTo>
                <a:lnTo>
                  <a:pt x="16" y="0"/>
                </a:lnTo>
                <a:lnTo>
                  <a:pt x="21" y="11"/>
                </a:lnTo>
                <a:lnTo>
                  <a:pt x="5" y="21"/>
                </a:lnTo>
                <a:lnTo>
                  <a:pt x="0" y="1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21" name="Freeform 173"/>
          <p:cNvSpPr>
            <a:spLocks/>
          </p:cNvSpPr>
          <p:nvPr/>
        </p:nvSpPr>
        <p:spPr bwMode="auto">
          <a:xfrm>
            <a:off x="6015038" y="2619375"/>
            <a:ext cx="33337" cy="33338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6" y="0"/>
              </a:cxn>
              <a:cxn ang="0">
                <a:pos x="21" y="5"/>
              </a:cxn>
              <a:cxn ang="0">
                <a:pos x="6" y="21"/>
              </a:cxn>
              <a:cxn ang="0">
                <a:pos x="0" y="15"/>
              </a:cxn>
            </a:cxnLst>
            <a:rect l="0" t="0" r="r" b="b"/>
            <a:pathLst>
              <a:path w="21" h="21">
                <a:moveTo>
                  <a:pt x="0" y="15"/>
                </a:moveTo>
                <a:lnTo>
                  <a:pt x="16" y="0"/>
                </a:lnTo>
                <a:lnTo>
                  <a:pt x="21" y="5"/>
                </a:lnTo>
                <a:lnTo>
                  <a:pt x="6" y="21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22" name="Freeform 174"/>
          <p:cNvSpPr>
            <a:spLocks/>
          </p:cNvSpPr>
          <p:nvPr/>
        </p:nvSpPr>
        <p:spPr bwMode="auto">
          <a:xfrm>
            <a:off x="6089650" y="2562225"/>
            <a:ext cx="41275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0"/>
              </a:cxn>
              <a:cxn ang="0">
                <a:pos x="26" y="10"/>
              </a:cxn>
              <a:cxn ang="0">
                <a:pos x="5" y="20"/>
              </a:cxn>
              <a:cxn ang="0">
                <a:pos x="0" y="10"/>
              </a:cxn>
            </a:cxnLst>
            <a:rect l="0" t="0" r="r" b="b"/>
            <a:pathLst>
              <a:path w="26" h="20">
                <a:moveTo>
                  <a:pt x="0" y="10"/>
                </a:moveTo>
                <a:lnTo>
                  <a:pt x="20" y="0"/>
                </a:lnTo>
                <a:lnTo>
                  <a:pt x="26" y="10"/>
                </a:lnTo>
                <a:lnTo>
                  <a:pt x="5" y="20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23" name="Freeform 175"/>
          <p:cNvSpPr>
            <a:spLocks/>
          </p:cNvSpPr>
          <p:nvPr/>
        </p:nvSpPr>
        <p:spPr bwMode="auto">
          <a:xfrm>
            <a:off x="6170613" y="2497138"/>
            <a:ext cx="33337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6" y="0"/>
              </a:cxn>
              <a:cxn ang="0">
                <a:pos x="21" y="5"/>
              </a:cxn>
              <a:cxn ang="0">
                <a:pos x="6" y="20"/>
              </a:cxn>
              <a:cxn ang="0">
                <a:pos x="0" y="15"/>
              </a:cxn>
            </a:cxnLst>
            <a:rect l="0" t="0" r="r" b="b"/>
            <a:pathLst>
              <a:path w="21" h="20">
                <a:moveTo>
                  <a:pt x="0" y="15"/>
                </a:moveTo>
                <a:lnTo>
                  <a:pt x="16" y="0"/>
                </a:lnTo>
                <a:lnTo>
                  <a:pt x="21" y="5"/>
                </a:lnTo>
                <a:lnTo>
                  <a:pt x="6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24" name="Freeform 176"/>
          <p:cNvSpPr>
            <a:spLocks/>
          </p:cNvSpPr>
          <p:nvPr/>
        </p:nvSpPr>
        <p:spPr bwMode="auto">
          <a:xfrm>
            <a:off x="6245225" y="2438400"/>
            <a:ext cx="41275" cy="3333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0" y="0"/>
              </a:cxn>
              <a:cxn ang="0">
                <a:pos x="26" y="11"/>
              </a:cxn>
              <a:cxn ang="0">
                <a:pos x="5" y="21"/>
              </a:cxn>
              <a:cxn ang="0">
                <a:pos x="0" y="11"/>
              </a:cxn>
            </a:cxnLst>
            <a:rect l="0" t="0" r="r" b="b"/>
            <a:pathLst>
              <a:path w="26" h="21">
                <a:moveTo>
                  <a:pt x="0" y="11"/>
                </a:moveTo>
                <a:lnTo>
                  <a:pt x="20" y="0"/>
                </a:lnTo>
                <a:lnTo>
                  <a:pt x="26" y="11"/>
                </a:lnTo>
                <a:lnTo>
                  <a:pt x="5" y="21"/>
                </a:lnTo>
                <a:lnTo>
                  <a:pt x="0" y="1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25" name="Freeform 177"/>
          <p:cNvSpPr>
            <a:spLocks/>
          </p:cNvSpPr>
          <p:nvPr/>
        </p:nvSpPr>
        <p:spPr bwMode="auto">
          <a:xfrm>
            <a:off x="6326188" y="2381250"/>
            <a:ext cx="41275" cy="3333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1" y="0"/>
              </a:cxn>
              <a:cxn ang="0">
                <a:pos x="26" y="11"/>
              </a:cxn>
              <a:cxn ang="0">
                <a:pos x="6" y="21"/>
              </a:cxn>
              <a:cxn ang="0">
                <a:pos x="0" y="11"/>
              </a:cxn>
            </a:cxnLst>
            <a:rect l="0" t="0" r="r" b="b"/>
            <a:pathLst>
              <a:path w="26" h="21">
                <a:moveTo>
                  <a:pt x="0" y="11"/>
                </a:moveTo>
                <a:lnTo>
                  <a:pt x="21" y="0"/>
                </a:lnTo>
                <a:lnTo>
                  <a:pt x="26" y="11"/>
                </a:lnTo>
                <a:lnTo>
                  <a:pt x="6" y="21"/>
                </a:lnTo>
                <a:lnTo>
                  <a:pt x="0" y="1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26" name="Freeform 178"/>
          <p:cNvSpPr>
            <a:spLocks/>
          </p:cNvSpPr>
          <p:nvPr/>
        </p:nvSpPr>
        <p:spPr bwMode="auto">
          <a:xfrm>
            <a:off x="6416675" y="2332038"/>
            <a:ext cx="33338" cy="33337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6" y="0"/>
              </a:cxn>
              <a:cxn ang="0">
                <a:pos x="21" y="11"/>
              </a:cxn>
              <a:cxn ang="0">
                <a:pos x="5" y="21"/>
              </a:cxn>
              <a:cxn ang="0">
                <a:pos x="0" y="11"/>
              </a:cxn>
            </a:cxnLst>
            <a:rect l="0" t="0" r="r" b="b"/>
            <a:pathLst>
              <a:path w="21" h="21">
                <a:moveTo>
                  <a:pt x="0" y="11"/>
                </a:moveTo>
                <a:lnTo>
                  <a:pt x="16" y="0"/>
                </a:lnTo>
                <a:lnTo>
                  <a:pt x="21" y="11"/>
                </a:lnTo>
                <a:lnTo>
                  <a:pt x="5" y="21"/>
                </a:lnTo>
                <a:lnTo>
                  <a:pt x="0" y="1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27" name="Freeform 179"/>
          <p:cNvSpPr>
            <a:spLocks/>
          </p:cNvSpPr>
          <p:nvPr/>
        </p:nvSpPr>
        <p:spPr bwMode="auto">
          <a:xfrm>
            <a:off x="6499225" y="2292350"/>
            <a:ext cx="41275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0"/>
              </a:cxn>
              <a:cxn ang="0">
                <a:pos x="26" y="10"/>
              </a:cxn>
              <a:cxn ang="0">
                <a:pos x="5" y="20"/>
              </a:cxn>
              <a:cxn ang="0">
                <a:pos x="0" y="10"/>
              </a:cxn>
            </a:cxnLst>
            <a:rect l="0" t="0" r="r" b="b"/>
            <a:pathLst>
              <a:path w="26" h="20">
                <a:moveTo>
                  <a:pt x="0" y="10"/>
                </a:moveTo>
                <a:lnTo>
                  <a:pt x="20" y="0"/>
                </a:lnTo>
                <a:lnTo>
                  <a:pt x="26" y="10"/>
                </a:lnTo>
                <a:lnTo>
                  <a:pt x="5" y="20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28" name="Freeform 180"/>
          <p:cNvSpPr>
            <a:spLocks/>
          </p:cNvSpPr>
          <p:nvPr/>
        </p:nvSpPr>
        <p:spPr bwMode="auto">
          <a:xfrm>
            <a:off x="6588125" y="2243138"/>
            <a:ext cx="33338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0"/>
              </a:cxn>
              <a:cxn ang="0">
                <a:pos x="21" y="10"/>
              </a:cxn>
              <a:cxn ang="0">
                <a:pos x="6" y="20"/>
              </a:cxn>
              <a:cxn ang="0">
                <a:pos x="0" y="10"/>
              </a:cxn>
            </a:cxnLst>
            <a:rect l="0" t="0" r="r" b="b"/>
            <a:pathLst>
              <a:path w="21" h="20">
                <a:moveTo>
                  <a:pt x="0" y="10"/>
                </a:moveTo>
                <a:lnTo>
                  <a:pt x="16" y="0"/>
                </a:lnTo>
                <a:lnTo>
                  <a:pt x="21" y="10"/>
                </a:lnTo>
                <a:lnTo>
                  <a:pt x="6" y="20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29" name="Freeform 181"/>
          <p:cNvSpPr>
            <a:spLocks/>
          </p:cNvSpPr>
          <p:nvPr/>
        </p:nvSpPr>
        <p:spPr bwMode="auto">
          <a:xfrm>
            <a:off x="6670675" y="2193925"/>
            <a:ext cx="41275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1" y="0"/>
              </a:cxn>
              <a:cxn ang="0">
                <a:pos x="26" y="10"/>
              </a:cxn>
              <a:cxn ang="0">
                <a:pos x="5" y="20"/>
              </a:cxn>
              <a:cxn ang="0">
                <a:pos x="0" y="10"/>
              </a:cxn>
            </a:cxnLst>
            <a:rect l="0" t="0" r="r" b="b"/>
            <a:pathLst>
              <a:path w="26" h="20">
                <a:moveTo>
                  <a:pt x="0" y="10"/>
                </a:moveTo>
                <a:lnTo>
                  <a:pt x="21" y="0"/>
                </a:lnTo>
                <a:lnTo>
                  <a:pt x="26" y="10"/>
                </a:lnTo>
                <a:lnTo>
                  <a:pt x="5" y="20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30" name="Freeform 182"/>
          <p:cNvSpPr>
            <a:spLocks/>
          </p:cNvSpPr>
          <p:nvPr/>
        </p:nvSpPr>
        <p:spPr bwMode="auto">
          <a:xfrm>
            <a:off x="6761163" y="2144713"/>
            <a:ext cx="41275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0"/>
              </a:cxn>
              <a:cxn ang="0">
                <a:pos x="26" y="10"/>
              </a:cxn>
              <a:cxn ang="0">
                <a:pos x="5" y="20"/>
              </a:cxn>
              <a:cxn ang="0">
                <a:pos x="0" y="10"/>
              </a:cxn>
            </a:cxnLst>
            <a:rect l="0" t="0" r="r" b="b"/>
            <a:pathLst>
              <a:path w="26" h="20">
                <a:moveTo>
                  <a:pt x="0" y="10"/>
                </a:moveTo>
                <a:lnTo>
                  <a:pt x="20" y="0"/>
                </a:lnTo>
                <a:lnTo>
                  <a:pt x="26" y="10"/>
                </a:lnTo>
                <a:lnTo>
                  <a:pt x="5" y="20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31" name="Freeform 183"/>
          <p:cNvSpPr>
            <a:spLocks/>
          </p:cNvSpPr>
          <p:nvPr/>
        </p:nvSpPr>
        <p:spPr bwMode="auto">
          <a:xfrm>
            <a:off x="6850063" y="2095500"/>
            <a:ext cx="33337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0"/>
              </a:cxn>
              <a:cxn ang="0">
                <a:pos x="21" y="10"/>
              </a:cxn>
              <a:cxn ang="0">
                <a:pos x="6" y="20"/>
              </a:cxn>
              <a:cxn ang="0">
                <a:pos x="0" y="10"/>
              </a:cxn>
            </a:cxnLst>
            <a:rect l="0" t="0" r="r" b="b"/>
            <a:pathLst>
              <a:path w="21" h="20">
                <a:moveTo>
                  <a:pt x="0" y="10"/>
                </a:moveTo>
                <a:lnTo>
                  <a:pt x="16" y="0"/>
                </a:lnTo>
                <a:lnTo>
                  <a:pt x="21" y="10"/>
                </a:lnTo>
                <a:lnTo>
                  <a:pt x="6" y="20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32" name="Freeform 184"/>
          <p:cNvSpPr>
            <a:spLocks/>
          </p:cNvSpPr>
          <p:nvPr/>
        </p:nvSpPr>
        <p:spPr bwMode="auto">
          <a:xfrm>
            <a:off x="6932613" y="2038350"/>
            <a:ext cx="33337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0"/>
              </a:cxn>
              <a:cxn ang="0">
                <a:pos x="21" y="10"/>
              </a:cxn>
              <a:cxn ang="0">
                <a:pos x="5" y="20"/>
              </a:cxn>
              <a:cxn ang="0">
                <a:pos x="0" y="10"/>
              </a:cxn>
            </a:cxnLst>
            <a:rect l="0" t="0" r="r" b="b"/>
            <a:pathLst>
              <a:path w="21" h="20">
                <a:moveTo>
                  <a:pt x="0" y="10"/>
                </a:moveTo>
                <a:lnTo>
                  <a:pt x="16" y="0"/>
                </a:lnTo>
                <a:lnTo>
                  <a:pt x="21" y="10"/>
                </a:lnTo>
                <a:lnTo>
                  <a:pt x="5" y="20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33" name="Freeform 185"/>
          <p:cNvSpPr>
            <a:spLocks/>
          </p:cNvSpPr>
          <p:nvPr/>
        </p:nvSpPr>
        <p:spPr bwMode="auto">
          <a:xfrm>
            <a:off x="7015163" y="1981200"/>
            <a:ext cx="31750" cy="317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5" y="0"/>
              </a:cxn>
              <a:cxn ang="0">
                <a:pos x="20" y="5"/>
              </a:cxn>
              <a:cxn ang="0">
                <a:pos x="5" y="20"/>
              </a:cxn>
              <a:cxn ang="0">
                <a:pos x="0" y="15"/>
              </a:cxn>
            </a:cxnLst>
            <a:rect l="0" t="0" r="r" b="b"/>
            <a:pathLst>
              <a:path w="20" h="20">
                <a:moveTo>
                  <a:pt x="0" y="15"/>
                </a:moveTo>
                <a:lnTo>
                  <a:pt x="15" y="0"/>
                </a:lnTo>
                <a:lnTo>
                  <a:pt x="20" y="5"/>
                </a:lnTo>
                <a:lnTo>
                  <a:pt x="5" y="20"/>
                </a:lnTo>
                <a:lnTo>
                  <a:pt x="0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43" name="Rectangle 195"/>
          <p:cNvSpPr>
            <a:spLocks noChangeArrowheads="1"/>
          </p:cNvSpPr>
          <p:nvPr/>
        </p:nvSpPr>
        <p:spPr bwMode="auto">
          <a:xfrm>
            <a:off x="1865313" y="5181600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0</a:t>
            </a:r>
            <a:endParaRPr lang="de-CH"/>
          </a:p>
        </p:txBody>
      </p:sp>
      <p:sp>
        <p:nvSpPr>
          <p:cNvPr id="693444" name="Rectangle 196"/>
          <p:cNvSpPr>
            <a:spLocks noChangeArrowheads="1"/>
          </p:cNvSpPr>
          <p:nvPr/>
        </p:nvSpPr>
        <p:spPr bwMode="auto">
          <a:xfrm>
            <a:off x="2667000" y="5181600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2</a:t>
            </a:r>
            <a:endParaRPr lang="de-CH"/>
          </a:p>
        </p:txBody>
      </p:sp>
      <p:sp>
        <p:nvSpPr>
          <p:cNvPr id="693445" name="Rectangle 197"/>
          <p:cNvSpPr>
            <a:spLocks noChangeArrowheads="1"/>
          </p:cNvSpPr>
          <p:nvPr/>
        </p:nvSpPr>
        <p:spPr bwMode="auto">
          <a:xfrm>
            <a:off x="3470275" y="5181600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4</a:t>
            </a:r>
            <a:endParaRPr lang="de-CH"/>
          </a:p>
        </p:txBody>
      </p:sp>
      <p:sp>
        <p:nvSpPr>
          <p:cNvPr id="693446" name="Rectangle 198"/>
          <p:cNvSpPr>
            <a:spLocks noChangeArrowheads="1"/>
          </p:cNvSpPr>
          <p:nvPr/>
        </p:nvSpPr>
        <p:spPr bwMode="auto">
          <a:xfrm>
            <a:off x="4279900" y="5181600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6</a:t>
            </a:r>
            <a:endParaRPr lang="de-CH"/>
          </a:p>
        </p:txBody>
      </p:sp>
      <p:sp>
        <p:nvSpPr>
          <p:cNvPr id="693447" name="Rectangle 199"/>
          <p:cNvSpPr>
            <a:spLocks noChangeArrowheads="1"/>
          </p:cNvSpPr>
          <p:nvPr/>
        </p:nvSpPr>
        <p:spPr bwMode="auto">
          <a:xfrm>
            <a:off x="5083175" y="5181600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8</a:t>
            </a:r>
            <a:endParaRPr lang="de-CH"/>
          </a:p>
        </p:txBody>
      </p:sp>
      <p:sp>
        <p:nvSpPr>
          <p:cNvPr id="693448" name="Rectangle 200"/>
          <p:cNvSpPr>
            <a:spLocks noChangeArrowheads="1"/>
          </p:cNvSpPr>
          <p:nvPr/>
        </p:nvSpPr>
        <p:spPr bwMode="auto">
          <a:xfrm>
            <a:off x="5827713" y="518160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10</a:t>
            </a:r>
            <a:endParaRPr lang="de-CH"/>
          </a:p>
        </p:txBody>
      </p:sp>
      <p:sp>
        <p:nvSpPr>
          <p:cNvPr id="693449" name="Rectangle 201"/>
          <p:cNvSpPr>
            <a:spLocks noChangeArrowheads="1"/>
          </p:cNvSpPr>
          <p:nvPr/>
        </p:nvSpPr>
        <p:spPr bwMode="auto">
          <a:xfrm>
            <a:off x="6629400" y="518160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12</a:t>
            </a:r>
            <a:endParaRPr lang="de-CH"/>
          </a:p>
        </p:txBody>
      </p:sp>
      <p:sp>
        <p:nvSpPr>
          <p:cNvPr id="693450" name="Rectangle 202"/>
          <p:cNvSpPr>
            <a:spLocks noChangeArrowheads="1"/>
          </p:cNvSpPr>
          <p:nvPr/>
        </p:nvSpPr>
        <p:spPr bwMode="auto">
          <a:xfrm>
            <a:off x="2986088" y="5500688"/>
            <a:ext cx="31480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Network Density [nodes per unit disk]</a:t>
            </a:r>
            <a:endParaRPr lang="de-CH"/>
          </a:p>
        </p:txBody>
      </p:sp>
      <p:sp>
        <p:nvSpPr>
          <p:cNvPr id="693451" name="Rectangle 203"/>
          <p:cNvSpPr>
            <a:spLocks noChangeArrowheads="1"/>
          </p:cNvSpPr>
          <p:nvPr/>
        </p:nvSpPr>
        <p:spPr bwMode="auto">
          <a:xfrm rot="16200000">
            <a:off x="896938" y="3219450"/>
            <a:ext cx="109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Performance</a:t>
            </a:r>
            <a:endParaRPr lang="de-CH"/>
          </a:p>
        </p:txBody>
      </p:sp>
      <p:sp>
        <p:nvSpPr>
          <p:cNvPr id="693452" name="Rectangle 204"/>
          <p:cNvSpPr>
            <a:spLocks noChangeArrowheads="1"/>
          </p:cNvSpPr>
          <p:nvPr/>
        </p:nvSpPr>
        <p:spPr bwMode="auto">
          <a:xfrm>
            <a:off x="7235825" y="4911725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0</a:t>
            </a:r>
            <a:endParaRPr lang="de-CH"/>
          </a:p>
        </p:txBody>
      </p:sp>
      <p:sp>
        <p:nvSpPr>
          <p:cNvPr id="693453" name="Rectangle 205"/>
          <p:cNvSpPr>
            <a:spLocks noChangeArrowheads="1"/>
          </p:cNvSpPr>
          <p:nvPr/>
        </p:nvSpPr>
        <p:spPr bwMode="auto">
          <a:xfrm>
            <a:off x="7235825" y="4567238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0.1</a:t>
            </a:r>
            <a:endParaRPr lang="de-CH"/>
          </a:p>
        </p:txBody>
      </p:sp>
      <p:sp>
        <p:nvSpPr>
          <p:cNvPr id="693454" name="Rectangle 206"/>
          <p:cNvSpPr>
            <a:spLocks noChangeArrowheads="1"/>
          </p:cNvSpPr>
          <p:nvPr/>
        </p:nvSpPr>
        <p:spPr bwMode="auto">
          <a:xfrm>
            <a:off x="7235825" y="4232275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0.2</a:t>
            </a:r>
            <a:endParaRPr lang="de-CH"/>
          </a:p>
        </p:txBody>
      </p:sp>
      <p:sp>
        <p:nvSpPr>
          <p:cNvPr id="693455" name="Rectangle 207"/>
          <p:cNvSpPr>
            <a:spLocks noChangeArrowheads="1"/>
          </p:cNvSpPr>
          <p:nvPr/>
        </p:nvSpPr>
        <p:spPr bwMode="auto">
          <a:xfrm>
            <a:off x="7235825" y="3887788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0.3</a:t>
            </a:r>
            <a:endParaRPr lang="de-CH"/>
          </a:p>
        </p:txBody>
      </p:sp>
      <p:sp>
        <p:nvSpPr>
          <p:cNvPr id="693456" name="Rectangle 208"/>
          <p:cNvSpPr>
            <a:spLocks noChangeArrowheads="1"/>
          </p:cNvSpPr>
          <p:nvPr/>
        </p:nvSpPr>
        <p:spPr bwMode="auto">
          <a:xfrm>
            <a:off x="7235825" y="3552825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0.4</a:t>
            </a:r>
            <a:endParaRPr lang="de-CH"/>
          </a:p>
        </p:txBody>
      </p:sp>
      <p:sp>
        <p:nvSpPr>
          <p:cNvPr id="693457" name="Rectangle 209"/>
          <p:cNvSpPr>
            <a:spLocks noChangeArrowheads="1"/>
          </p:cNvSpPr>
          <p:nvPr/>
        </p:nvSpPr>
        <p:spPr bwMode="auto">
          <a:xfrm>
            <a:off x="7235825" y="3208338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0.5</a:t>
            </a:r>
            <a:endParaRPr lang="de-CH"/>
          </a:p>
        </p:txBody>
      </p:sp>
      <p:sp>
        <p:nvSpPr>
          <p:cNvPr id="693458" name="Rectangle 210"/>
          <p:cNvSpPr>
            <a:spLocks noChangeArrowheads="1"/>
          </p:cNvSpPr>
          <p:nvPr/>
        </p:nvSpPr>
        <p:spPr bwMode="auto">
          <a:xfrm>
            <a:off x="7235825" y="2865438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0.6</a:t>
            </a:r>
            <a:endParaRPr lang="de-CH"/>
          </a:p>
        </p:txBody>
      </p:sp>
      <p:sp>
        <p:nvSpPr>
          <p:cNvPr id="693459" name="Rectangle 211"/>
          <p:cNvSpPr>
            <a:spLocks noChangeArrowheads="1"/>
          </p:cNvSpPr>
          <p:nvPr/>
        </p:nvSpPr>
        <p:spPr bwMode="auto">
          <a:xfrm>
            <a:off x="7235825" y="2528888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0.7</a:t>
            </a:r>
            <a:endParaRPr lang="de-CH"/>
          </a:p>
        </p:txBody>
      </p:sp>
      <p:sp>
        <p:nvSpPr>
          <p:cNvPr id="693460" name="Rectangle 212"/>
          <p:cNvSpPr>
            <a:spLocks noChangeArrowheads="1"/>
          </p:cNvSpPr>
          <p:nvPr/>
        </p:nvSpPr>
        <p:spPr bwMode="auto">
          <a:xfrm>
            <a:off x="7235825" y="2185988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0.8</a:t>
            </a:r>
            <a:endParaRPr lang="de-CH"/>
          </a:p>
        </p:txBody>
      </p:sp>
      <p:sp>
        <p:nvSpPr>
          <p:cNvPr id="693461" name="Rectangle 213"/>
          <p:cNvSpPr>
            <a:spLocks noChangeArrowheads="1"/>
          </p:cNvSpPr>
          <p:nvPr/>
        </p:nvSpPr>
        <p:spPr bwMode="auto">
          <a:xfrm>
            <a:off x="7235825" y="1849438"/>
            <a:ext cx="265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0.9</a:t>
            </a:r>
            <a:endParaRPr lang="de-CH"/>
          </a:p>
        </p:txBody>
      </p:sp>
      <p:sp>
        <p:nvSpPr>
          <p:cNvPr id="693462" name="Rectangle 214"/>
          <p:cNvSpPr>
            <a:spLocks noChangeArrowheads="1"/>
          </p:cNvSpPr>
          <p:nvPr/>
        </p:nvSpPr>
        <p:spPr bwMode="auto">
          <a:xfrm>
            <a:off x="7235825" y="1504950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1</a:t>
            </a:r>
            <a:endParaRPr lang="de-CH"/>
          </a:p>
        </p:txBody>
      </p:sp>
      <p:sp>
        <p:nvSpPr>
          <p:cNvPr id="693463" name="Rectangle 215"/>
          <p:cNvSpPr>
            <a:spLocks noChangeArrowheads="1"/>
          </p:cNvSpPr>
          <p:nvPr/>
        </p:nvSpPr>
        <p:spPr bwMode="auto">
          <a:xfrm rot="16200000">
            <a:off x="7234238" y="3205163"/>
            <a:ext cx="901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0" indent="-381000"/>
            <a:r>
              <a:rPr lang="de-CH" sz="1500">
                <a:solidFill>
                  <a:srgbClr val="000000"/>
                </a:solidFill>
              </a:rPr>
              <a:t>Frequency</a:t>
            </a:r>
            <a:endParaRPr lang="de-CH"/>
          </a:p>
        </p:txBody>
      </p:sp>
      <p:sp>
        <p:nvSpPr>
          <p:cNvPr id="693464" name="AutoShape 216"/>
          <p:cNvSpPr>
            <a:spLocks noChangeArrowheads="1"/>
          </p:cNvSpPr>
          <p:nvPr/>
        </p:nvSpPr>
        <p:spPr bwMode="auto">
          <a:xfrm>
            <a:off x="3505200" y="4743450"/>
            <a:ext cx="809625" cy="542925"/>
          </a:xfrm>
          <a:prstGeom prst="leftRightArrow">
            <a:avLst>
              <a:gd name="adj1" fmla="val 49704"/>
              <a:gd name="adj2" fmla="val 47367"/>
            </a:avLst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 sz="1800">
                <a:solidFill>
                  <a:schemeClr val="tx1"/>
                </a:solidFill>
              </a:rPr>
              <a:t>critical</a:t>
            </a:r>
            <a:endParaRPr lang="de-CH" sz="1800">
              <a:solidFill>
                <a:schemeClr val="tx1"/>
              </a:solidFill>
            </a:endParaRPr>
          </a:p>
        </p:txBody>
      </p:sp>
      <p:sp>
        <p:nvSpPr>
          <p:cNvPr id="693509" name="Line 261"/>
          <p:cNvSpPr>
            <a:spLocks noChangeShapeType="1"/>
          </p:cNvSpPr>
          <p:nvPr/>
        </p:nvSpPr>
        <p:spPr bwMode="auto">
          <a:xfrm flipV="1">
            <a:off x="1804988" y="50165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10" name="Rectangle 262"/>
          <p:cNvSpPr>
            <a:spLocks noChangeArrowheads="1"/>
          </p:cNvSpPr>
          <p:nvPr/>
        </p:nvSpPr>
        <p:spPr bwMode="auto">
          <a:xfrm>
            <a:off x="1766888" y="4930775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500">
                <a:solidFill>
                  <a:srgbClr val="000000"/>
                </a:solidFill>
              </a:rPr>
              <a:t>1</a:t>
            </a:r>
            <a:endParaRPr lang="en-US" sz="1500"/>
          </a:p>
        </p:txBody>
      </p:sp>
      <p:sp>
        <p:nvSpPr>
          <p:cNvPr id="693511" name="Rectangle 263"/>
          <p:cNvSpPr>
            <a:spLocks noChangeArrowheads="1"/>
          </p:cNvSpPr>
          <p:nvPr/>
        </p:nvSpPr>
        <p:spPr bwMode="auto">
          <a:xfrm>
            <a:off x="1766888" y="455136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500">
                <a:solidFill>
                  <a:srgbClr val="000000"/>
                </a:solidFill>
              </a:rPr>
              <a:t>2</a:t>
            </a:r>
            <a:endParaRPr lang="en-US" sz="1500"/>
          </a:p>
        </p:txBody>
      </p:sp>
      <p:sp>
        <p:nvSpPr>
          <p:cNvPr id="693512" name="Rectangle 264"/>
          <p:cNvSpPr>
            <a:spLocks noChangeArrowheads="1"/>
          </p:cNvSpPr>
          <p:nvPr/>
        </p:nvSpPr>
        <p:spPr bwMode="auto">
          <a:xfrm>
            <a:off x="1766888" y="4171950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500">
                <a:solidFill>
                  <a:srgbClr val="000000"/>
                </a:solidFill>
              </a:rPr>
              <a:t>3</a:t>
            </a:r>
            <a:endParaRPr lang="en-US" sz="1500"/>
          </a:p>
        </p:txBody>
      </p:sp>
      <p:sp>
        <p:nvSpPr>
          <p:cNvPr id="693513" name="Rectangle 265"/>
          <p:cNvSpPr>
            <a:spLocks noChangeArrowheads="1"/>
          </p:cNvSpPr>
          <p:nvPr/>
        </p:nvSpPr>
        <p:spPr bwMode="auto">
          <a:xfrm>
            <a:off x="1766888" y="3792538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500">
                <a:solidFill>
                  <a:srgbClr val="000000"/>
                </a:solidFill>
              </a:rPr>
              <a:t>4</a:t>
            </a:r>
            <a:endParaRPr lang="en-US" sz="1500"/>
          </a:p>
        </p:txBody>
      </p:sp>
      <p:sp>
        <p:nvSpPr>
          <p:cNvPr id="693514" name="Rectangle 266"/>
          <p:cNvSpPr>
            <a:spLocks noChangeArrowheads="1"/>
          </p:cNvSpPr>
          <p:nvPr/>
        </p:nvSpPr>
        <p:spPr bwMode="auto">
          <a:xfrm>
            <a:off x="1766888" y="34147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500">
                <a:solidFill>
                  <a:srgbClr val="000000"/>
                </a:solidFill>
              </a:rPr>
              <a:t>5</a:t>
            </a:r>
            <a:endParaRPr lang="en-US" sz="1500"/>
          </a:p>
        </p:txBody>
      </p:sp>
      <p:sp>
        <p:nvSpPr>
          <p:cNvPr id="693515" name="Rectangle 267"/>
          <p:cNvSpPr>
            <a:spLocks noChangeArrowheads="1"/>
          </p:cNvSpPr>
          <p:nvPr/>
        </p:nvSpPr>
        <p:spPr bwMode="auto">
          <a:xfrm>
            <a:off x="1766888" y="3035300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500">
                <a:solidFill>
                  <a:srgbClr val="000000"/>
                </a:solidFill>
              </a:rPr>
              <a:t>6</a:t>
            </a:r>
            <a:endParaRPr lang="en-US" sz="1500"/>
          </a:p>
        </p:txBody>
      </p:sp>
      <p:sp>
        <p:nvSpPr>
          <p:cNvPr id="693516" name="Rectangle 268"/>
          <p:cNvSpPr>
            <a:spLocks noChangeArrowheads="1"/>
          </p:cNvSpPr>
          <p:nvPr/>
        </p:nvSpPr>
        <p:spPr bwMode="auto">
          <a:xfrm>
            <a:off x="1766888" y="2655888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500">
                <a:solidFill>
                  <a:srgbClr val="000000"/>
                </a:solidFill>
              </a:rPr>
              <a:t>7</a:t>
            </a:r>
            <a:endParaRPr lang="en-US" sz="1500"/>
          </a:p>
        </p:txBody>
      </p:sp>
      <p:sp>
        <p:nvSpPr>
          <p:cNvPr id="693517" name="Rectangle 269"/>
          <p:cNvSpPr>
            <a:spLocks noChangeArrowheads="1"/>
          </p:cNvSpPr>
          <p:nvPr/>
        </p:nvSpPr>
        <p:spPr bwMode="auto">
          <a:xfrm>
            <a:off x="1766888" y="2276475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500">
                <a:solidFill>
                  <a:srgbClr val="000000"/>
                </a:solidFill>
              </a:rPr>
              <a:t>8</a:t>
            </a:r>
            <a:endParaRPr lang="en-US" sz="1500"/>
          </a:p>
        </p:txBody>
      </p:sp>
      <p:sp>
        <p:nvSpPr>
          <p:cNvPr id="693518" name="Rectangle 270"/>
          <p:cNvSpPr>
            <a:spLocks noChangeArrowheads="1"/>
          </p:cNvSpPr>
          <p:nvPr/>
        </p:nvSpPr>
        <p:spPr bwMode="auto">
          <a:xfrm>
            <a:off x="1766888" y="1898650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500">
                <a:solidFill>
                  <a:srgbClr val="000000"/>
                </a:solidFill>
              </a:rPr>
              <a:t>9</a:t>
            </a:r>
            <a:endParaRPr lang="en-US" sz="1500"/>
          </a:p>
        </p:txBody>
      </p:sp>
      <p:sp>
        <p:nvSpPr>
          <p:cNvPr id="693519" name="Rectangle 271"/>
          <p:cNvSpPr>
            <a:spLocks noChangeArrowheads="1"/>
          </p:cNvSpPr>
          <p:nvPr/>
        </p:nvSpPr>
        <p:spPr bwMode="auto">
          <a:xfrm>
            <a:off x="1700213" y="1519238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indent="-457200"/>
            <a:r>
              <a:rPr lang="en-US" sz="1500">
                <a:solidFill>
                  <a:srgbClr val="000000"/>
                </a:solidFill>
              </a:rPr>
              <a:t>10</a:t>
            </a:r>
            <a:endParaRPr lang="en-US" sz="1500"/>
          </a:p>
        </p:txBody>
      </p:sp>
      <p:sp>
        <p:nvSpPr>
          <p:cNvPr id="693520" name="Line 272"/>
          <p:cNvSpPr>
            <a:spLocks noChangeShapeType="1"/>
          </p:cNvSpPr>
          <p:nvPr/>
        </p:nvSpPr>
        <p:spPr bwMode="auto">
          <a:xfrm>
            <a:off x="1985963" y="4637088"/>
            <a:ext cx="381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21" name="Line 273"/>
          <p:cNvSpPr>
            <a:spLocks noChangeShapeType="1"/>
          </p:cNvSpPr>
          <p:nvPr/>
        </p:nvSpPr>
        <p:spPr bwMode="auto">
          <a:xfrm>
            <a:off x="1985963" y="4259263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22" name="Line 274"/>
          <p:cNvSpPr>
            <a:spLocks noChangeShapeType="1"/>
          </p:cNvSpPr>
          <p:nvPr/>
        </p:nvSpPr>
        <p:spPr bwMode="auto">
          <a:xfrm>
            <a:off x="1985963" y="38798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23" name="Line 275"/>
          <p:cNvSpPr>
            <a:spLocks noChangeShapeType="1"/>
          </p:cNvSpPr>
          <p:nvPr/>
        </p:nvSpPr>
        <p:spPr bwMode="auto">
          <a:xfrm>
            <a:off x="1985963" y="3500438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24" name="Line 276"/>
          <p:cNvSpPr>
            <a:spLocks noChangeShapeType="1"/>
          </p:cNvSpPr>
          <p:nvPr/>
        </p:nvSpPr>
        <p:spPr bwMode="auto">
          <a:xfrm>
            <a:off x="1985963" y="3121025"/>
            <a:ext cx="381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25" name="Line 277"/>
          <p:cNvSpPr>
            <a:spLocks noChangeShapeType="1"/>
          </p:cNvSpPr>
          <p:nvPr/>
        </p:nvSpPr>
        <p:spPr bwMode="auto">
          <a:xfrm>
            <a:off x="1985963" y="274320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26" name="Line 278"/>
          <p:cNvSpPr>
            <a:spLocks noChangeShapeType="1"/>
          </p:cNvSpPr>
          <p:nvPr/>
        </p:nvSpPr>
        <p:spPr bwMode="auto">
          <a:xfrm>
            <a:off x="1985963" y="2363788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27" name="Line 279"/>
          <p:cNvSpPr>
            <a:spLocks noChangeShapeType="1"/>
          </p:cNvSpPr>
          <p:nvPr/>
        </p:nvSpPr>
        <p:spPr bwMode="auto">
          <a:xfrm>
            <a:off x="1985963" y="1984375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28" name="Line 280"/>
          <p:cNvSpPr>
            <a:spLocks noChangeShapeType="1"/>
          </p:cNvSpPr>
          <p:nvPr/>
        </p:nvSpPr>
        <p:spPr bwMode="auto">
          <a:xfrm>
            <a:off x="1985963" y="1604963"/>
            <a:ext cx="381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29" name="Line 281"/>
          <p:cNvSpPr>
            <a:spLocks noChangeShapeType="1"/>
          </p:cNvSpPr>
          <p:nvPr/>
        </p:nvSpPr>
        <p:spPr bwMode="auto">
          <a:xfrm>
            <a:off x="2024063" y="1604963"/>
            <a:ext cx="1587" cy="34115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30" name="Freeform 282"/>
          <p:cNvSpPr>
            <a:spLocks/>
          </p:cNvSpPr>
          <p:nvPr/>
        </p:nvSpPr>
        <p:spPr bwMode="auto">
          <a:xfrm>
            <a:off x="2024063" y="1692275"/>
            <a:ext cx="5086350" cy="3324225"/>
          </a:xfrm>
          <a:custGeom>
            <a:avLst/>
            <a:gdLst/>
            <a:ahLst/>
            <a:cxnLst>
              <a:cxn ang="0">
                <a:pos x="0" y="307"/>
              </a:cxn>
              <a:cxn ang="0">
                <a:pos x="27" y="298"/>
              </a:cxn>
              <a:cxn ang="0">
                <a:pos x="54" y="288"/>
              </a:cxn>
              <a:cxn ang="0">
                <a:pos x="80" y="273"/>
              </a:cxn>
              <a:cxn ang="0">
                <a:pos x="107" y="250"/>
              </a:cxn>
              <a:cxn ang="0">
                <a:pos x="134" y="192"/>
              </a:cxn>
              <a:cxn ang="0">
                <a:pos x="160" y="114"/>
              </a:cxn>
              <a:cxn ang="0">
                <a:pos x="187" y="40"/>
              </a:cxn>
              <a:cxn ang="0">
                <a:pos x="214" y="8"/>
              </a:cxn>
              <a:cxn ang="0">
                <a:pos x="240" y="4"/>
              </a:cxn>
              <a:cxn ang="0">
                <a:pos x="267" y="19"/>
              </a:cxn>
              <a:cxn ang="0">
                <a:pos x="294" y="31"/>
              </a:cxn>
              <a:cxn ang="0">
                <a:pos x="321" y="34"/>
              </a:cxn>
              <a:cxn ang="0">
                <a:pos x="347" y="34"/>
              </a:cxn>
              <a:cxn ang="0">
                <a:pos x="374" y="36"/>
              </a:cxn>
              <a:cxn ang="0">
                <a:pos x="401" y="31"/>
              </a:cxn>
              <a:cxn ang="0">
                <a:pos x="427" y="26"/>
              </a:cxn>
              <a:cxn ang="0">
                <a:pos x="454" y="23"/>
              </a:cxn>
              <a:cxn ang="0">
                <a:pos x="481" y="16"/>
              </a:cxn>
              <a:cxn ang="0">
                <a:pos x="507" y="8"/>
              </a:cxn>
              <a:cxn ang="0">
                <a:pos x="534" y="0"/>
              </a:cxn>
            </a:cxnLst>
            <a:rect l="0" t="0" r="r" b="b"/>
            <a:pathLst>
              <a:path w="534" h="307">
                <a:moveTo>
                  <a:pt x="0" y="307"/>
                </a:moveTo>
                <a:lnTo>
                  <a:pt x="27" y="298"/>
                </a:lnTo>
                <a:lnTo>
                  <a:pt x="54" y="288"/>
                </a:lnTo>
                <a:lnTo>
                  <a:pt x="80" y="273"/>
                </a:lnTo>
                <a:lnTo>
                  <a:pt x="107" y="250"/>
                </a:lnTo>
                <a:lnTo>
                  <a:pt x="134" y="192"/>
                </a:lnTo>
                <a:lnTo>
                  <a:pt x="160" y="114"/>
                </a:lnTo>
                <a:lnTo>
                  <a:pt x="187" y="40"/>
                </a:lnTo>
                <a:lnTo>
                  <a:pt x="214" y="8"/>
                </a:lnTo>
                <a:lnTo>
                  <a:pt x="240" y="4"/>
                </a:lnTo>
                <a:lnTo>
                  <a:pt x="267" y="19"/>
                </a:lnTo>
                <a:lnTo>
                  <a:pt x="294" y="31"/>
                </a:lnTo>
                <a:lnTo>
                  <a:pt x="321" y="34"/>
                </a:lnTo>
                <a:lnTo>
                  <a:pt x="347" y="34"/>
                </a:lnTo>
                <a:lnTo>
                  <a:pt x="374" y="36"/>
                </a:lnTo>
                <a:lnTo>
                  <a:pt x="401" y="31"/>
                </a:lnTo>
                <a:lnTo>
                  <a:pt x="427" y="26"/>
                </a:lnTo>
                <a:lnTo>
                  <a:pt x="454" y="23"/>
                </a:lnTo>
                <a:lnTo>
                  <a:pt x="481" y="16"/>
                </a:lnTo>
                <a:lnTo>
                  <a:pt x="507" y="8"/>
                </a:lnTo>
                <a:lnTo>
                  <a:pt x="534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31" name="Freeform 283"/>
          <p:cNvSpPr>
            <a:spLocks/>
          </p:cNvSpPr>
          <p:nvPr/>
        </p:nvSpPr>
        <p:spPr bwMode="auto">
          <a:xfrm>
            <a:off x="2024063" y="4129088"/>
            <a:ext cx="5086350" cy="887412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27" y="82"/>
              </a:cxn>
              <a:cxn ang="0">
                <a:pos x="54" y="79"/>
              </a:cxn>
              <a:cxn ang="0">
                <a:pos x="80" y="80"/>
              </a:cxn>
              <a:cxn ang="0">
                <a:pos x="107" y="75"/>
              </a:cxn>
              <a:cxn ang="0">
                <a:pos x="134" y="60"/>
              </a:cxn>
              <a:cxn ang="0">
                <a:pos x="160" y="28"/>
              </a:cxn>
              <a:cxn ang="0">
                <a:pos x="187" y="0"/>
              </a:cxn>
              <a:cxn ang="0">
                <a:pos x="214" y="3"/>
              </a:cxn>
              <a:cxn ang="0">
                <a:pos x="240" y="19"/>
              </a:cxn>
              <a:cxn ang="0">
                <a:pos x="267" y="39"/>
              </a:cxn>
              <a:cxn ang="0">
                <a:pos x="294" y="53"/>
              </a:cxn>
              <a:cxn ang="0">
                <a:pos x="321" y="63"/>
              </a:cxn>
              <a:cxn ang="0">
                <a:pos x="347" y="66"/>
              </a:cxn>
              <a:cxn ang="0">
                <a:pos x="374" y="70"/>
              </a:cxn>
              <a:cxn ang="0">
                <a:pos x="401" y="74"/>
              </a:cxn>
              <a:cxn ang="0">
                <a:pos x="427" y="76"/>
              </a:cxn>
              <a:cxn ang="0">
                <a:pos x="454" y="77"/>
              </a:cxn>
              <a:cxn ang="0">
                <a:pos x="481" y="78"/>
              </a:cxn>
              <a:cxn ang="0">
                <a:pos x="507" y="78"/>
              </a:cxn>
              <a:cxn ang="0">
                <a:pos x="534" y="79"/>
              </a:cxn>
            </a:cxnLst>
            <a:rect l="0" t="0" r="r" b="b"/>
            <a:pathLst>
              <a:path w="534" h="82">
                <a:moveTo>
                  <a:pt x="0" y="82"/>
                </a:moveTo>
                <a:lnTo>
                  <a:pt x="27" y="82"/>
                </a:lnTo>
                <a:lnTo>
                  <a:pt x="54" y="79"/>
                </a:lnTo>
                <a:lnTo>
                  <a:pt x="80" y="80"/>
                </a:lnTo>
                <a:lnTo>
                  <a:pt x="107" y="75"/>
                </a:lnTo>
                <a:lnTo>
                  <a:pt x="134" y="60"/>
                </a:lnTo>
                <a:lnTo>
                  <a:pt x="160" y="28"/>
                </a:lnTo>
                <a:lnTo>
                  <a:pt x="187" y="0"/>
                </a:lnTo>
                <a:lnTo>
                  <a:pt x="214" y="3"/>
                </a:lnTo>
                <a:lnTo>
                  <a:pt x="240" y="19"/>
                </a:lnTo>
                <a:lnTo>
                  <a:pt x="267" y="39"/>
                </a:lnTo>
                <a:lnTo>
                  <a:pt x="294" y="53"/>
                </a:lnTo>
                <a:lnTo>
                  <a:pt x="321" y="63"/>
                </a:lnTo>
                <a:lnTo>
                  <a:pt x="347" y="66"/>
                </a:lnTo>
                <a:lnTo>
                  <a:pt x="374" y="70"/>
                </a:lnTo>
                <a:lnTo>
                  <a:pt x="401" y="74"/>
                </a:lnTo>
                <a:lnTo>
                  <a:pt x="427" y="76"/>
                </a:lnTo>
                <a:lnTo>
                  <a:pt x="454" y="77"/>
                </a:lnTo>
                <a:lnTo>
                  <a:pt x="481" y="78"/>
                </a:lnTo>
                <a:lnTo>
                  <a:pt x="507" y="78"/>
                </a:lnTo>
                <a:lnTo>
                  <a:pt x="534" y="79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animBg="1"/>
      <p:bldP spid="693252" grpId="0" animBg="1"/>
      <p:bldP spid="693255" grpId="0" animBg="1"/>
      <p:bldP spid="693256" grpId="0" animBg="1"/>
      <p:bldP spid="693256" grpId="1" animBg="1"/>
      <p:bldP spid="693266" grpId="0" animBg="1"/>
      <p:bldP spid="693451" grpId="0"/>
      <p:bldP spid="693451" grpId="1"/>
      <p:bldP spid="693464" grpId="0" animBg="1"/>
      <p:bldP spid="693530" grpId="0" animBg="1"/>
      <p:bldP spid="6935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Word on Performance</a:t>
            </a:r>
            <a:endParaRPr lang="de-CH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What does a performance of 3.3 in the critical density range mean?</a:t>
            </a:r>
          </a:p>
          <a:p>
            <a:endParaRPr lang="en-US"/>
          </a:p>
          <a:p>
            <a:r>
              <a:rPr lang="en-US">
                <a:solidFill>
                  <a:schemeClr val="tx1"/>
                </a:solidFill>
              </a:rPr>
              <a:t>If an </a:t>
            </a:r>
            <a:r>
              <a:rPr lang="en-US">
                <a:solidFill>
                  <a:srgbClr val="009900"/>
                </a:solidFill>
              </a:rPr>
              <a:t>optimal path</a:t>
            </a:r>
            <a:r>
              <a:rPr lang="en-US">
                <a:solidFill>
                  <a:schemeClr val="tx1"/>
                </a:solidFill>
              </a:rPr>
              <a:t> (found by Dijkstra) has </a:t>
            </a:r>
            <a:r>
              <a:rPr lang="en-US">
                <a:solidFill>
                  <a:srgbClr val="009900"/>
                </a:solidFill>
              </a:rPr>
              <a:t>cost c</a:t>
            </a:r>
            <a:r>
              <a:rPr lang="en-US">
                <a:solidFill>
                  <a:schemeClr val="tx1"/>
                </a:solidFill>
              </a:rPr>
              <a:t>,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then </a:t>
            </a:r>
            <a:r>
              <a:rPr lang="en-US">
                <a:solidFill>
                  <a:srgbClr val="FF0000"/>
                </a:solidFill>
              </a:rPr>
              <a:t>GOAFR+ </a:t>
            </a:r>
            <a:r>
              <a:rPr lang="en-US">
                <a:solidFill>
                  <a:schemeClr val="tx1"/>
                </a:solidFill>
              </a:rPr>
              <a:t>finds the destination</a:t>
            </a:r>
            <a:r>
              <a:rPr lang="en-US">
                <a:solidFill>
                  <a:srgbClr val="FF0000"/>
                </a:solidFill>
              </a:rPr>
              <a:t> in 3.3</a:t>
            </a:r>
            <a:r>
              <a:rPr lang="en-US">
                <a:solidFill>
                  <a:srgbClr val="FF0000"/>
                </a:solidFill>
                <a:latin typeface="cmsy10" pitchFamily="34" charset="0"/>
              </a:rPr>
              <a:t>¢</a:t>
            </a:r>
            <a:r>
              <a:rPr lang="en-US">
                <a:solidFill>
                  <a:srgbClr val="FF0000"/>
                </a:solidFill>
              </a:rPr>
              <a:t>c steps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/>
              <a:t>It does </a:t>
            </a:r>
            <a:r>
              <a:rPr lang="en-US" i="1">
                <a:solidFill>
                  <a:schemeClr val="tx1"/>
                </a:solidFill>
              </a:rPr>
              <a:t>not</a:t>
            </a:r>
            <a:r>
              <a:rPr lang="en-US"/>
              <a:t> mean that the </a:t>
            </a:r>
            <a:r>
              <a:rPr lang="en-US" i="1">
                <a:solidFill>
                  <a:schemeClr val="tx1"/>
                </a:solidFill>
              </a:rPr>
              <a:t>path</a:t>
            </a:r>
            <a:r>
              <a:rPr lang="en-US"/>
              <a:t> found is 3.3 times as long as the optimal path! The path found can be much smaller…</a:t>
            </a:r>
          </a:p>
          <a:p>
            <a:endParaRPr lang="en-US"/>
          </a:p>
          <a:p>
            <a:r>
              <a:rPr lang="en-US"/>
              <a:t>Remarks about cost metrics </a:t>
            </a:r>
          </a:p>
          <a:p>
            <a:pPr lvl="1"/>
            <a:r>
              <a:rPr lang="en-US"/>
              <a:t>In this lecture “cost” c = c hops</a:t>
            </a:r>
          </a:p>
          <a:p>
            <a:pPr lvl="1"/>
            <a:r>
              <a:rPr lang="en-US"/>
              <a:t>There are other results, for instance on distance/energy/hybrid metrics</a:t>
            </a:r>
          </a:p>
          <a:p>
            <a:pPr lvl="1"/>
            <a:r>
              <a:rPr lang="en-US"/>
              <a:t>In particular: With energy metric there is no competitive geometric routing algorithm</a:t>
            </a:r>
          </a:p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ChangeArrowheads="1"/>
          </p:cNvSpPr>
          <p:nvPr/>
        </p:nvSpPr>
        <p:spPr bwMode="auto">
          <a:xfrm>
            <a:off x="506413" y="769938"/>
            <a:ext cx="820737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GOAFR: Summary</a:t>
            </a:r>
            <a:endParaRPr lang="de-CH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46713" y="1403350"/>
            <a:ext cx="1322387" cy="722313"/>
            <a:chOff x="975" y="663"/>
            <a:chExt cx="1860" cy="1014"/>
          </a:xfrm>
        </p:grpSpPr>
        <p:sp>
          <p:nvSpPr>
            <p:cNvPr id="911365" name="Freeform 5"/>
            <p:cNvSpPr>
              <a:spLocks/>
            </p:cNvSpPr>
            <p:nvPr/>
          </p:nvSpPr>
          <p:spPr bwMode="auto">
            <a:xfrm>
              <a:off x="2369" y="1105"/>
              <a:ext cx="437" cy="540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144" y="480"/>
                </a:cxn>
                <a:cxn ang="0">
                  <a:pos x="384" y="192"/>
                </a:cxn>
                <a:cxn ang="0">
                  <a:pos x="672" y="0"/>
                </a:cxn>
                <a:cxn ang="0">
                  <a:pos x="816" y="672"/>
                </a:cxn>
                <a:cxn ang="0">
                  <a:pos x="0" y="1008"/>
                </a:cxn>
              </a:cxnLst>
              <a:rect l="0" t="0" r="r" b="b"/>
              <a:pathLst>
                <a:path w="816" h="1008">
                  <a:moveTo>
                    <a:pt x="0" y="1008"/>
                  </a:moveTo>
                  <a:lnTo>
                    <a:pt x="144" y="480"/>
                  </a:lnTo>
                  <a:lnTo>
                    <a:pt x="384" y="192"/>
                  </a:lnTo>
                  <a:lnTo>
                    <a:pt x="672" y="0"/>
                  </a:lnTo>
                  <a:lnTo>
                    <a:pt x="816" y="672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FF99CC"/>
            </a:solidFill>
            <a:ln w="12700" cap="sq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66" name="Freeform 6"/>
            <p:cNvSpPr>
              <a:spLocks/>
            </p:cNvSpPr>
            <p:nvPr/>
          </p:nvSpPr>
          <p:spPr bwMode="auto">
            <a:xfrm>
              <a:off x="2240" y="745"/>
              <a:ext cx="488" cy="540"/>
            </a:xfrm>
            <a:custGeom>
              <a:avLst/>
              <a:gdLst/>
              <a:ahLst/>
              <a:cxnLst>
                <a:cxn ang="0">
                  <a:pos x="48" y="1008"/>
                </a:cxn>
                <a:cxn ang="0">
                  <a:pos x="624" y="864"/>
                </a:cxn>
                <a:cxn ang="0">
                  <a:pos x="912" y="672"/>
                </a:cxn>
                <a:cxn ang="0">
                  <a:pos x="384" y="144"/>
                </a:cxn>
                <a:cxn ang="0">
                  <a:pos x="0" y="0"/>
                </a:cxn>
                <a:cxn ang="0">
                  <a:pos x="240" y="576"/>
                </a:cxn>
                <a:cxn ang="0">
                  <a:pos x="48" y="1008"/>
                </a:cxn>
              </a:cxnLst>
              <a:rect l="0" t="0" r="r" b="b"/>
              <a:pathLst>
                <a:path w="912" h="1008">
                  <a:moveTo>
                    <a:pt x="48" y="1008"/>
                  </a:moveTo>
                  <a:lnTo>
                    <a:pt x="624" y="864"/>
                  </a:lnTo>
                  <a:lnTo>
                    <a:pt x="912" y="672"/>
                  </a:lnTo>
                  <a:lnTo>
                    <a:pt x="384" y="144"/>
                  </a:lnTo>
                  <a:lnTo>
                    <a:pt x="0" y="0"/>
                  </a:lnTo>
                  <a:lnTo>
                    <a:pt x="240" y="576"/>
                  </a:lnTo>
                  <a:lnTo>
                    <a:pt x="48" y="1008"/>
                  </a:lnTo>
                  <a:close/>
                </a:path>
              </a:pathLst>
            </a:custGeom>
            <a:solidFill>
              <a:srgbClr val="00FF00"/>
            </a:solidFill>
            <a:ln w="12700" cap="sq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67" name="Freeform 7"/>
            <p:cNvSpPr>
              <a:spLocks/>
            </p:cNvSpPr>
            <p:nvPr/>
          </p:nvSpPr>
          <p:spPr bwMode="auto">
            <a:xfrm>
              <a:off x="2266" y="1208"/>
              <a:ext cx="308" cy="15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336" y="288"/>
                </a:cxn>
                <a:cxn ang="0">
                  <a:pos x="0" y="144"/>
                </a:cxn>
              </a:cxnLst>
              <a:rect l="0" t="0" r="r" b="b"/>
              <a:pathLst>
                <a:path w="576" h="288">
                  <a:moveTo>
                    <a:pt x="0" y="144"/>
                  </a:moveTo>
                  <a:lnTo>
                    <a:pt x="576" y="0"/>
                  </a:lnTo>
                  <a:lnTo>
                    <a:pt x="336" y="28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00"/>
            </a:solidFill>
            <a:ln w="12700" cap="sq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68" name="Freeform 8"/>
            <p:cNvSpPr>
              <a:spLocks/>
            </p:cNvSpPr>
            <p:nvPr/>
          </p:nvSpPr>
          <p:spPr bwMode="auto">
            <a:xfrm>
              <a:off x="2111" y="1285"/>
              <a:ext cx="335" cy="360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24" y="144"/>
                </a:cxn>
                <a:cxn ang="0">
                  <a:pos x="480" y="672"/>
                </a:cxn>
                <a:cxn ang="0">
                  <a:pos x="0" y="432"/>
                </a:cxn>
              </a:cxnLst>
              <a:rect l="0" t="0" r="r" b="b"/>
              <a:pathLst>
                <a:path w="624" h="672">
                  <a:moveTo>
                    <a:pt x="0" y="432"/>
                  </a:moveTo>
                  <a:lnTo>
                    <a:pt x="288" y="0"/>
                  </a:lnTo>
                  <a:lnTo>
                    <a:pt x="624" y="144"/>
                  </a:lnTo>
                  <a:lnTo>
                    <a:pt x="480" y="67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808000"/>
            </a:solidFill>
            <a:ln w="12700" cap="sq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69" name="Freeform 9"/>
            <p:cNvSpPr>
              <a:spLocks/>
            </p:cNvSpPr>
            <p:nvPr/>
          </p:nvSpPr>
          <p:spPr bwMode="auto">
            <a:xfrm>
              <a:off x="1854" y="1285"/>
              <a:ext cx="412" cy="2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768" y="0"/>
                </a:cxn>
                <a:cxn ang="0">
                  <a:pos x="480" y="432"/>
                </a:cxn>
                <a:cxn ang="0">
                  <a:pos x="0" y="432"/>
                </a:cxn>
              </a:cxnLst>
              <a:rect l="0" t="0" r="r" b="b"/>
              <a:pathLst>
                <a:path w="768" h="432">
                  <a:moveTo>
                    <a:pt x="0" y="432"/>
                  </a:moveTo>
                  <a:lnTo>
                    <a:pt x="768" y="0"/>
                  </a:lnTo>
                  <a:lnTo>
                    <a:pt x="480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accent2"/>
            </a:solidFill>
            <a:ln w="12700" cap="sq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70" name="Freeform 10"/>
            <p:cNvSpPr>
              <a:spLocks/>
            </p:cNvSpPr>
            <p:nvPr/>
          </p:nvSpPr>
          <p:spPr bwMode="auto">
            <a:xfrm>
              <a:off x="1957" y="951"/>
              <a:ext cx="232" cy="41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40" y="0"/>
                </a:cxn>
                <a:cxn ang="0">
                  <a:pos x="432" y="240"/>
                </a:cxn>
                <a:cxn ang="0">
                  <a:pos x="288" y="576"/>
                </a:cxn>
                <a:cxn ang="0">
                  <a:pos x="48" y="768"/>
                </a:cxn>
                <a:cxn ang="0">
                  <a:pos x="0" y="432"/>
                </a:cxn>
              </a:cxnLst>
              <a:rect l="0" t="0" r="r" b="b"/>
              <a:pathLst>
                <a:path w="432" h="768">
                  <a:moveTo>
                    <a:pt x="0" y="432"/>
                  </a:moveTo>
                  <a:lnTo>
                    <a:pt x="240" y="0"/>
                  </a:lnTo>
                  <a:lnTo>
                    <a:pt x="432" y="240"/>
                  </a:lnTo>
                  <a:lnTo>
                    <a:pt x="288" y="576"/>
                  </a:lnTo>
                  <a:lnTo>
                    <a:pt x="48" y="76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F00FF"/>
            </a:solidFill>
            <a:ln w="12700" cap="sq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71" name="Freeform 11"/>
            <p:cNvSpPr>
              <a:spLocks/>
            </p:cNvSpPr>
            <p:nvPr/>
          </p:nvSpPr>
          <p:spPr bwMode="auto">
            <a:xfrm>
              <a:off x="1649" y="694"/>
              <a:ext cx="720" cy="669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104" y="96"/>
                </a:cxn>
                <a:cxn ang="0">
                  <a:pos x="1344" y="672"/>
                </a:cxn>
                <a:cxn ang="0">
                  <a:pos x="1152" y="1104"/>
                </a:cxn>
                <a:cxn ang="0">
                  <a:pos x="864" y="1056"/>
                </a:cxn>
                <a:cxn ang="0">
                  <a:pos x="1008" y="720"/>
                </a:cxn>
                <a:cxn ang="0">
                  <a:pos x="816" y="480"/>
                </a:cxn>
                <a:cxn ang="0">
                  <a:pos x="576" y="912"/>
                </a:cxn>
                <a:cxn ang="0">
                  <a:pos x="624" y="1248"/>
                </a:cxn>
                <a:cxn ang="0">
                  <a:pos x="192" y="1200"/>
                </a:cxn>
                <a:cxn ang="0">
                  <a:pos x="0" y="864"/>
                </a:cxn>
                <a:cxn ang="0">
                  <a:pos x="96" y="432"/>
                </a:cxn>
                <a:cxn ang="0">
                  <a:pos x="192" y="0"/>
                </a:cxn>
              </a:cxnLst>
              <a:rect l="0" t="0" r="r" b="b"/>
              <a:pathLst>
                <a:path w="1344" h="1248">
                  <a:moveTo>
                    <a:pt x="192" y="0"/>
                  </a:moveTo>
                  <a:lnTo>
                    <a:pt x="1104" y="96"/>
                  </a:lnTo>
                  <a:lnTo>
                    <a:pt x="1344" y="672"/>
                  </a:lnTo>
                  <a:lnTo>
                    <a:pt x="1152" y="1104"/>
                  </a:lnTo>
                  <a:lnTo>
                    <a:pt x="864" y="1056"/>
                  </a:lnTo>
                  <a:lnTo>
                    <a:pt x="1008" y="720"/>
                  </a:lnTo>
                  <a:lnTo>
                    <a:pt x="816" y="480"/>
                  </a:lnTo>
                  <a:lnTo>
                    <a:pt x="576" y="912"/>
                  </a:lnTo>
                  <a:lnTo>
                    <a:pt x="624" y="1248"/>
                  </a:lnTo>
                  <a:lnTo>
                    <a:pt x="192" y="1200"/>
                  </a:lnTo>
                  <a:lnTo>
                    <a:pt x="0" y="864"/>
                  </a:lnTo>
                  <a:lnTo>
                    <a:pt x="96" y="43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CCFF"/>
            </a:solidFill>
            <a:ln w="12700" cap="sq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72" name="Freeform 12"/>
            <p:cNvSpPr>
              <a:spLocks/>
            </p:cNvSpPr>
            <p:nvPr/>
          </p:nvSpPr>
          <p:spPr bwMode="auto">
            <a:xfrm>
              <a:off x="1392" y="1157"/>
              <a:ext cx="874" cy="36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240" y="192"/>
                </a:cxn>
                <a:cxn ang="0">
                  <a:pos x="480" y="0"/>
                </a:cxn>
                <a:cxn ang="0">
                  <a:pos x="672" y="336"/>
                </a:cxn>
                <a:cxn ang="0">
                  <a:pos x="1104" y="384"/>
                </a:cxn>
                <a:cxn ang="0">
                  <a:pos x="1344" y="192"/>
                </a:cxn>
                <a:cxn ang="0">
                  <a:pos x="1632" y="240"/>
                </a:cxn>
                <a:cxn ang="0">
                  <a:pos x="864" y="672"/>
                </a:cxn>
                <a:cxn ang="0">
                  <a:pos x="0" y="576"/>
                </a:cxn>
              </a:cxnLst>
              <a:rect l="0" t="0" r="r" b="b"/>
              <a:pathLst>
                <a:path w="1632" h="672">
                  <a:moveTo>
                    <a:pt x="0" y="576"/>
                  </a:moveTo>
                  <a:lnTo>
                    <a:pt x="240" y="192"/>
                  </a:lnTo>
                  <a:lnTo>
                    <a:pt x="480" y="0"/>
                  </a:lnTo>
                  <a:lnTo>
                    <a:pt x="672" y="336"/>
                  </a:lnTo>
                  <a:lnTo>
                    <a:pt x="1104" y="384"/>
                  </a:lnTo>
                  <a:lnTo>
                    <a:pt x="1344" y="192"/>
                  </a:lnTo>
                  <a:lnTo>
                    <a:pt x="1632" y="240"/>
                  </a:lnTo>
                  <a:lnTo>
                    <a:pt x="864" y="672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FF0000"/>
            </a:solidFill>
            <a:ln w="12700" cap="sq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73" name="Freeform 13"/>
            <p:cNvSpPr>
              <a:spLocks/>
            </p:cNvSpPr>
            <p:nvPr/>
          </p:nvSpPr>
          <p:spPr bwMode="auto">
            <a:xfrm>
              <a:off x="1263" y="694"/>
              <a:ext cx="489" cy="2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2" y="0"/>
                </a:cxn>
                <a:cxn ang="0">
                  <a:pos x="816" y="432"/>
                </a:cxn>
                <a:cxn ang="0">
                  <a:pos x="0" y="0"/>
                </a:cxn>
              </a:cxnLst>
              <a:rect l="0" t="0" r="r" b="b"/>
              <a:pathLst>
                <a:path w="912" h="432">
                  <a:moveTo>
                    <a:pt x="0" y="0"/>
                  </a:moveTo>
                  <a:lnTo>
                    <a:pt x="912" y="0"/>
                  </a:lnTo>
                  <a:lnTo>
                    <a:pt x="81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700" cap="sq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74" name="Freeform 14"/>
            <p:cNvSpPr>
              <a:spLocks/>
            </p:cNvSpPr>
            <p:nvPr/>
          </p:nvSpPr>
          <p:spPr bwMode="auto">
            <a:xfrm>
              <a:off x="1135" y="694"/>
              <a:ext cx="565" cy="771"/>
            </a:xfrm>
            <a:custGeom>
              <a:avLst/>
              <a:gdLst/>
              <a:ahLst/>
              <a:cxnLst>
                <a:cxn ang="0">
                  <a:pos x="0" y="1056"/>
                </a:cxn>
                <a:cxn ang="0">
                  <a:pos x="288" y="864"/>
                </a:cxn>
                <a:cxn ang="0">
                  <a:pos x="432" y="624"/>
                </a:cxn>
                <a:cxn ang="0">
                  <a:pos x="240" y="0"/>
                </a:cxn>
                <a:cxn ang="0">
                  <a:pos x="1056" y="432"/>
                </a:cxn>
                <a:cxn ang="0">
                  <a:pos x="960" y="864"/>
                </a:cxn>
                <a:cxn ang="0">
                  <a:pos x="720" y="1056"/>
                </a:cxn>
                <a:cxn ang="0">
                  <a:pos x="480" y="1440"/>
                </a:cxn>
                <a:cxn ang="0">
                  <a:pos x="0" y="1056"/>
                </a:cxn>
              </a:cxnLst>
              <a:rect l="0" t="0" r="r" b="b"/>
              <a:pathLst>
                <a:path w="1056" h="1440">
                  <a:moveTo>
                    <a:pt x="0" y="1056"/>
                  </a:moveTo>
                  <a:lnTo>
                    <a:pt x="288" y="864"/>
                  </a:lnTo>
                  <a:lnTo>
                    <a:pt x="432" y="624"/>
                  </a:lnTo>
                  <a:lnTo>
                    <a:pt x="240" y="0"/>
                  </a:lnTo>
                  <a:lnTo>
                    <a:pt x="1056" y="432"/>
                  </a:lnTo>
                  <a:lnTo>
                    <a:pt x="960" y="864"/>
                  </a:lnTo>
                  <a:lnTo>
                    <a:pt x="720" y="1056"/>
                  </a:lnTo>
                  <a:lnTo>
                    <a:pt x="480" y="1440"/>
                  </a:lnTo>
                  <a:lnTo>
                    <a:pt x="0" y="1056"/>
                  </a:lnTo>
                  <a:close/>
                </a:path>
              </a:pathLst>
            </a:custGeom>
            <a:solidFill>
              <a:srgbClr val="993366"/>
            </a:solidFill>
            <a:ln w="12700" cap="sq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75" name="Freeform 15"/>
            <p:cNvSpPr>
              <a:spLocks/>
            </p:cNvSpPr>
            <p:nvPr/>
          </p:nvSpPr>
          <p:spPr bwMode="auto">
            <a:xfrm>
              <a:off x="1006" y="694"/>
              <a:ext cx="360" cy="56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672" y="624"/>
                </a:cxn>
                <a:cxn ang="0">
                  <a:pos x="528" y="864"/>
                </a:cxn>
                <a:cxn ang="0">
                  <a:pos x="240" y="1056"/>
                </a:cxn>
                <a:cxn ang="0">
                  <a:pos x="0" y="768"/>
                </a:cxn>
                <a:cxn ang="0">
                  <a:pos x="480" y="0"/>
                </a:cxn>
              </a:cxnLst>
              <a:rect l="0" t="0" r="r" b="b"/>
              <a:pathLst>
                <a:path w="672" h="1056">
                  <a:moveTo>
                    <a:pt x="480" y="0"/>
                  </a:moveTo>
                  <a:lnTo>
                    <a:pt x="672" y="624"/>
                  </a:lnTo>
                  <a:lnTo>
                    <a:pt x="528" y="864"/>
                  </a:lnTo>
                  <a:lnTo>
                    <a:pt x="240" y="1056"/>
                  </a:lnTo>
                  <a:lnTo>
                    <a:pt x="0" y="768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 w="12700" cap="sq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76" name="Oval 16"/>
            <p:cNvSpPr>
              <a:spLocks noChangeAspect="1" noChangeArrowheads="1"/>
            </p:cNvSpPr>
            <p:nvPr/>
          </p:nvSpPr>
          <p:spPr bwMode="auto">
            <a:xfrm>
              <a:off x="2698" y="1073"/>
              <a:ext cx="61" cy="6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7" name="Line 17"/>
            <p:cNvSpPr>
              <a:spLocks noChangeShapeType="1"/>
            </p:cNvSpPr>
            <p:nvPr/>
          </p:nvSpPr>
          <p:spPr bwMode="auto">
            <a:xfrm flipV="1">
              <a:off x="2574" y="1105"/>
              <a:ext cx="154" cy="10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78" name="Oval 18"/>
            <p:cNvSpPr>
              <a:spLocks noChangeAspect="1" noChangeArrowheads="1"/>
            </p:cNvSpPr>
            <p:nvPr/>
          </p:nvSpPr>
          <p:spPr bwMode="auto">
            <a:xfrm>
              <a:off x="2544" y="1178"/>
              <a:ext cx="61" cy="6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9" name="Line 19"/>
            <p:cNvSpPr>
              <a:spLocks noChangeShapeType="1"/>
            </p:cNvSpPr>
            <p:nvPr/>
          </p:nvSpPr>
          <p:spPr bwMode="auto">
            <a:xfrm>
              <a:off x="2266" y="1285"/>
              <a:ext cx="180" cy="7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80" name="Line 20"/>
            <p:cNvSpPr>
              <a:spLocks noChangeShapeType="1"/>
            </p:cNvSpPr>
            <p:nvPr/>
          </p:nvSpPr>
          <p:spPr bwMode="auto">
            <a:xfrm flipH="1">
              <a:off x="2369" y="1364"/>
              <a:ext cx="77" cy="28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81" name="Line 21"/>
            <p:cNvSpPr>
              <a:spLocks noChangeShapeType="1"/>
            </p:cNvSpPr>
            <p:nvPr/>
          </p:nvSpPr>
          <p:spPr bwMode="auto">
            <a:xfrm flipV="1">
              <a:off x="2445" y="1209"/>
              <a:ext cx="130" cy="1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82" name="Oval 22"/>
            <p:cNvSpPr>
              <a:spLocks noChangeAspect="1" noChangeArrowheads="1"/>
            </p:cNvSpPr>
            <p:nvPr/>
          </p:nvSpPr>
          <p:spPr bwMode="auto">
            <a:xfrm>
              <a:off x="2415" y="1334"/>
              <a:ext cx="60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3" name="Oval 23"/>
            <p:cNvSpPr>
              <a:spLocks noChangeAspect="1" noChangeArrowheads="1"/>
            </p:cNvSpPr>
            <p:nvPr/>
          </p:nvSpPr>
          <p:spPr bwMode="auto">
            <a:xfrm>
              <a:off x="2339" y="1024"/>
              <a:ext cx="60" cy="6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4" name="Oval 24"/>
            <p:cNvSpPr>
              <a:spLocks noChangeAspect="1" noChangeArrowheads="1"/>
            </p:cNvSpPr>
            <p:nvPr/>
          </p:nvSpPr>
          <p:spPr bwMode="auto">
            <a:xfrm>
              <a:off x="2237" y="1257"/>
              <a:ext cx="60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5" name="Line 25"/>
            <p:cNvSpPr>
              <a:spLocks noChangeShapeType="1"/>
            </p:cNvSpPr>
            <p:nvPr/>
          </p:nvSpPr>
          <p:spPr bwMode="auto">
            <a:xfrm>
              <a:off x="2111" y="1260"/>
              <a:ext cx="155" cy="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86" name="Line 26"/>
            <p:cNvSpPr>
              <a:spLocks noChangeShapeType="1"/>
            </p:cNvSpPr>
            <p:nvPr/>
          </p:nvSpPr>
          <p:spPr bwMode="auto">
            <a:xfrm flipV="1">
              <a:off x="1983" y="1260"/>
              <a:ext cx="128" cy="10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87" name="Oval 27"/>
            <p:cNvSpPr>
              <a:spLocks noChangeAspect="1" noChangeArrowheads="1"/>
            </p:cNvSpPr>
            <p:nvPr/>
          </p:nvSpPr>
          <p:spPr bwMode="auto">
            <a:xfrm>
              <a:off x="2083" y="1229"/>
              <a:ext cx="60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8" name="Line 28"/>
            <p:cNvSpPr>
              <a:spLocks noChangeShapeType="1"/>
            </p:cNvSpPr>
            <p:nvPr/>
          </p:nvSpPr>
          <p:spPr bwMode="auto">
            <a:xfrm flipH="1" flipV="1">
              <a:off x="1957" y="1183"/>
              <a:ext cx="26" cy="1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89" name="Oval 29"/>
            <p:cNvSpPr>
              <a:spLocks noChangeAspect="1" noChangeArrowheads="1"/>
            </p:cNvSpPr>
            <p:nvPr/>
          </p:nvSpPr>
          <p:spPr bwMode="auto">
            <a:xfrm>
              <a:off x="1928" y="1154"/>
              <a:ext cx="61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90" name="Line 30"/>
            <p:cNvSpPr>
              <a:spLocks noChangeShapeType="1"/>
            </p:cNvSpPr>
            <p:nvPr/>
          </p:nvSpPr>
          <p:spPr bwMode="auto">
            <a:xfrm>
              <a:off x="2086" y="951"/>
              <a:ext cx="103" cy="12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91" name="Oval 31"/>
            <p:cNvSpPr>
              <a:spLocks noChangeAspect="1" noChangeArrowheads="1"/>
            </p:cNvSpPr>
            <p:nvPr/>
          </p:nvSpPr>
          <p:spPr bwMode="auto">
            <a:xfrm>
              <a:off x="2057" y="922"/>
              <a:ext cx="60" cy="6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92" name="Line 32"/>
            <p:cNvSpPr>
              <a:spLocks noChangeShapeType="1"/>
            </p:cNvSpPr>
            <p:nvPr/>
          </p:nvSpPr>
          <p:spPr bwMode="auto">
            <a:xfrm>
              <a:off x="1752" y="694"/>
              <a:ext cx="488" cy="5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93" name="Line 33"/>
            <p:cNvSpPr>
              <a:spLocks noChangeShapeType="1"/>
            </p:cNvSpPr>
            <p:nvPr/>
          </p:nvSpPr>
          <p:spPr bwMode="auto">
            <a:xfrm>
              <a:off x="2240" y="745"/>
              <a:ext cx="129" cy="3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94" name="Line 34"/>
            <p:cNvSpPr>
              <a:spLocks noChangeShapeType="1"/>
            </p:cNvSpPr>
            <p:nvPr/>
          </p:nvSpPr>
          <p:spPr bwMode="auto">
            <a:xfrm>
              <a:off x="2240" y="745"/>
              <a:ext cx="206" cy="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395" name="Oval 35"/>
            <p:cNvSpPr>
              <a:spLocks noChangeAspect="1" noChangeArrowheads="1"/>
            </p:cNvSpPr>
            <p:nvPr/>
          </p:nvSpPr>
          <p:spPr bwMode="auto">
            <a:xfrm>
              <a:off x="2208" y="713"/>
              <a:ext cx="60" cy="6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96" name="Oval 36"/>
            <p:cNvSpPr>
              <a:spLocks noChangeAspect="1" noChangeArrowheads="1"/>
            </p:cNvSpPr>
            <p:nvPr/>
          </p:nvSpPr>
          <p:spPr bwMode="auto">
            <a:xfrm>
              <a:off x="1723" y="663"/>
              <a:ext cx="60" cy="6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97" name="Oval 37"/>
            <p:cNvSpPr>
              <a:spLocks noChangeAspect="1" noChangeArrowheads="1"/>
            </p:cNvSpPr>
            <p:nvPr/>
          </p:nvSpPr>
          <p:spPr bwMode="auto">
            <a:xfrm>
              <a:off x="1234" y="665"/>
              <a:ext cx="61" cy="6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98" name="Oval 38"/>
            <p:cNvSpPr>
              <a:spLocks noChangeAspect="1" noChangeArrowheads="1"/>
            </p:cNvSpPr>
            <p:nvPr/>
          </p:nvSpPr>
          <p:spPr bwMode="auto">
            <a:xfrm>
              <a:off x="975" y="1077"/>
              <a:ext cx="61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99" name="Line 39"/>
            <p:cNvSpPr>
              <a:spLocks noChangeShapeType="1"/>
            </p:cNvSpPr>
            <p:nvPr/>
          </p:nvSpPr>
          <p:spPr bwMode="auto">
            <a:xfrm flipH="1" flipV="1">
              <a:off x="1263" y="694"/>
              <a:ext cx="103" cy="33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00" name="Line 40"/>
            <p:cNvSpPr>
              <a:spLocks noChangeShapeType="1"/>
            </p:cNvSpPr>
            <p:nvPr/>
          </p:nvSpPr>
          <p:spPr bwMode="auto">
            <a:xfrm flipH="1">
              <a:off x="1289" y="1028"/>
              <a:ext cx="77" cy="12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01" name="Oval 41"/>
            <p:cNvSpPr>
              <a:spLocks noChangeAspect="1" noChangeArrowheads="1"/>
            </p:cNvSpPr>
            <p:nvPr/>
          </p:nvSpPr>
          <p:spPr bwMode="auto">
            <a:xfrm>
              <a:off x="1331" y="999"/>
              <a:ext cx="60" cy="6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02" name="Oval 42"/>
            <p:cNvSpPr>
              <a:spLocks noChangeAspect="1" noChangeArrowheads="1"/>
            </p:cNvSpPr>
            <p:nvPr/>
          </p:nvSpPr>
          <p:spPr bwMode="auto">
            <a:xfrm>
              <a:off x="1671" y="897"/>
              <a:ext cx="61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03" name="Line 43"/>
            <p:cNvSpPr>
              <a:spLocks noChangeShapeType="1"/>
            </p:cNvSpPr>
            <p:nvPr/>
          </p:nvSpPr>
          <p:spPr bwMode="auto">
            <a:xfrm flipV="1">
              <a:off x="1700" y="694"/>
              <a:ext cx="52" cy="20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04" name="Line 44"/>
            <p:cNvSpPr>
              <a:spLocks noChangeShapeType="1"/>
            </p:cNvSpPr>
            <p:nvPr/>
          </p:nvSpPr>
          <p:spPr bwMode="auto">
            <a:xfrm>
              <a:off x="1263" y="694"/>
              <a:ext cx="437" cy="23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05" name="Line 45"/>
            <p:cNvSpPr>
              <a:spLocks noChangeShapeType="1"/>
            </p:cNvSpPr>
            <p:nvPr/>
          </p:nvSpPr>
          <p:spPr bwMode="auto">
            <a:xfrm flipV="1">
              <a:off x="1649" y="925"/>
              <a:ext cx="51" cy="2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06" name="Line 46"/>
            <p:cNvSpPr>
              <a:spLocks noChangeShapeType="1"/>
            </p:cNvSpPr>
            <p:nvPr/>
          </p:nvSpPr>
          <p:spPr bwMode="auto">
            <a:xfrm flipV="1">
              <a:off x="1520" y="1157"/>
              <a:ext cx="129" cy="10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07" name="Oval 47"/>
            <p:cNvSpPr>
              <a:spLocks noChangeAspect="1" noChangeArrowheads="1"/>
            </p:cNvSpPr>
            <p:nvPr/>
          </p:nvSpPr>
          <p:spPr bwMode="auto">
            <a:xfrm>
              <a:off x="1491" y="1233"/>
              <a:ext cx="61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08" name="Line 48"/>
            <p:cNvSpPr>
              <a:spLocks noChangeShapeType="1"/>
            </p:cNvSpPr>
            <p:nvPr/>
          </p:nvSpPr>
          <p:spPr bwMode="auto">
            <a:xfrm flipV="1">
              <a:off x="1854" y="1285"/>
              <a:ext cx="412" cy="2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09" name="Oval 49"/>
            <p:cNvSpPr>
              <a:spLocks noChangeAspect="1" noChangeArrowheads="1"/>
            </p:cNvSpPr>
            <p:nvPr/>
          </p:nvSpPr>
          <p:spPr bwMode="auto">
            <a:xfrm>
              <a:off x="1362" y="1438"/>
              <a:ext cx="60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10" name="Oval 50"/>
            <p:cNvSpPr>
              <a:spLocks noChangeAspect="1" noChangeArrowheads="1"/>
            </p:cNvSpPr>
            <p:nvPr/>
          </p:nvSpPr>
          <p:spPr bwMode="auto">
            <a:xfrm>
              <a:off x="1825" y="1488"/>
              <a:ext cx="61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11" name="Line 51"/>
            <p:cNvSpPr>
              <a:spLocks noChangeShapeType="1"/>
            </p:cNvSpPr>
            <p:nvPr/>
          </p:nvSpPr>
          <p:spPr bwMode="auto">
            <a:xfrm>
              <a:off x="1392" y="1465"/>
              <a:ext cx="462" cy="5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12" name="Oval 52"/>
            <p:cNvSpPr>
              <a:spLocks noChangeAspect="1" noChangeArrowheads="1"/>
            </p:cNvSpPr>
            <p:nvPr/>
          </p:nvSpPr>
          <p:spPr bwMode="auto">
            <a:xfrm>
              <a:off x="2083" y="1488"/>
              <a:ext cx="60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13" name="Line 53"/>
            <p:cNvSpPr>
              <a:spLocks noChangeShapeType="1"/>
            </p:cNvSpPr>
            <p:nvPr/>
          </p:nvSpPr>
          <p:spPr bwMode="auto">
            <a:xfrm>
              <a:off x="1854" y="1516"/>
              <a:ext cx="25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14" name="Line 54"/>
            <p:cNvSpPr>
              <a:spLocks noChangeShapeType="1"/>
            </p:cNvSpPr>
            <p:nvPr/>
          </p:nvSpPr>
          <p:spPr bwMode="auto">
            <a:xfrm flipH="1" flipV="1">
              <a:off x="2113" y="1517"/>
              <a:ext cx="256" cy="12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15" name="Oval 55"/>
            <p:cNvSpPr>
              <a:spLocks noChangeAspect="1" noChangeArrowheads="1"/>
            </p:cNvSpPr>
            <p:nvPr/>
          </p:nvSpPr>
          <p:spPr bwMode="auto">
            <a:xfrm>
              <a:off x="2340" y="1616"/>
              <a:ext cx="60" cy="6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16" name="Line 56"/>
            <p:cNvSpPr>
              <a:spLocks noChangeShapeType="1"/>
            </p:cNvSpPr>
            <p:nvPr/>
          </p:nvSpPr>
          <p:spPr bwMode="auto">
            <a:xfrm flipV="1">
              <a:off x="2369" y="1465"/>
              <a:ext cx="437" cy="18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17" name="Oval 57"/>
            <p:cNvSpPr>
              <a:spLocks noChangeAspect="1" noChangeArrowheads="1"/>
            </p:cNvSpPr>
            <p:nvPr/>
          </p:nvSpPr>
          <p:spPr bwMode="auto">
            <a:xfrm>
              <a:off x="2774" y="1436"/>
              <a:ext cx="61" cy="6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18" name="Oval 58"/>
            <p:cNvSpPr>
              <a:spLocks noChangeArrowheads="1"/>
            </p:cNvSpPr>
            <p:nvPr/>
          </p:nvSpPr>
          <p:spPr bwMode="auto">
            <a:xfrm>
              <a:off x="1135" y="1260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19" name="Oval 59"/>
            <p:cNvSpPr>
              <a:spLocks noChangeArrowheads="1"/>
            </p:cNvSpPr>
            <p:nvPr/>
          </p:nvSpPr>
          <p:spPr bwMode="auto">
            <a:xfrm>
              <a:off x="1649" y="1157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0" name="Oval 60"/>
            <p:cNvSpPr>
              <a:spLocks noChangeArrowheads="1"/>
            </p:cNvSpPr>
            <p:nvPr/>
          </p:nvSpPr>
          <p:spPr bwMode="auto">
            <a:xfrm>
              <a:off x="1289" y="1157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1" name="Oval 61"/>
            <p:cNvSpPr>
              <a:spLocks noChangeArrowheads="1"/>
            </p:cNvSpPr>
            <p:nvPr/>
          </p:nvSpPr>
          <p:spPr bwMode="auto">
            <a:xfrm>
              <a:off x="1752" y="1337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2" name="Oval 62"/>
            <p:cNvSpPr>
              <a:spLocks noChangeArrowheads="1"/>
            </p:cNvSpPr>
            <p:nvPr/>
          </p:nvSpPr>
          <p:spPr bwMode="auto">
            <a:xfrm>
              <a:off x="2189" y="1080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3" name="Oval 63"/>
            <p:cNvSpPr>
              <a:spLocks noChangeArrowheads="1"/>
            </p:cNvSpPr>
            <p:nvPr/>
          </p:nvSpPr>
          <p:spPr bwMode="auto">
            <a:xfrm>
              <a:off x="2446" y="82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4" name="Oval 64"/>
            <p:cNvSpPr>
              <a:spLocks noChangeArrowheads="1"/>
            </p:cNvSpPr>
            <p:nvPr/>
          </p:nvSpPr>
          <p:spPr bwMode="auto">
            <a:xfrm>
              <a:off x="1983" y="13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5" name="Line 65"/>
            <p:cNvSpPr>
              <a:spLocks noChangeShapeType="1"/>
            </p:cNvSpPr>
            <p:nvPr/>
          </p:nvSpPr>
          <p:spPr bwMode="auto">
            <a:xfrm flipV="1">
              <a:off x="1135" y="1157"/>
              <a:ext cx="154" cy="10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26" name="Line 66"/>
            <p:cNvSpPr>
              <a:spLocks noChangeShapeType="1"/>
            </p:cNvSpPr>
            <p:nvPr/>
          </p:nvSpPr>
          <p:spPr bwMode="auto">
            <a:xfrm flipV="1">
              <a:off x="1957" y="951"/>
              <a:ext cx="129" cy="2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27" name="Line 67"/>
            <p:cNvSpPr>
              <a:spLocks noChangeShapeType="1"/>
            </p:cNvSpPr>
            <p:nvPr/>
          </p:nvSpPr>
          <p:spPr bwMode="auto">
            <a:xfrm flipH="1">
              <a:off x="2111" y="1080"/>
              <a:ext cx="78" cy="1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28" name="Line 68"/>
            <p:cNvSpPr>
              <a:spLocks noChangeShapeType="1"/>
            </p:cNvSpPr>
            <p:nvPr/>
          </p:nvSpPr>
          <p:spPr bwMode="auto">
            <a:xfrm flipV="1">
              <a:off x="2266" y="1054"/>
              <a:ext cx="103" cy="23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29" name="Line 69"/>
            <p:cNvSpPr>
              <a:spLocks noChangeShapeType="1"/>
            </p:cNvSpPr>
            <p:nvPr/>
          </p:nvSpPr>
          <p:spPr bwMode="auto">
            <a:xfrm flipH="1" flipV="1">
              <a:off x="1752" y="1337"/>
              <a:ext cx="231" cy="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30" name="Line 70"/>
            <p:cNvSpPr>
              <a:spLocks noChangeShapeType="1"/>
            </p:cNvSpPr>
            <p:nvPr/>
          </p:nvSpPr>
          <p:spPr bwMode="auto">
            <a:xfrm flipH="1" flipV="1">
              <a:off x="1649" y="1157"/>
              <a:ext cx="103" cy="1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31" name="Line 71"/>
            <p:cNvSpPr>
              <a:spLocks noChangeShapeType="1"/>
            </p:cNvSpPr>
            <p:nvPr/>
          </p:nvSpPr>
          <p:spPr bwMode="auto">
            <a:xfrm flipH="1">
              <a:off x="1392" y="1260"/>
              <a:ext cx="128" cy="20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32" name="Line 72"/>
            <p:cNvSpPr>
              <a:spLocks noChangeShapeType="1"/>
            </p:cNvSpPr>
            <p:nvPr/>
          </p:nvSpPr>
          <p:spPr bwMode="auto">
            <a:xfrm>
              <a:off x="1135" y="1260"/>
              <a:ext cx="257" cy="20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33" name="Line 73"/>
            <p:cNvSpPr>
              <a:spLocks noChangeShapeType="1"/>
            </p:cNvSpPr>
            <p:nvPr/>
          </p:nvSpPr>
          <p:spPr bwMode="auto">
            <a:xfrm flipH="1" flipV="1">
              <a:off x="1006" y="1105"/>
              <a:ext cx="129" cy="1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34" name="Line 74"/>
            <p:cNvSpPr>
              <a:spLocks noChangeShapeType="1"/>
            </p:cNvSpPr>
            <p:nvPr/>
          </p:nvSpPr>
          <p:spPr bwMode="auto">
            <a:xfrm flipV="1">
              <a:off x="1006" y="694"/>
              <a:ext cx="257" cy="4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35" name="Line 75"/>
            <p:cNvSpPr>
              <a:spLocks noChangeShapeType="1"/>
            </p:cNvSpPr>
            <p:nvPr/>
          </p:nvSpPr>
          <p:spPr bwMode="auto">
            <a:xfrm flipV="1">
              <a:off x="2266" y="1208"/>
              <a:ext cx="308" cy="7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36" name="Line 76"/>
            <p:cNvSpPr>
              <a:spLocks noChangeShapeType="1"/>
            </p:cNvSpPr>
            <p:nvPr/>
          </p:nvSpPr>
          <p:spPr bwMode="auto">
            <a:xfrm flipH="1" flipV="1">
              <a:off x="2446" y="823"/>
              <a:ext cx="282" cy="28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37" name="Line 77"/>
            <p:cNvSpPr>
              <a:spLocks noChangeShapeType="1"/>
            </p:cNvSpPr>
            <p:nvPr/>
          </p:nvSpPr>
          <p:spPr bwMode="auto">
            <a:xfrm>
              <a:off x="1263" y="694"/>
              <a:ext cx="4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38" name="Line 78"/>
            <p:cNvSpPr>
              <a:spLocks noChangeShapeType="1"/>
            </p:cNvSpPr>
            <p:nvPr/>
          </p:nvSpPr>
          <p:spPr bwMode="auto">
            <a:xfrm flipH="1" flipV="1">
              <a:off x="2729" y="1106"/>
              <a:ext cx="77" cy="3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39" name="Line 79"/>
            <p:cNvSpPr>
              <a:spLocks noChangeShapeType="1"/>
            </p:cNvSpPr>
            <p:nvPr/>
          </p:nvSpPr>
          <p:spPr bwMode="auto">
            <a:xfrm flipH="1">
              <a:off x="2111" y="1286"/>
              <a:ext cx="155" cy="23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40" name="Oval 80"/>
            <p:cNvSpPr>
              <a:spLocks noChangeAspect="1" noChangeArrowheads="1"/>
            </p:cNvSpPr>
            <p:nvPr/>
          </p:nvSpPr>
          <p:spPr bwMode="auto">
            <a:xfrm>
              <a:off x="1106" y="1231"/>
              <a:ext cx="60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1" name="Oval 81"/>
            <p:cNvSpPr>
              <a:spLocks noChangeAspect="1" noChangeArrowheads="1"/>
            </p:cNvSpPr>
            <p:nvPr/>
          </p:nvSpPr>
          <p:spPr bwMode="auto">
            <a:xfrm>
              <a:off x="1260" y="1126"/>
              <a:ext cx="60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2" name="Oval 82"/>
            <p:cNvSpPr>
              <a:spLocks noChangeAspect="1" noChangeArrowheads="1"/>
            </p:cNvSpPr>
            <p:nvPr/>
          </p:nvSpPr>
          <p:spPr bwMode="auto">
            <a:xfrm>
              <a:off x="1620" y="1128"/>
              <a:ext cx="60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3" name="Oval 83"/>
            <p:cNvSpPr>
              <a:spLocks noChangeAspect="1" noChangeArrowheads="1"/>
            </p:cNvSpPr>
            <p:nvPr/>
          </p:nvSpPr>
          <p:spPr bwMode="auto">
            <a:xfrm>
              <a:off x="1723" y="1310"/>
              <a:ext cx="60" cy="6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4" name="Oval 84"/>
            <p:cNvSpPr>
              <a:spLocks noChangeAspect="1" noChangeArrowheads="1"/>
            </p:cNvSpPr>
            <p:nvPr/>
          </p:nvSpPr>
          <p:spPr bwMode="auto">
            <a:xfrm>
              <a:off x="1952" y="1336"/>
              <a:ext cx="60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5" name="Oval 85"/>
            <p:cNvSpPr>
              <a:spLocks noChangeAspect="1" noChangeArrowheads="1"/>
            </p:cNvSpPr>
            <p:nvPr/>
          </p:nvSpPr>
          <p:spPr bwMode="auto">
            <a:xfrm>
              <a:off x="2160" y="1051"/>
              <a:ext cx="60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6" name="Oval 86"/>
            <p:cNvSpPr>
              <a:spLocks noChangeAspect="1" noChangeArrowheads="1"/>
            </p:cNvSpPr>
            <p:nvPr/>
          </p:nvSpPr>
          <p:spPr bwMode="auto">
            <a:xfrm>
              <a:off x="2414" y="793"/>
              <a:ext cx="60" cy="6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5354638" y="2189163"/>
            <a:ext cx="1570037" cy="946150"/>
            <a:chOff x="568" y="2020"/>
            <a:chExt cx="2186" cy="1319"/>
          </a:xfrm>
        </p:grpSpPr>
        <p:sp>
          <p:nvSpPr>
            <p:cNvPr id="911448" name="Line 88"/>
            <p:cNvSpPr>
              <a:spLocks noChangeShapeType="1"/>
            </p:cNvSpPr>
            <p:nvPr/>
          </p:nvSpPr>
          <p:spPr bwMode="auto">
            <a:xfrm flipH="1" flipV="1">
              <a:off x="1004" y="2330"/>
              <a:ext cx="98" cy="32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49" name="Oval 89"/>
            <p:cNvSpPr>
              <a:spLocks noChangeAspect="1" noChangeArrowheads="1"/>
            </p:cNvSpPr>
            <p:nvPr/>
          </p:nvSpPr>
          <p:spPr bwMode="auto">
            <a:xfrm>
              <a:off x="1542" y="3090"/>
              <a:ext cx="59" cy="5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50" name="Line 90"/>
            <p:cNvSpPr>
              <a:spLocks noChangeShapeType="1"/>
            </p:cNvSpPr>
            <p:nvPr/>
          </p:nvSpPr>
          <p:spPr bwMode="auto">
            <a:xfrm>
              <a:off x="1127" y="3068"/>
              <a:ext cx="443" cy="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51" name="Oval 91"/>
            <p:cNvSpPr>
              <a:spLocks noChangeAspect="1" noChangeArrowheads="1"/>
            </p:cNvSpPr>
            <p:nvPr/>
          </p:nvSpPr>
          <p:spPr bwMode="auto">
            <a:xfrm>
              <a:off x="2450" y="3041"/>
              <a:ext cx="58" cy="5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52" name="Oval 92"/>
            <p:cNvSpPr>
              <a:spLocks noChangeAspect="1" noChangeArrowheads="1"/>
            </p:cNvSpPr>
            <p:nvPr/>
          </p:nvSpPr>
          <p:spPr bwMode="auto">
            <a:xfrm>
              <a:off x="2034" y="3213"/>
              <a:ext cx="58" cy="5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53" name="Oval 93"/>
            <p:cNvSpPr>
              <a:spLocks noChangeAspect="1" noChangeArrowheads="1"/>
            </p:cNvSpPr>
            <p:nvPr/>
          </p:nvSpPr>
          <p:spPr bwMode="auto">
            <a:xfrm>
              <a:off x="2106" y="2942"/>
              <a:ext cx="58" cy="5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54" name="Line 94"/>
            <p:cNvSpPr>
              <a:spLocks noChangeShapeType="1"/>
            </p:cNvSpPr>
            <p:nvPr/>
          </p:nvSpPr>
          <p:spPr bwMode="auto">
            <a:xfrm flipH="1" flipV="1">
              <a:off x="2136" y="2454"/>
              <a:ext cx="270" cy="27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55" name="Oval 95"/>
            <p:cNvSpPr>
              <a:spLocks noChangeAspect="1" noChangeArrowheads="1"/>
            </p:cNvSpPr>
            <p:nvPr/>
          </p:nvSpPr>
          <p:spPr bwMode="auto">
            <a:xfrm>
              <a:off x="2377" y="2694"/>
              <a:ext cx="59" cy="5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56" name="Text Box 96"/>
            <p:cNvSpPr txBox="1">
              <a:spLocks noChangeArrowheads="1"/>
            </p:cNvSpPr>
            <p:nvPr/>
          </p:nvSpPr>
          <p:spPr bwMode="auto">
            <a:xfrm>
              <a:off x="2380" y="2626"/>
              <a:ext cx="374" cy="63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CH" sz="24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endParaRPr lang="en-GB" sz="2400" i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11457" name="Oval 97"/>
            <p:cNvSpPr>
              <a:spLocks noChangeAspect="1" noChangeArrowheads="1"/>
            </p:cNvSpPr>
            <p:nvPr/>
          </p:nvSpPr>
          <p:spPr bwMode="auto">
            <a:xfrm>
              <a:off x="1936" y="2869"/>
              <a:ext cx="58" cy="5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58" name="Oval 98"/>
            <p:cNvSpPr>
              <a:spLocks noChangeAspect="1" noChangeArrowheads="1"/>
            </p:cNvSpPr>
            <p:nvPr/>
          </p:nvSpPr>
          <p:spPr bwMode="auto">
            <a:xfrm>
              <a:off x="2034" y="2646"/>
              <a:ext cx="57" cy="5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59" name="Oval 99"/>
            <p:cNvSpPr>
              <a:spLocks noChangeAspect="1" noChangeArrowheads="1"/>
            </p:cNvSpPr>
            <p:nvPr/>
          </p:nvSpPr>
          <p:spPr bwMode="auto">
            <a:xfrm>
              <a:off x="1788" y="2842"/>
              <a:ext cx="58" cy="5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0" name="Oval 100"/>
            <p:cNvSpPr>
              <a:spLocks noChangeAspect="1" noChangeArrowheads="1"/>
            </p:cNvSpPr>
            <p:nvPr/>
          </p:nvSpPr>
          <p:spPr bwMode="auto">
            <a:xfrm>
              <a:off x="1862" y="2672"/>
              <a:ext cx="58" cy="5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1" name="Oval 101"/>
            <p:cNvSpPr>
              <a:spLocks noChangeAspect="1" noChangeArrowheads="1"/>
            </p:cNvSpPr>
            <p:nvPr/>
          </p:nvSpPr>
          <p:spPr bwMode="auto">
            <a:xfrm>
              <a:off x="1663" y="2944"/>
              <a:ext cx="58" cy="5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2" name="Oval 102"/>
            <p:cNvSpPr>
              <a:spLocks noChangeAspect="1" noChangeArrowheads="1"/>
            </p:cNvSpPr>
            <p:nvPr/>
          </p:nvSpPr>
          <p:spPr bwMode="auto">
            <a:xfrm>
              <a:off x="1640" y="2770"/>
              <a:ext cx="58" cy="5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3" name="Line 103"/>
            <p:cNvSpPr>
              <a:spLocks noChangeShapeType="1"/>
            </p:cNvSpPr>
            <p:nvPr/>
          </p:nvSpPr>
          <p:spPr bwMode="auto">
            <a:xfrm flipV="1">
              <a:off x="1422" y="2330"/>
              <a:ext cx="50" cy="19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64" name="Oval 104"/>
            <p:cNvSpPr>
              <a:spLocks noChangeAspect="1" noChangeArrowheads="1"/>
            </p:cNvSpPr>
            <p:nvPr/>
          </p:nvSpPr>
          <p:spPr bwMode="auto">
            <a:xfrm>
              <a:off x="1443" y="2300"/>
              <a:ext cx="59" cy="5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5" name="Oval 105"/>
            <p:cNvSpPr>
              <a:spLocks noChangeAspect="1" noChangeArrowheads="1"/>
            </p:cNvSpPr>
            <p:nvPr/>
          </p:nvSpPr>
          <p:spPr bwMode="auto">
            <a:xfrm>
              <a:off x="1394" y="2524"/>
              <a:ext cx="59" cy="5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6" name="Oval 106"/>
            <p:cNvSpPr>
              <a:spLocks noChangeAspect="1" noChangeArrowheads="1"/>
            </p:cNvSpPr>
            <p:nvPr/>
          </p:nvSpPr>
          <p:spPr bwMode="auto">
            <a:xfrm>
              <a:off x="1345" y="2745"/>
              <a:ext cx="59" cy="5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7" name="Oval 107"/>
            <p:cNvSpPr>
              <a:spLocks noChangeAspect="1" noChangeArrowheads="1"/>
            </p:cNvSpPr>
            <p:nvPr/>
          </p:nvSpPr>
          <p:spPr bwMode="auto">
            <a:xfrm>
              <a:off x="1223" y="2846"/>
              <a:ext cx="57" cy="5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8" name="Oval 108"/>
            <p:cNvSpPr>
              <a:spLocks noChangeAspect="1" noChangeArrowheads="1"/>
            </p:cNvSpPr>
            <p:nvPr/>
          </p:nvSpPr>
          <p:spPr bwMode="auto">
            <a:xfrm>
              <a:off x="1099" y="3042"/>
              <a:ext cx="57" cy="5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9" name="Oval 109"/>
            <p:cNvSpPr>
              <a:spLocks noChangeAspect="1" noChangeArrowheads="1"/>
            </p:cNvSpPr>
            <p:nvPr/>
          </p:nvSpPr>
          <p:spPr bwMode="auto">
            <a:xfrm>
              <a:off x="729" y="2696"/>
              <a:ext cx="57" cy="5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0" name="Text Box 110"/>
            <p:cNvSpPr txBox="1">
              <a:spLocks noChangeArrowheads="1"/>
            </p:cNvSpPr>
            <p:nvPr/>
          </p:nvSpPr>
          <p:spPr bwMode="auto">
            <a:xfrm>
              <a:off x="568" y="2626"/>
              <a:ext cx="257" cy="63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CH" sz="2400" i="1">
                  <a:solidFill>
                    <a:schemeClr val="tx1"/>
                  </a:solidFill>
                  <a:latin typeface="Times New Roman" pitchFamily="18" charset="0"/>
                </a:rPr>
                <a:t>s</a:t>
              </a:r>
              <a:endParaRPr lang="en-GB" sz="2400" i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11471" name="Oval 111"/>
            <p:cNvSpPr>
              <a:spLocks noChangeAspect="1" noChangeArrowheads="1"/>
            </p:cNvSpPr>
            <p:nvPr/>
          </p:nvSpPr>
          <p:spPr bwMode="auto">
            <a:xfrm>
              <a:off x="1001" y="2744"/>
              <a:ext cx="58" cy="5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2" name="Oval 112"/>
            <p:cNvSpPr>
              <a:spLocks noChangeAspect="1" noChangeArrowheads="1"/>
            </p:cNvSpPr>
            <p:nvPr/>
          </p:nvSpPr>
          <p:spPr bwMode="auto">
            <a:xfrm>
              <a:off x="853" y="2844"/>
              <a:ext cx="58" cy="5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3" name="Oval 113"/>
            <p:cNvSpPr>
              <a:spLocks noChangeArrowheads="1"/>
            </p:cNvSpPr>
            <p:nvPr/>
          </p:nvSpPr>
          <p:spPr bwMode="auto">
            <a:xfrm>
              <a:off x="1004" y="2330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4" name="Oval 114"/>
            <p:cNvSpPr>
              <a:spLocks noChangeArrowheads="1"/>
            </p:cNvSpPr>
            <p:nvPr/>
          </p:nvSpPr>
          <p:spPr bwMode="auto">
            <a:xfrm>
              <a:off x="1472" y="2945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5" name="Oval 115"/>
            <p:cNvSpPr>
              <a:spLocks noChangeArrowheads="1"/>
            </p:cNvSpPr>
            <p:nvPr/>
          </p:nvSpPr>
          <p:spPr bwMode="auto">
            <a:xfrm>
              <a:off x="1791" y="2577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6" name="Oval 116"/>
            <p:cNvSpPr>
              <a:spLocks noChangeArrowheads="1"/>
            </p:cNvSpPr>
            <p:nvPr/>
          </p:nvSpPr>
          <p:spPr bwMode="auto">
            <a:xfrm>
              <a:off x="2136" y="2454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7" name="Oval 117"/>
            <p:cNvSpPr>
              <a:spLocks noChangeArrowheads="1"/>
            </p:cNvSpPr>
            <p:nvPr/>
          </p:nvSpPr>
          <p:spPr bwMode="auto">
            <a:xfrm>
              <a:off x="1939" y="2380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8" name="Oval 118"/>
            <p:cNvSpPr>
              <a:spLocks noChangeArrowheads="1"/>
            </p:cNvSpPr>
            <p:nvPr/>
          </p:nvSpPr>
          <p:spPr bwMode="auto">
            <a:xfrm>
              <a:off x="2259" y="282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9" name="Line 119"/>
            <p:cNvSpPr>
              <a:spLocks noChangeShapeType="1"/>
            </p:cNvSpPr>
            <p:nvPr/>
          </p:nvSpPr>
          <p:spPr bwMode="auto">
            <a:xfrm flipV="1">
              <a:off x="881" y="2774"/>
              <a:ext cx="147" cy="9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80" name="Line 120"/>
            <p:cNvSpPr>
              <a:spLocks noChangeShapeType="1"/>
            </p:cNvSpPr>
            <p:nvPr/>
          </p:nvSpPr>
          <p:spPr bwMode="auto">
            <a:xfrm flipH="1">
              <a:off x="1028" y="2651"/>
              <a:ext cx="74" cy="12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81" name="Line 121"/>
            <p:cNvSpPr>
              <a:spLocks noChangeShapeType="1"/>
            </p:cNvSpPr>
            <p:nvPr/>
          </p:nvSpPr>
          <p:spPr bwMode="auto">
            <a:xfrm flipH="1" flipV="1">
              <a:off x="1669" y="2798"/>
              <a:ext cx="24" cy="1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82" name="Line 122"/>
            <p:cNvSpPr>
              <a:spLocks noChangeShapeType="1"/>
            </p:cNvSpPr>
            <p:nvPr/>
          </p:nvSpPr>
          <p:spPr bwMode="auto">
            <a:xfrm flipV="1">
              <a:off x="1669" y="2577"/>
              <a:ext cx="122" cy="22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83" name="Line 123"/>
            <p:cNvSpPr>
              <a:spLocks noChangeShapeType="1"/>
            </p:cNvSpPr>
            <p:nvPr/>
          </p:nvSpPr>
          <p:spPr bwMode="auto">
            <a:xfrm>
              <a:off x="1791" y="2577"/>
              <a:ext cx="98" cy="12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84" name="Line 124"/>
            <p:cNvSpPr>
              <a:spLocks noChangeShapeType="1"/>
            </p:cNvSpPr>
            <p:nvPr/>
          </p:nvSpPr>
          <p:spPr bwMode="auto">
            <a:xfrm flipH="1">
              <a:off x="1815" y="2700"/>
              <a:ext cx="74" cy="1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85" name="Line 125"/>
            <p:cNvSpPr>
              <a:spLocks noChangeShapeType="1"/>
            </p:cNvSpPr>
            <p:nvPr/>
          </p:nvSpPr>
          <p:spPr bwMode="auto">
            <a:xfrm>
              <a:off x="1815" y="2872"/>
              <a:ext cx="148" cy="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86" name="Line 126"/>
            <p:cNvSpPr>
              <a:spLocks noChangeShapeType="1"/>
            </p:cNvSpPr>
            <p:nvPr/>
          </p:nvSpPr>
          <p:spPr bwMode="auto">
            <a:xfrm flipV="1">
              <a:off x="1963" y="2675"/>
              <a:ext cx="99" cy="2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87" name="Line 127"/>
            <p:cNvSpPr>
              <a:spLocks noChangeShapeType="1"/>
            </p:cNvSpPr>
            <p:nvPr/>
          </p:nvSpPr>
          <p:spPr bwMode="auto">
            <a:xfrm flipH="1" flipV="1">
              <a:off x="1472" y="2945"/>
              <a:ext cx="221" cy="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88" name="Line 128"/>
            <p:cNvSpPr>
              <a:spLocks noChangeShapeType="1"/>
            </p:cNvSpPr>
            <p:nvPr/>
          </p:nvSpPr>
          <p:spPr bwMode="auto">
            <a:xfrm flipH="1" flipV="1">
              <a:off x="1373" y="2774"/>
              <a:ext cx="99" cy="1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89" name="Line 129"/>
            <p:cNvSpPr>
              <a:spLocks noChangeShapeType="1"/>
            </p:cNvSpPr>
            <p:nvPr/>
          </p:nvSpPr>
          <p:spPr bwMode="auto">
            <a:xfrm flipV="1">
              <a:off x="1373" y="2552"/>
              <a:ext cx="49" cy="2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90" name="Line 130"/>
            <p:cNvSpPr>
              <a:spLocks noChangeShapeType="1"/>
            </p:cNvSpPr>
            <p:nvPr/>
          </p:nvSpPr>
          <p:spPr bwMode="auto">
            <a:xfrm>
              <a:off x="1472" y="2330"/>
              <a:ext cx="467" cy="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91" name="Line 131"/>
            <p:cNvSpPr>
              <a:spLocks noChangeShapeType="1"/>
            </p:cNvSpPr>
            <p:nvPr/>
          </p:nvSpPr>
          <p:spPr bwMode="auto">
            <a:xfrm>
              <a:off x="1939" y="2380"/>
              <a:ext cx="123" cy="2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92" name="Line 132"/>
            <p:cNvSpPr>
              <a:spLocks noChangeShapeType="1"/>
            </p:cNvSpPr>
            <p:nvPr/>
          </p:nvSpPr>
          <p:spPr bwMode="auto">
            <a:xfrm flipH="1">
              <a:off x="1127" y="2872"/>
              <a:ext cx="123" cy="1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93" name="Line 133"/>
            <p:cNvSpPr>
              <a:spLocks noChangeShapeType="1"/>
            </p:cNvSpPr>
            <p:nvPr/>
          </p:nvSpPr>
          <p:spPr bwMode="auto">
            <a:xfrm>
              <a:off x="881" y="2872"/>
              <a:ext cx="246" cy="1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94" name="Line 134"/>
            <p:cNvSpPr>
              <a:spLocks noChangeShapeType="1"/>
            </p:cNvSpPr>
            <p:nvPr/>
          </p:nvSpPr>
          <p:spPr bwMode="auto">
            <a:xfrm flipV="1">
              <a:off x="1250" y="2774"/>
              <a:ext cx="123" cy="9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95" name="Line 135"/>
            <p:cNvSpPr>
              <a:spLocks noChangeShapeType="1"/>
            </p:cNvSpPr>
            <p:nvPr/>
          </p:nvSpPr>
          <p:spPr bwMode="auto">
            <a:xfrm flipV="1">
              <a:off x="1004" y="2020"/>
              <a:ext cx="0" cy="3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96" name="Line 136"/>
            <p:cNvSpPr>
              <a:spLocks noChangeShapeType="1"/>
            </p:cNvSpPr>
            <p:nvPr/>
          </p:nvSpPr>
          <p:spPr bwMode="auto">
            <a:xfrm flipH="1" flipV="1">
              <a:off x="759" y="2724"/>
              <a:ext cx="122" cy="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97" name="Line 137"/>
            <p:cNvSpPr>
              <a:spLocks noChangeShapeType="1"/>
            </p:cNvSpPr>
            <p:nvPr/>
          </p:nvSpPr>
          <p:spPr bwMode="auto">
            <a:xfrm flipV="1">
              <a:off x="759" y="2330"/>
              <a:ext cx="245" cy="39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98" name="Line 138"/>
            <p:cNvSpPr>
              <a:spLocks noChangeShapeType="1"/>
            </p:cNvSpPr>
            <p:nvPr/>
          </p:nvSpPr>
          <p:spPr bwMode="auto">
            <a:xfrm flipV="1">
              <a:off x="1570" y="2897"/>
              <a:ext cx="393" cy="2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499" name="Line 139"/>
            <p:cNvSpPr>
              <a:spLocks noChangeShapeType="1"/>
            </p:cNvSpPr>
            <p:nvPr/>
          </p:nvSpPr>
          <p:spPr bwMode="auto">
            <a:xfrm flipV="1">
              <a:off x="1963" y="2823"/>
              <a:ext cx="296" cy="7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00" name="Line 140"/>
            <p:cNvSpPr>
              <a:spLocks noChangeShapeType="1"/>
            </p:cNvSpPr>
            <p:nvPr/>
          </p:nvSpPr>
          <p:spPr bwMode="auto">
            <a:xfrm flipV="1">
              <a:off x="2259" y="2724"/>
              <a:ext cx="147" cy="9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01" name="Line 141"/>
            <p:cNvSpPr>
              <a:spLocks noChangeShapeType="1"/>
            </p:cNvSpPr>
            <p:nvPr/>
          </p:nvSpPr>
          <p:spPr bwMode="auto">
            <a:xfrm>
              <a:off x="1939" y="2380"/>
              <a:ext cx="197" cy="7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02" name="Line 142"/>
            <p:cNvSpPr>
              <a:spLocks noChangeShapeType="1"/>
            </p:cNvSpPr>
            <p:nvPr/>
          </p:nvSpPr>
          <p:spPr bwMode="auto">
            <a:xfrm flipH="1">
              <a:off x="1472" y="2020"/>
              <a:ext cx="0" cy="3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03" name="Line 143"/>
            <p:cNvSpPr>
              <a:spLocks noChangeShapeType="1"/>
            </p:cNvSpPr>
            <p:nvPr/>
          </p:nvSpPr>
          <p:spPr bwMode="auto">
            <a:xfrm flipV="1">
              <a:off x="1693" y="2872"/>
              <a:ext cx="122" cy="9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04" name="Oval 144"/>
            <p:cNvSpPr>
              <a:spLocks noChangeArrowheads="1"/>
            </p:cNvSpPr>
            <p:nvPr/>
          </p:nvSpPr>
          <p:spPr bwMode="auto">
            <a:xfrm>
              <a:off x="1817" y="3117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5" name="Line 145"/>
            <p:cNvSpPr>
              <a:spLocks noChangeShapeType="1"/>
            </p:cNvSpPr>
            <p:nvPr/>
          </p:nvSpPr>
          <p:spPr bwMode="auto">
            <a:xfrm flipV="1">
              <a:off x="2135" y="2823"/>
              <a:ext cx="124" cy="14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06" name="Line 146"/>
            <p:cNvSpPr>
              <a:spLocks noChangeShapeType="1"/>
            </p:cNvSpPr>
            <p:nvPr/>
          </p:nvSpPr>
          <p:spPr bwMode="auto">
            <a:xfrm flipH="1">
              <a:off x="2062" y="2970"/>
              <a:ext cx="74" cy="2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07" name="Line 147"/>
            <p:cNvSpPr>
              <a:spLocks noChangeShapeType="1"/>
            </p:cNvSpPr>
            <p:nvPr/>
          </p:nvSpPr>
          <p:spPr bwMode="auto">
            <a:xfrm flipH="1" flipV="1">
              <a:off x="1817" y="3117"/>
              <a:ext cx="245" cy="12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08" name="Line 148"/>
            <p:cNvSpPr>
              <a:spLocks noChangeShapeType="1"/>
            </p:cNvSpPr>
            <p:nvPr/>
          </p:nvSpPr>
          <p:spPr bwMode="auto">
            <a:xfrm>
              <a:off x="1963" y="2897"/>
              <a:ext cx="173" cy="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09" name="Line 149"/>
            <p:cNvSpPr>
              <a:spLocks noChangeShapeType="1"/>
            </p:cNvSpPr>
            <p:nvPr/>
          </p:nvSpPr>
          <p:spPr bwMode="auto">
            <a:xfrm flipH="1">
              <a:off x="1815" y="2897"/>
              <a:ext cx="148" cy="22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10" name="Line 150"/>
            <p:cNvSpPr>
              <a:spLocks noChangeShapeType="1"/>
            </p:cNvSpPr>
            <p:nvPr/>
          </p:nvSpPr>
          <p:spPr bwMode="auto">
            <a:xfrm flipV="1">
              <a:off x="2062" y="3068"/>
              <a:ext cx="418" cy="1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11" name="Line 151"/>
            <p:cNvSpPr>
              <a:spLocks noChangeShapeType="1"/>
            </p:cNvSpPr>
            <p:nvPr/>
          </p:nvSpPr>
          <p:spPr bwMode="auto">
            <a:xfrm>
              <a:off x="1570" y="3117"/>
              <a:ext cx="24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12" name="Line 152"/>
            <p:cNvSpPr>
              <a:spLocks noChangeShapeType="1"/>
            </p:cNvSpPr>
            <p:nvPr/>
          </p:nvSpPr>
          <p:spPr bwMode="auto">
            <a:xfrm flipH="1" flipV="1">
              <a:off x="2407" y="2725"/>
              <a:ext cx="73" cy="3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13" name="Oval 153"/>
            <p:cNvSpPr>
              <a:spLocks noChangeAspect="1" noChangeArrowheads="1"/>
            </p:cNvSpPr>
            <p:nvPr/>
          </p:nvSpPr>
          <p:spPr bwMode="auto">
            <a:xfrm>
              <a:off x="977" y="2303"/>
              <a:ext cx="57" cy="5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4" name="Oval 154"/>
            <p:cNvSpPr>
              <a:spLocks noChangeAspect="1" noChangeArrowheads="1"/>
            </p:cNvSpPr>
            <p:nvPr/>
          </p:nvSpPr>
          <p:spPr bwMode="auto">
            <a:xfrm>
              <a:off x="1443" y="2920"/>
              <a:ext cx="59" cy="5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5" name="Oval 155"/>
            <p:cNvSpPr>
              <a:spLocks noChangeAspect="1" noChangeArrowheads="1"/>
            </p:cNvSpPr>
            <p:nvPr/>
          </p:nvSpPr>
          <p:spPr bwMode="auto">
            <a:xfrm>
              <a:off x="1788" y="3090"/>
              <a:ext cx="58" cy="5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6" name="Oval 156"/>
            <p:cNvSpPr>
              <a:spLocks noChangeAspect="1" noChangeArrowheads="1"/>
            </p:cNvSpPr>
            <p:nvPr/>
          </p:nvSpPr>
          <p:spPr bwMode="auto">
            <a:xfrm>
              <a:off x="1764" y="2548"/>
              <a:ext cx="57" cy="5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7" name="Oval 157"/>
            <p:cNvSpPr>
              <a:spLocks noChangeAspect="1" noChangeArrowheads="1"/>
            </p:cNvSpPr>
            <p:nvPr/>
          </p:nvSpPr>
          <p:spPr bwMode="auto">
            <a:xfrm>
              <a:off x="1908" y="2349"/>
              <a:ext cx="58" cy="5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8" name="Oval 158"/>
            <p:cNvSpPr>
              <a:spLocks noChangeAspect="1" noChangeArrowheads="1"/>
            </p:cNvSpPr>
            <p:nvPr/>
          </p:nvSpPr>
          <p:spPr bwMode="auto">
            <a:xfrm>
              <a:off x="2105" y="2424"/>
              <a:ext cx="57" cy="5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9" name="Oval 159"/>
            <p:cNvSpPr>
              <a:spLocks noChangeAspect="1" noChangeArrowheads="1"/>
            </p:cNvSpPr>
            <p:nvPr/>
          </p:nvSpPr>
          <p:spPr bwMode="auto">
            <a:xfrm>
              <a:off x="2230" y="2794"/>
              <a:ext cx="58" cy="5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60"/>
            <p:cNvGrpSpPr>
              <a:grpSpLocks/>
            </p:cNvGrpSpPr>
            <p:nvPr/>
          </p:nvGrpSpPr>
          <p:grpSpPr bwMode="auto">
            <a:xfrm>
              <a:off x="985" y="2034"/>
              <a:ext cx="31" cy="79"/>
              <a:chOff x="1404" y="1149"/>
              <a:chExt cx="59" cy="155"/>
            </a:xfrm>
          </p:grpSpPr>
          <p:sp>
            <p:nvSpPr>
              <p:cNvPr id="911521" name="Rectangle 161"/>
              <p:cNvSpPr>
                <a:spLocks noChangeArrowheads="1"/>
              </p:cNvSpPr>
              <p:nvPr/>
            </p:nvSpPr>
            <p:spPr bwMode="auto">
              <a:xfrm>
                <a:off x="1407" y="1149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522" name="Rectangle 162"/>
              <p:cNvSpPr>
                <a:spLocks noChangeArrowheads="1"/>
              </p:cNvSpPr>
              <p:nvPr/>
            </p:nvSpPr>
            <p:spPr bwMode="auto">
              <a:xfrm>
                <a:off x="1404" y="1248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63"/>
            <p:cNvGrpSpPr>
              <a:grpSpLocks/>
            </p:cNvGrpSpPr>
            <p:nvPr/>
          </p:nvGrpSpPr>
          <p:grpSpPr bwMode="auto">
            <a:xfrm>
              <a:off x="1453" y="2034"/>
              <a:ext cx="31" cy="79"/>
              <a:chOff x="1404" y="1149"/>
              <a:chExt cx="59" cy="155"/>
            </a:xfrm>
          </p:grpSpPr>
          <p:sp>
            <p:nvSpPr>
              <p:cNvPr id="911524" name="Rectangle 164"/>
              <p:cNvSpPr>
                <a:spLocks noChangeArrowheads="1"/>
              </p:cNvSpPr>
              <p:nvPr/>
            </p:nvSpPr>
            <p:spPr bwMode="auto">
              <a:xfrm>
                <a:off x="1407" y="1149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525" name="Rectangle 165"/>
              <p:cNvSpPr>
                <a:spLocks noChangeArrowheads="1"/>
              </p:cNvSpPr>
              <p:nvPr/>
            </p:nvSpPr>
            <p:spPr bwMode="auto">
              <a:xfrm>
                <a:off x="1404" y="1248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526" name="Oval 166"/>
            <p:cNvSpPr>
              <a:spLocks noChangeArrowheads="1"/>
            </p:cNvSpPr>
            <p:nvPr/>
          </p:nvSpPr>
          <p:spPr bwMode="auto">
            <a:xfrm>
              <a:off x="594" y="2109"/>
              <a:ext cx="1968" cy="123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7" name="AutoShape 167"/>
            <p:cNvSpPr>
              <a:spLocks noChangeArrowheads="1"/>
            </p:cNvSpPr>
            <p:nvPr/>
          </p:nvSpPr>
          <p:spPr bwMode="auto">
            <a:xfrm>
              <a:off x="995" y="2226"/>
              <a:ext cx="59" cy="112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8" name="Line 168"/>
            <p:cNvSpPr>
              <a:spLocks noChangeShapeType="1"/>
            </p:cNvSpPr>
            <p:nvPr/>
          </p:nvSpPr>
          <p:spPr bwMode="auto">
            <a:xfrm flipH="1" flipV="1">
              <a:off x="1050" y="2332"/>
              <a:ext cx="93" cy="315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miter lim="800000"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29" name="Line 169"/>
            <p:cNvSpPr>
              <a:spLocks noChangeShapeType="1"/>
            </p:cNvSpPr>
            <p:nvPr/>
          </p:nvSpPr>
          <p:spPr bwMode="auto">
            <a:xfrm flipV="1">
              <a:off x="1103" y="2669"/>
              <a:ext cx="35" cy="61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530" name="Rectangle 170"/>
            <p:cNvSpPr>
              <a:spLocks noChangeArrowheads="1"/>
            </p:cNvSpPr>
            <p:nvPr/>
          </p:nvSpPr>
          <p:spPr bwMode="auto">
            <a:xfrm rot="1938111">
              <a:off x="1103" y="2671"/>
              <a:ext cx="59" cy="2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1" name="Rectangle 171"/>
            <p:cNvSpPr>
              <a:spLocks noChangeArrowheads="1"/>
            </p:cNvSpPr>
            <p:nvPr/>
          </p:nvSpPr>
          <p:spPr bwMode="auto">
            <a:xfrm rot="1938111">
              <a:off x="1090" y="2712"/>
              <a:ext cx="60" cy="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2" name="Oval 172"/>
            <p:cNvSpPr>
              <a:spLocks noChangeAspect="1" noChangeArrowheads="1"/>
            </p:cNvSpPr>
            <p:nvPr/>
          </p:nvSpPr>
          <p:spPr bwMode="auto">
            <a:xfrm>
              <a:off x="1069" y="2622"/>
              <a:ext cx="57" cy="5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3" name="Line 173"/>
            <p:cNvSpPr>
              <a:spLocks noChangeShapeType="1"/>
            </p:cNvSpPr>
            <p:nvPr/>
          </p:nvSpPr>
          <p:spPr bwMode="auto">
            <a:xfrm flipH="1" flipV="1">
              <a:off x="1005" y="2335"/>
              <a:ext cx="95" cy="316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911534" name="Picture 174" descr="goafr_p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0275" y="3281363"/>
            <a:ext cx="21018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35" name="Text Box 175"/>
          <p:cNvSpPr txBox="1">
            <a:spLocks noChangeArrowheads="1"/>
          </p:cNvSpPr>
          <p:nvPr/>
        </p:nvSpPr>
        <p:spPr bwMode="auto">
          <a:xfrm>
            <a:off x="2433638" y="2851150"/>
            <a:ext cx="1022350" cy="457200"/>
          </a:xfrm>
          <a:prstGeom prst="rect">
            <a:avLst/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Greedy Routing</a:t>
            </a:r>
          </a:p>
        </p:txBody>
      </p:sp>
      <p:sp>
        <p:nvSpPr>
          <p:cNvPr id="911536" name="Text Box 176"/>
          <p:cNvSpPr txBox="1">
            <a:spLocks noChangeArrowheads="1"/>
          </p:cNvSpPr>
          <p:nvPr/>
        </p:nvSpPr>
        <p:spPr bwMode="auto">
          <a:xfrm>
            <a:off x="4456113" y="1446213"/>
            <a:ext cx="908050" cy="457200"/>
          </a:xfrm>
          <a:prstGeom prst="rect">
            <a:avLst/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Face Routing</a:t>
            </a:r>
          </a:p>
        </p:txBody>
      </p:sp>
      <p:sp>
        <p:nvSpPr>
          <p:cNvPr id="911537" name="Text Box 177"/>
          <p:cNvSpPr txBox="1">
            <a:spLocks noChangeArrowheads="1"/>
          </p:cNvSpPr>
          <p:nvPr/>
        </p:nvSpPr>
        <p:spPr bwMode="auto">
          <a:xfrm>
            <a:off x="4191000" y="2262188"/>
            <a:ext cx="1149350" cy="457200"/>
          </a:xfrm>
          <a:prstGeom prst="rect">
            <a:avLst/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Adaptive Face Routing</a:t>
            </a:r>
          </a:p>
        </p:txBody>
      </p:sp>
      <p:sp>
        <p:nvSpPr>
          <p:cNvPr id="911538" name="Text Box 178"/>
          <p:cNvSpPr txBox="1">
            <a:spLocks noChangeArrowheads="1"/>
          </p:cNvSpPr>
          <p:nvPr/>
        </p:nvSpPr>
        <p:spPr bwMode="auto">
          <a:xfrm>
            <a:off x="4225065" y="4351210"/>
            <a:ext cx="827088" cy="274638"/>
          </a:xfrm>
          <a:prstGeom prst="rect">
            <a:avLst/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GOAFR</a:t>
            </a:r>
            <a:r>
              <a:rPr lang="en-US" sz="12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11539" name="AutoShape 179"/>
          <p:cNvSpPr>
            <a:spLocks noChangeArrowheads="1"/>
          </p:cNvSpPr>
          <p:nvPr/>
        </p:nvSpPr>
        <p:spPr bwMode="auto">
          <a:xfrm rot="2700000">
            <a:off x="3631407" y="2891631"/>
            <a:ext cx="452438" cy="288925"/>
          </a:xfrm>
          <a:prstGeom prst="rightArrow">
            <a:avLst>
              <a:gd name="adj1" fmla="val 49685"/>
              <a:gd name="adj2" fmla="val 39228"/>
            </a:avLst>
          </a:prstGeom>
          <a:solidFill>
            <a:srgbClr val="3983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40" name="AutoShape 180"/>
          <p:cNvSpPr>
            <a:spLocks noChangeArrowheads="1"/>
          </p:cNvSpPr>
          <p:nvPr/>
        </p:nvSpPr>
        <p:spPr bwMode="auto">
          <a:xfrm rot="8100000">
            <a:off x="4911725" y="2892425"/>
            <a:ext cx="452438" cy="288925"/>
          </a:xfrm>
          <a:prstGeom prst="rightArrow">
            <a:avLst>
              <a:gd name="adj1" fmla="val 49685"/>
              <a:gd name="adj2" fmla="val 39228"/>
            </a:avLst>
          </a:prstGeom>
          <a:solidFill>
            <a:srgbClr val="3983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42" name="Text Box 182"/>
          <p:cNvSpPr txBox="1">
            <a:spLocks noChangeArrowheads="1"/>
          </p:cNvSpPr>
          <p:nvPr/>
        </p:nvSpPr>
        <p:spPr bwMode="auto">
          <a:xfrm>
            <a:off x="1155700" y="4814888"/>
            <a:ext cx="2609850" cy="366712"/>
          </a:xfrm>
          <a:prstGeom prst="rect">
            <a:avLst/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Average-case efficiency</a:t>
            </a:r>
          </a:p>
        </p:txBody>
      </p:sp>
      <p:sp>
        <p:nvSpPr>
          <p:cNvPr id="911543" name="Text Box 183"/>
          <p:cNvSpPr txBox="1">
            <a:spLocks noChangeArrowheads="1"/>
          </p:cNvSpPr>
          <p:nvPr/>
        </p:nvSpPr>
        <p:spPr bwMode="auto">
          <a:xfrm>
            <a:off x="5327650" y="4814888"/>
            <a:ext cx="2368550" cy="366712"/>
          </a:xfrm>
          <a:prstGeom prst="rect">
            <a:avLst/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Worst-case optimality</a:t>
            </a:r>
          </a:p>
        </p:txBody>
      </p:sp>
      <p:sp>
        <p:nvSpPr>
          <p:cNvPr id="911544" name="Text Box 184"/>
          <p:cNvSpPr txBox="1">
            <a:spLocks noChangeArrowheads="1"/>
          </p:cNvSpPr>
          <p:nvPr/>
        </p:nvSpPr>
        <p:spPr bwMode="auto">
          <a:xfrm>
            <a:off x="2343150" y="5638800"/>
            <a:ext cx="1162050" cy="366713"/>
          </a:xfrm>
          <a:prstGeom prst="rect">
            <a:avLst/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“Practice”</a:t>
            </a:r>
          </a:p>
        </p:txBody>
      </p:sp>
      <p:sp>
        <p:nvSpPr>
          <p:cNvPr id="911545" name="Text Box 185"/>
          <p:cNvSpPr txBox="1">
            <a:spLocks noChangeArrowheads="1"/>
          </p:cNvSpPr>
          <p:nvPr/>
        </p:nvSpPr>
        <p:spPr bwMode="auto">
          <a:xfrm>
            <a:off x="5581650" y="5638800"/>
            <a:ext cx="1047750" cy="366713"/>
          </a:xfrm>
          <a:prstGeom prst="rect">
            <a:avLst/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“Theory”</a:t>
            </a:r>
          </a:p>
        </p:txBody>
      </p:sp>
      <p:sp>
        <p:nvSpPr>
          <p:cNvPr id="911546" name="AutoShape 186"/>
          <p:cNvSpPr>
            <a:spLocks noChangeArrowheads="1"/>
          </p:cNvSpPr>
          <p:nvPr/>
        </p:nvSpPr>
        <p:spPr bwMode="auto">
          <a:xfrm>
            <a:off x="3352800" y="51816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47" name="AutoShape 187"/>
          <p:cNvSpPr>
            <a:spLocks noChangeArrowheads="1"/>
          </p:cNvSpPr>
          <p:nvPr/>
        </p:nvSpPr>
        <p:spPr bwMode="auto">
          <a:xfrm flipH="1">
            <a:off x="4648200" y="51816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11548" name="Object 188"/>
          <p:cNvGraphicFramePr>
            <a:graphicFrameLocks noGrp="1" noChangeAspect="1"/>
          </p:cNvGraphicFramePr>
          <p:nvPr>
            <p:ph idx="1"/>
          </p:nvPr>
        </p:nvGraphicFramePr>
        <p:xfrm>
          <a:off x="1965325" y="1255713"/>
          <a:ext cx="162242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37" name="Visio" r:id="rId5" imgW="6237969" imgH="5837746" progId="Visio.Drawing.11">
                  <p:embed/>
                </p:oleObj>
              </mc:Choice>
              <mc:Fallback>
                <p:oleObj name="Visio" r:id="rId5" imgW="6237969" imgH="583774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1255713"/>
                        <a:ext cx="1622425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42" grpId="0" animBg="1"/>
      <p:bldP spid="911543" grpId="0" animBg="1"/>
      <p:bldP spid="911544" grpId="0" animBg="1"/>
      <p:bldP spid="911545" grpId="0" animBg="1"/>
      <p:bldP spid="911546" grpId="0" animBg="1"/>
      <p:bldP spid="9115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Geo-Routing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world is not flat. We can certainly envision networks in 3D, e.g. in a large office building. Can we geo-route in three dimensions? Are the same techniques possible?</a:t>
            </a:r>
          </a:p>
          <a:p>
            <a:endParaRPr lang="en-US" dirty="0" smtClean="0"/>
          </a:p>
          <a:p>
            <a:r>
              <a:rPr lang="en-US" dirty="0" smtClean="0"/>
              <a:t>Certainly, if the node density is high enough (and the node distribution is kind to us), we can simply use greedy routing. But what about those local minima?!?</a:t>
            </a:r>
          </a:p>
          <a:p>
            <a:endParaRPr lang="en-US" dirty="0" smtClean="0"/>
          </a:p>
          <a:p>
            <a:r>
              <a:rPr lang="en-US" dirty="0" smtClean="0"/>
              <a:t>Is there something like a face in 3D?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picture on the right is the 3D</a:t>
            </a:r>
            <a:br>
              <a:rPr lang="en-US" dirty="0" smtClean="0"/>
            </a:br>
            <a:r>
              <a:rPr lang="en-US" dirty="0" smtClean="0"/>
              <a:t>equivalent of the 2D </a:t>
            </a:r>
            <a:r>
              <a:rPr lang="de-CH" dirty="0" err="1" smtClean="0"/>
              <a:t>lower</a:t>
            </a:r>
            <a:r>
              <a:rPr lang="de-CH" dirty="0" smtClean="0"/>
              <a:t> </a:t>
            </a:r>
            <a:r>
              <a:rPr lang="de-CH" dirty="0" err="1" smtClean="0"/>
              <a:t>bound</a:t>
            </a:r>
            <a:r>
              <a:rPr lang="de-CH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proving that we need at least </a:t>
            </a:r>
            <a:r>
              <a:rPr lang="en-US" dirty="0" smtClean="0">
                <a:latin typeface="Arial"/>
              </a:rPr>
              <a:t>OPT</a:t>
            </a:r>
            <a:r>
              <a:rPr lang="en-US" baseline="30000" dirty="0" smtClean="0">
                <a:latin typeface="Arial"/>
              </a:rPr>
              <a:t>3</a:t>
            </a:r>
            <a:r>
              <a:rPr lang="en-US" dirty="0" smtClean="0"/>
              <a:t> steps.</a:t>
            </a:r>
            <a:endParaRPr lang="de-CH" dirty="0" smtClean="0"/>
          </a:p>
        </p:txBody>
      </p:sp>
      <p:pic>
        <p:nvPicPr>
          <p:cNvPr id="1120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957" y="3309302"/>
            <a:ext cx="3282043" cy="32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3D Geo Routing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836613"/>
            <a:ext cx="8235950" cy="53371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 is proven that no deterministic k-local routing algorithm for 3D UDGs exist.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Deterministic:</a:t>
            </a:r>
            <a:r>
              <a:rPr lang="en-US" dirty="0" smtClean="0">
                <a:solidFill>
                  <a:schemeClr val="tx1"/>
                </a:solidFill>
              </a:rPr>
              <a:t> Whenever a node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receives a message from node </a:t>
            </a:r>
            <a:r>
              <a:rPr lang="en-US" i="1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determines the next hop as a function </a:t>
            </a: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err="1" smtClean="0">
                <a:solidFill>
                  <a:schemeClr val="tx1"/>
                </a:solidFill>
              </a:rPr>
              <a:t>n,m,s,t,N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)), where </a:t>
            </a:r>
            <a:r>
              <a:rPr lang="en-US" i="1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 are the source and the target nodes and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) the neighborhood of </a:t>
            </a:r>
            <a:r>
              <a:rPr lang="en-US" i="1" dirty="0" smtClean="0">
                <a:solidFill>
                  <a:schemeClr val="tx1"/>
                </a:solidFill>
              </a:rPr>
              <a:t>n.</a:t>
            </a:r>
          </a:p>
          <a:p>
            <a:pPr lvl="1"/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k-local</a:t>
            </a:r>
            <a:r>
              <a:rPr lang="en-US" dirty="0" smtClean="0">
                <a:solidFill>
                  <a:schemeClr val="tx1"/>
                </a:solidFill>
              </a:rPr>
              <a:t>: A node only knows its k-hop neighborhood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409903" y="982123"/>
            <a:ext cx="8734097" cy="55763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C:\Documents and Settings\Pascal\Local Settings\Temporary Internet Files\Content.IE5\6G127S94\MCj042382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5402" y="1810661"/>
            <a:ext cx="740992" cy="1122663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130127" y="2028117"/>
            <a:ext cx="5743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would you do 3D routing?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0"/>
            <a:ext cx="8686800" cy="998538"/>
          </a:xfrm>
        </p:spPr>
        <p:txBody>
          <a:bodyPr/>
          <a:lstStyle/>
          <a:p>
            <a:r>
              <a:rPr lang="en-US"/>
              <a:t>Routing with and without position information</a:t>
            </a:r>
            <a:endParaRPr lang="de-CH"/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769938"/>
            <a:ext cx="8207375" cy="5289550"/>
          </a:xfrm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Without</a:t>
            </a:r>
            <a:r>
              <a:rPr lang="en-US"/>
              <a:t> position information:</a:t>
            </a:r>
          </a:p>
          <a:p>
            <a:pPr lvl="1"/>
            <a:r>
              <a:rPr lang="en-US"/>
              <a:t>Flooding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pPr lvl="1">
              <a:buFontTx/>
              <a:buNone/>
            </a:pPr>
            <a:r>
              <a:rPr lang="en-US">
                <a:sym typeface="Wingdings" pitchFamily="2" charset="2"/>
              </a:rPr>
              <a:t>	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does not scale</a:t>
            </a:r>
            <a:endParaRPr lang="en-US" sz="2000">
              <a:solidFill>
                <a:srgbClr val="FF0000"/>
              </a:solidFill>
            </a:endParaRPr>
          </a:p>
          <a:p>
            <a:pPr lvl="1"/>
            <a:r>
              <a:rPr lang="en-US"/>
              <a:t>Distance Vector Routing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/>
            </a:r>
            <a:br>
              <a:rPr lang="en-US"/>
            </a:br>
            <a:r>
              <a:rPr lang="en-US">
                <a:sym typeface="Wingdings" pitchFamily="2" charset="2"/>
              </a:rPr>
              <a:t>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does not scale</a:t>
            </a:r>
          </a:p>
          <a:p>
            <a:pPr lvl="1"/>
            <a:r>
              <a:rPr lang="en-US"/>
              <a:t>Source Routing 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increased per-packet overhead 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no theoretical results, only simulation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With</a:t>
            </a:r>
            <a:r>
              <a:rPr lang="en-US"/>
              <a:t> position information:</a:t>
            </a:r>
          </a:p>
          <a:p>
            <a:pPr lvl="1"/>
            <a:r>
              <a:rPr lang="en-US"/>
              <a:t>Greedy Routing </a:t>
            </a:r>
          </a:p>
          <a:p>
            <a:pPr lvl="2">
              <a:buFontTx/>
              <a:buNone/>
            </a:pPr>
            <a:r>
              <a:rPr lang="en-US">
                <a:sym typeface="Wingdings" pitchFamily="2" charset="2"/>
              </a:rPr>
              <a:t></a:t>
            </a:r>
            <a:r>
              <a:rPr lang="en-US"/>
              <a:t> </a:t>
            </a:r>
            <a:r>
              <a:rPr lang="en-US" sz="1800">
                <a:solidFill>
                  <a:srgbClr val="FF0000"/>
                </a:solidFill>
              </a:rPr>
              <a:t>may fail</a:t>
            </a:r>
            <a:r>
              <a:rPr lang="en-US" sz="1800"/>
              <a:t>: message may get stuck in a “dead end”</a:t>
            </a:r>
          </a:p>
          <a:p>
            <a:pPr lvl="1"/>
            <a:r>
              <a:rPr lang="en-US"/>
              <a:t>Geometric Routing</a:t>
            </a:r>
            <a:endParaRPr lang="en-US" sz="2000"/>
          </a:p>
          <a:p>
            <a:pPr lvl="1">
              <a:buFontTx/>
              <a:buNone/>
            </a:pPr>
            <a:r>
              <a:rPr lang="en-US">
                <a:sym typeface="Wingdings" pitchFamily="2" charset="2"/>
              </a:rPr>
              <a:t>	</a:t>
            </a:r>
            <a:r>
              <a:rPr lang="en-US"/>
              <a:t> It is assumed that each node </a:t>
            </a:r>
            <a:r>
              <a:rPr lang="en-US">
                <a:solidFill>
                  <a:srgbClr val="FF0000"/>
                </a:solidFill>
              </a:rPr>
              <a:t>knows its position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position information is available geo-routing is a feasible option.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Face routing </a:t>
            </a:r>
            <a:r>
              <a:rPr lang="en-US" dirty="0" smtClean="0"/>
              <a:t>guarantees to deliver the message.</a:t>
            </a:r>
          </a:p>
          <a:p>
            <a:r>
              <a:rPr lang="en-US" dirty="0" smtClean="0"/>
              <a:t>By restricting the search area the efficiency is 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OPT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</a:rPr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Because of a lower bound this is asymptotically optimal.</a:t>
            </a:r>
          </a:p>
          <a:p>
            <a:r>
              <a:rPr lang="en-US" dirty="0" smtClean="0"/>
              <a:t>Combining greedy and face gives efficient algorithm.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3D</a:t>
            </a:r>
            <a:r>
              <a:rPr lang="en-US" dirty="0" smtClean="0"/>
              <a:t> geo-routing is </a:t>
            </a:r>
            <a:r>
              <a:rPr lang="en-US" dirty="0" smtClean="0">
                <a:solidFill>
                  <a:srgbClr val="FF0000"/>
                </a:solidFill>
              </a:rPr>
              <a:t>impossible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 if there is no position information, some ideas might be helpful.</a:t>
            </a:r>
          </a:p>
          <a:p>
            <a:endParaRPr lang="en-US" dirty="0" smtClean="0"/>
          </a:p>
          <a:p>
            <a:r>
              <a:rPr lang="en-US" dirty="0" smtClean="0"/>
              <a:t>Geo-routing is probably the only class of routing that is well understood.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many adjacent areas</a:t>
            </a:r>
            <a:r>
              <a:rPr lang="en-US" dirty="0" smtClean="0"/>
              <a:t>: topology control, location </a:t>
            </a:r>
            <a:br>
              <a:rPr lang="en-US" dirty="0" smtClean="0"/>
            </a:br>
            <a:r>
              <a:rPr lang="en-US" dirty="0" smtClean="0"/>
              <a:t>services, routing in general, etc.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Geo-routing is one of the best understood topics. In that sense it is hard to come up with a decent open problem. Let’s try something wishy-washy.</a:t>
            </a:r>
          </a:p>
          <a:p>
            <a:endParaRPr lang="en-US" dirty="0" smtClean="0"/>
          </a:p>
          <a:p>
            <a:r>
              <a:rPr lang="en-US" dirty="0" smtClean="0"/>
              <a:t>We have seen that for a 2D UDG the efficiency of geo-routing can be quadratic to an optimal algorithm (with routing tables). However, the worst-case example is quite special. </a:t>
            </a:r>
          </a:p>
          <a:p>
            <a:endParaRPr lang="en-US" dirty="0" smtClean="0"/>
          </a:p>
          <a:p>
            <a:r>
              <a:rPr lang="en-US" dirty="0" smtClean="0"/>
              <a:t>Open problem: How much information does one need to store in the network to guarantee only </a:t>
            </a:r>
            <a:r>
              <a:rPr lang="en-US" dirty="0" smtClean="0">
                <a:solidFill>
                  <a:srgbClr val="FF0000"/>
                </a:solidFill>
              </a:rPr>
              <a:t>constant overhead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Variant: Instead of UDG some more realistic model</a:t>
            </a:r>
          </a:p>
          <a:p>
            <a:pPr lvl="1"/>
            <a:r>
              <a:rPr lang="en-US" dirty="0" smtClean="0"/>
              <a:t>How can one maintain this information if the network is dynamic?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Routing 1: </a:t>
            </a:r>
            <a:r>
              <a:rPr lang="en-US" dirty="0"/>
              <a:t>Flooding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18487" cy="5289550"/>
          </a:xfrm>
        </p:spPr>
        <p:txBody>
          <a:bodyPr/>
          <a:lstStyle/>
          <a:p>
            <a:endParaRPr lang="en-US" dirty="0"/>
          </a:p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Routing</a:t>
            </a:r>
            <a:r>
              <a:rPr lang="de-CH" dirty="0"/>
              <a:t>? </a:t>
            </a:r>
          </a:p>
          <a:p>
            <a:r>
              <a:rPr lang="de-CH" dirty="0"/>
              <a:t>„</a:t>
            </a:r>
            <a:r>
              <a:rPr lang="de-CH" dirty="0" err="1"/>
              <a:t>Routing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act</a:t>
            </a:r>
            <a:r>
              <a:rPr lang="de-CH" dirty="0"/>
              <a:t> of </a:t>
            </a:r>
            <a:r>
              <a:rPr lang="de-CH" dirty="0" err="1"/>
              <a:t>moving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</a:t>
            </a:r>
            <a:r>
              <a:rPr lang="de-CH" dirty="0" err="1"/>
              <a:t>across</a:t>
            </a:r>
            <a:r>
              <a:rPr lang="de-CH" dirty="0"/>
              <a:t> a </a:t>
            </a:r>
            <a:r>
              <a:rPr lang="de-CH" dirty="0" err="1"/>
              <a:t>network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a </a:t>
            </a:r>
            <a:r>
              <a:rPr lang="de-CH" dirty="0" err="1"/>
              <a:t>source</a:t>
            </a:r>
            <a:r>
              <a:rPr lang="de-CH" dirty="0"/>
              <a:t> to a </a:t>
            </a:r>
            <a:r>
              <a:rPr lang="de-CH" dirty="0" err="1"/>
              <a:t>destination</a:t>
            </a:r>
            <a:r>
              <a:rPr lang="de-CH" dirty="0"/>
              <a:t>.“ (CISCO)</a:t>
            </a:r>
          </a:p>
          <a:p>
            <a:endParaRPr lang="en-US" dirty="0"/>
          </a:p>
          <a:p>
            <a:r>
              <a:rPr lang="en-US" dirty="0"/>
              <a:t>The simplest form of routing is “flooding”: a source </a:t>
            </a:r>
            <a:r>
              <a:rPr lang="en-US" i="1" dirty="0"/>
              <a:t>s</a:t>
            </a:r>
            <a:r>
              <a:rPr lang="en-US" dirty="0"/>
              <a:t> sends the message to all its neighbors; when a node other than destination </a:t>
            </a:r>
            <a:r>
              <a:rPr lang="en-US" i="1" dirty="0"/>
              <a:t>t</a:t>
            </a:r>
            <a:r>
              <a:rPr lang="en-US" dirty="0"/>
              <a:t> receives the message the first time it re-sends it to all its neighbors.</a:t>
            </a:r>
          </a:p>
          <a:p>
            <a:pPr>
              <a:buFontTx/>
              <a:buNone/>
            </a:pPr>
            <a:r>
              <a:rPr lang="en-US" dirty="0"/>
              <a:t>+	simple (sequence numbers)</a:t>
            </a:r>
          </a:p>
          <a:p>
            <a:pPr>
              <a:buFontTx/>
              <a:buNone/>
            </a:pPr>
            <a:r>
              <a:rPr lang="en-US" dirty="0"/>
              <a:t>–	a node might see the same message </a:t>
            </a:r>
            <a:br>
              <a:rPr lang="en-US" dirty="0"/>
            </a:br>
            <a:r>
              <a:rPr lang="en-US" dirty="0"/>
              <a:t>more than once. (How often?)</a:t>
            </a:r>
          </a:p>
          <a:p>
            <a:pPr>
              <a:buFontTx/>
              <a:buNone/>
            </a:pPr>
            <a:r>
              <a:rPr lang="en-US" dirty="0"/>
              <a:t>–	what if the network is huge but the </a:t>
            </a:r>
            <a:br>
              <a:rPr lang="en-US" dirty="0"/>
            </a:br>
            <a:r>
              <a:rPr lang="en-US" dirty="0"/>
              <a:t>target </a:t>
            </a:r>
            <a:r>
              <a:rPr lang="en-US" i="1" dirty="0"/>
              <a:t>t</a:t>
            </a:r>
            <a:r>
              <a:rPr lang="en-US" dirty="0"/>
              <a:t> sits just next to the source </a:t>
            </a:r>
            <a:r>
              <a:rPr lang="en-US" i="1" dirty="0"/>
              <a:t>s?</a:t>
            </a:r>
            <a:endParaRPr lang="en-US" dirty="0"/>
          </a:p>
          <a:p>
            <a:r>
              <a:rPr lang="en-US" dirty="0"/>
              <a:t>We need a smarter routing algorithm</a:t>
            </a:r>
          </a:p>
          <a:p>
            <a:endParaRPr lang="de-CH" dirty="0"/>
          </a:p>
        </p:txBody>
      </p:sp>
      <p:sp>
        <p:nvSpPr>
          <p:cNvPr id="485380" name="Oval 4"/>
          <p:cNvSpPr>
            <a:spLocks noChangeArrowheads="1"/>
          </p:cNvSpPr>
          <p:nvPr/>
        </p:nvSpPr>
        <p:spPr bwMode="auto">
          <a:xfrm>
            <a:off x="5835650" y="4119563"/>
            <a:ext cx="381000" cy="381000"/>
          </a:xfrm>
          <a:prstGeom prst="ellipse">
            <a:avLst/>
          </a:prstGeom>
          <a:solidFill>
            <a:srgbClr val="3983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i="1"/>
              <a:t>s</a:t>
            </a:r>
          </a:p>
        </p:txBody>
      </p:sp>
      <p:sp>
        <p:nvSpPr>
          <p:cNvPr id="485381" name="Oval 5"/>
          <p:cNvSpPr>
            <a:spLocks noChangeArrowheads="1"/>
          </p:cNvSpPr>
          <p:nvPr/>
        </p:nvSpPr>
        <p:spPr bwMode="auto">
          <a:xfrm>
            <a:off x="5835650" y="5262563"/>
            <a:ext cx="381000" cy="381000"/>
          </a:xfrm>
          <a:prstGeom prst="ellipse">
            <a:avLst/>
          </a:prstGeom>
          <a:solidFill>
            <a:srgbClr val="3983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485382" name="Oval 6"/>
          <p:cNvSpPr>
            <a:spLocks noChangeArrowheads="1"/>
          </p:cNvSpPr>
          <p:nvPr/>
        </p:nvSpPr>
        <p:spPr bwMode="auto">
          <a:xfrm>
            <a:off x="6826250" y="4500563"/>
            <a:ext cx="381000" cy="381000"/>
          </a:xfrm>
          <a:prstGeom prst="ellipse">
            <a:avLst/>
          </a:prstGeom>
          <a:solidFill>
            <a:srgbClr val="3983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b</a:t>
            </a:r>
          </a:p>
        </p:txBody>
      </p:sp>
      <p:sp>
        <p:nvSpPr>
          <p:cNvPr id="485383" name="Oval 7"/>
          <p:cNvSpPr>
            <a:spLocks noChangeArrowheads="1"/>
          </p:cNvSpPr>
          <p:nvPr/>
        </p:nvSpPr>
        <p:spPr bwMode="auto">
          <a:xfrm>
            <a:off x="7339013" y="5394325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i="1"/>
              <a:t>t</a:t>
            </a:r>
          </a:p>
        </p:txBody>
      </p:sp>
      <p:sp>
        <p:nvSpPr>
          <p:cNvPr id="485384" name="Oval 8"/>
          <p:cNvSpPr>
            <a:spLocks noChangeArrowheads="1"/>
          </p:cNvSpPr>
          <p:nvPr/>
        </p:nvSpPr>
        <p:spPr bwMode="auto">
          <a:xfrm>
            <a:off x="8045450" y="4348163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c</a:t>
            </a:r>
          </a:p>
        </p:txBody>
      </p:sp>
      <p:cxnSp>
        <p:nvCxnSpPr>
          <p:cNvPr id="485385" name="AutoShape 9"/>
          <p:cNvCxnSpPr>
            <a:cxnSpLocks noChangeShapeType="1"/>
            <a:stCxn id="485380" idx="6"/>
            <a:endCxn id="485382" idx="2"/>
          </p:cNvCxnSpPr>
          <p:nvPr/>
        </p:nvCxnSpPr>
        <p:spPr bwMode="auto">
          <a:xfrm>
            <a:off x="6216650" y="4310063"/>
            <a:ext cx="609600" cy="381000"/>
          </a:xfrm>
          <a:prstGeom prst="straightConnector1">
            <a:avLst/>
          </a:prstGeom>
          <a:noFill/>
          <a:ln w="19050">
            <a:solidFill>
              <a:srgbClr val="3983EF"/>
            </a:solidFill>
            <a:round/>
            <a:headEnd/>
            <a:tailEnd type="triangle" w="med" len="med"/>
          </a:ln>
          <a:effectLst/>
        </p:spPr>
      </p:cxnSp>
      <p:cxnSp>
        <p:nvCxnSpPr>
          <p:cNvPr id="485386" name="AutoShape 10"/>
          <p:cNvCxnSpPr>
            <a:cxnSpLocks noChangeShapeType="1"/>
            <a:stCxn id="485381" idx="7"/>
            <a:endCxn id="485382" idx="3"/>
          </p:cNvCxnSpPr>
          <p:nvPr/>
        </p:nvCxnSpPr>
        <p:spPr bwMode="auto">
          <a:xfrm flipV="1">
            <a:off x="6161088" y="4826000"/>
            <a:ext cx="720725" cy="492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5387" name="AutoShape 11"/>
          <p:cNvCxnSpPr>
            <a:cxnSpLocks noChangeShapeType="1"/>
            <a:stCxn id="485383" idx="1"/>
            <a:endCxn id="485381" idx="6"/>
          </p:cNvCxnSpPr>
          <p:nvPr/>
        </p:nvCxnSpPr>
        <p:spPr bwMode="auto">
          <a:xfrm flipH="1">
            <a:off x="6216650" y="5449888"/>
            <a:ext cx="1177925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5388" name="AutoShape 12"/>
          <p:cNvCxnSpPr>
            <a:cxnSpLocks noChangeShapeType="1"/>
            <a:stCxn id="485380" idx="4"/>
            <a:endCxn id="485381" idx="1"/>
          </p:cNvCxnSpPr>
          <p:nvPr/>
        </p:nvCxnSpPr>
        <p:spPr bwMode="auto">
          <a:xfrm flipH="1">
            <a:off x="5891213" y="4500563"/>
            <a:ext cx="134937" cy="817562"/>
          </a:xfrm>
          <a:prstGeom prst="straightConnector1">
            <a:avLst/>
          </a:prstGeom>
          <a:noFill/>
          <a:ln w="19050">
            <a:solidFill>
              <a:srgbClr val="3983EF"/>
            </a:solidFill>
            <a:round/>
            <a:headEnd/>
            <a:tailEnd type="triangle" w="med" len="med"/>
          </a:ln>
          <a:effectLst/>
        </p:spPr>
      </p:cxnSp>
      <p:cxnSp>
        <p:nvCxnSpPr>
          <p:cNvPr id="485389" name="AutoShape 13"/>
          <p:cNvCxnSpPr>
            <a:cxnSpLocks noChangeShapeType="1"/>
            <a:stCxn id="485384" idx="3"/>
            <a:endCxn id="485383" idx="7"/>
          </p:cNvCxnSpPr>
          <p:nvPr/>
        </p:nvCxnSpPr>
        <p:spPr bwMode="auto">
          <a:xfrm flipH="1">
            <a:off x="7664450" y="4673600"/>
            <a:ext cx="436563" cy="7762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5390" name="AutoShape 14"/>
          <p:cNvCxnSpPr>
            <a:cxnSpLocks noChangeShapeType="1"/>
            <a:stCxn id="485382" idx="4"/>
            <a:endCxn id="485383" idx="0"/>
          </p:cNvCxnSpPr>
          <p:nvPr/>
        </p:nvCxnSpPr>
        <p:spPr bwMode="auto">
          <a:xfrm>
            <a:off x="7016750" y="4881563"/>
            <a:ext cx="512763" cy="512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5391" name="AutoShape 15"/>
          <p:cNvCxnSpPr>
            <a:cxnSpLocks noChangeShapeType="1"/>
            <a:stCxn id="485384" idx="2"/>
            <a:endCxn id="485382" idx="6"/>
          </p:cNvCxnSpPr>
          <p:nvPr/>
        </p:nvCxnSpPr>
        <p:spPr bwMode="auto">
          <a:xfrm flipH="1">
            <a:off x="7207250" y="4538663"/>
            <a:ext cx="838200" cy="152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Routing </a:t>
            </a:r>
            <a:r>
              <a:rPr lang="en-US" dirty="0" smtClean="0"/>
              <a:t>2: </a:t>
            </a:r>
            <a:r>
              <a:rPr lang="en-US" dirty="0"/>
              <a:t>Link-State Routing Protocols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Link-state routing protocols are a preferred </a:t>
            </a:r>
            <a:r>
              <a:rPr lang="en-US" dirty="0" err="1"/>
              <a:t>iBGP</a:t>
            </a:r>
            <a:r>
              <a:rPr lang="en-US" dirty="0"/>
              <a:t> method (within an autonomous system) in the Internet</a:t>
            </a:r>
          </a:p>
          <a:p>
            <a:endParaRPr lang="en-US" dirty="0"/>
          </a:p>
          <a:p>
            <a:r>
              <a:rPr lang="en-US" dirty="0"/>
              <a:t>Idea: periodic notification of all nodes about the complete graph</a:t>
            </a:r>
          </a:p>
          <a:p>
            <a:r>
              <a:rPr lang="en-US" dirty="0"/>
              <a:t>Routers then forward a message along (for example) the shortest path in the graph</a:t>
            </a:r>
          </a:p>
          <a:p>
            <a:pPr>
              <a:buFontTx/>
              <a:buNone/>
            </a:pPr>
            <a:r>
              <a:rPr lang="en-US" dirty="0"/>
              <a:t>+ 	message follows shortest path</a:t>
            </a:r>
          </a:p>
          <a:p>
            <a:pPr>
              <a:buFontTx/>
              <a:buNone/>
            </a:pPr>
            <a:r>
              <a:rPr lang="en-US" dirty="0"/>
              <a:t>–	every node needs to store whole graph,</a:t>
            </a:r>
            <a:br>
              <a:rPr lang="en-US" dirty="0"/>
            </a:br>
            <a:r>
              <a:rPr lang="en-US" dirty="0"/>
              <a:t>even links that are not on any path</a:t>
            </a:r>
          </a:p>
          <a:p>
            <a:pPr>
              <a:buFontTx/>
              <a:buNone/>
            </a:pPr>
            <a:r>
              <a:rPr lang="en-US" dirty="0"/>
              <a:t>–	every node needs to send and receive</a:t>
            </a:r>
            <a:br>
              <a:rPr lang="en-US" dirty="0"/>
            </a:br>
            <a:r>
              <a:rPr lang="en-US" dirty="0"/>
              <a:t>messages that describe the whole</a:t>
            </a:r>
            <a:br>
              <a:rPr lang="en-US" dirty="0"/>
            </a:br>
            <a:r>
              <a:rPr lang="en-US" dirty="0"/>
              <a:t>graph regularly</a:t>
            </a:r>
            <a:endParaRPr lang="de-CH" dirty="0"/>
          </a:p>
        </p:txBody>
      </p:sp>
      <p:sp>
        <p:nvSpPr>
          <p:cNvPr id="486404" name="Oval 4"/>
          <p:cNvSpPr>
            <a:spLocks noChangeArrowheads="1"/>
          </p:cNvSpPr>
          <p:nvPr/>
        </p:nvSpPr>
        <p:spPr bwMode="auto">
          <a:xfrm>
            <a:off x="5835650" y="4119563"/>
            <a:ext cx="381000" cy="381000"/>
          </a:xfrm>
          <a:prstGeom prst="ellipse">
            <a:avLst/>
          </a:prstGeom>
          <a:solidFill>
            <a:srgbClr val="3983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i="1"/>
              <a:t>s</a:t>
            </a:r>
          </a:p>
        </p:txBody>
      </p:sp>
      <p:sp>
        <p:nvSpPr>
          <p:cNvPr id="486405" name="Oval 5"/>
          <p:cNvSpPr>
            <a:spLocks noChangeArrowheads="1"/>
          </p:cNvSpPr>
          <p:nvPr/>
        </p:nvSpPr>
        <p:spPr bwMode="auto">
          <a:xfrm>
            <a:off x="5835650" y="5262563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486406" name="Oval 6"/>
          <p:cNvSpPr>
            <a:spLocks noChangeArrowheads="1"/>
          </p:cNvSpPr>
          <p:nvPr/>
        </p:nvSpPr>
        <p:spPr bwMode="auto">
          <a:xfrm>
            <a:off x="6826250" y="4500563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b</a:t>
            </a:r>
          </a:p>
        </p:txBody>
      </p:sp>
      <p:sp>
        <p:nvSpPr>
          <p:cNvPr id="486407" name="Oval 7"/>
          <p:cNvSpPr>
            <a:spLocks noChangeArrowheads="1"/>
          </p:cNvSpPr>
          <p:nvPr/>
        </p:nvSpPr>
        <p:spPr bwMode="auto">
          <a:xfrm>
            <a:off x="7339013" y="5394325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i="1"/>
              <a:t>t</a:t>
            </a:r>
          </a:p>
        </p:txBody>
      </p:sp>
      <p:sp>
        <p:nvSpPr>
          <p:cNvPr id="486408" name="Oval 8"/>
          <p:cNvSpPr>
            <a:spLocks noChangeArrowheads="1"/>
          </p:cNvSpPr>
          <p:nvPr/>
        </p:nvSpPr>
        <p:spPr bwMode="auto">
          <a:xfrm>
            <a:off x="8045450" y="4348163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c</a:t>
            </a:r>
          </a:p>
        </p:txBody>
      </p:sp>
      <p:cxnSp>
        <p:nvCxnSpPr>
          <p:cNvPr id="486409" name="AutoShape 9"/>
          <p:cNvCxnSpPr>
            <a:cxnSpLocks noChangeShapeType="1"/>
            <a:stCxn id="486404" idx="6"/>
            <a:endCxn id="486406" idx="2"/>
          </p:cNvCxnSpPr>
          <p:nvPr/>
        </p:nvCxnSpPr>
        <p:spPr bwMode="auto">
          <a:xfrm>
            <a:off x="6216650" y="4310063"/>
            <a:ext cx="6096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6410" name="AutoShape 10"/>
          <p:cNvCxnSpPr>
            <a:cxnSpLocks noChangeShapeType="1"/>
            <a:stCxn id="486405" idx="7"/>
            <a:endCxn id="486406" idx="3"/>
          </p:cNvCxnSpPr>
          <p:nvPr/>
        </p:nvCxnSpPr>
        <p:spPr bwMode="auto">
          <a:xfrm flipV="1">
            <a:off x="6161088" y="4826000"/>
            <a:ext cx="720725" cy="492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6411" name="AutoShape 11"/>
          <p:cNvCxnSpPr>
            <a:cxnSpLocks noChangeShapeType="1"/>
            <a:stCxn id="486407" idx="1"/>
            <a:endCxn id="486405" idx="6"/>
          </p:cNvCxnSpPr>
          <p:nvPr/>
        </p:nvCxnSpPr>
        <p:spPr bwMode="auto">
          <a:xfrm flipH="1">
            <a:off x="6216650" y="5449888"/>
            <a:ext cx="1177925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6412" name="AutoShape 12"/>
          <p:cNvCxnSpPr>
            <a:cxnSpLocks noChangeShapeType="1"/>
            <a:stCxn id="486404" idx="4"/>
            <a:endCxn id="486405" idx="1"/>
          </p:cNvCxnSpPr>
          <p:nvPr/>
        </p:nvCxnSpPr>
        <p:spPr bwMode="auto">
          <a:xfrm flipH="1">
            <a:off x="5891213" y="4500563"/>
            <a:ext cx="134937" cy="8175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6413" name="AutoShape 13"/>
          <p:cNvCxnSpPr>
            <a:cxnSpLocks noChangeShapeType="1"/>
            <a:stCxn id="486408" idx="3"/>
            <a:endCxn id="486407" idx="7"/>
          </p:cNvCxnSpPr>
          <p:nvPr/>
        </p:nvCxnSpPr>
        <p:spPr bwMode="auto">
          <a:xfrm flipH="1">
            <a:off x="7664450" y="4673600"/>
            <a:ext cx="436563" cy="776288"/>
          </a:xfrm>
          <a:prstGeom prst="straightConnector1">
            <a:avLst/>
          </a:prstGeom>
          <a:noFill/>
          <a:ln w="19050">
            <a:solidFill>
              <a:srgbClr val="3983E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6414" name="AutoShape 14"/>
          <p:cNvCxnSpPr>
            <a:cxnSpLocks noChangeShapeType="1"/>
            <a:stCxn id="486406" idx="4"/>
            <a:endCxn id="486407" idx="0"/>
          </p:cNvCxnSpPr>
          <p:nvPr/>
        </p:nvCxnSpPr>
        <p:spPr bwMode="auto">
          <a:xfrm>
            <a:off x="7016750" y="4881563"/>
            <a:ext cx="512763" cy="512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6415" name="AutoShape 15"/>
          <p:cNvCxnSpPr>
            <a:cxnSpLocks noChangeShapeType="1"/>
            <a:stCxn id="486408" idx="2"/>
            <a:endCxn id="486406" idx="6"/>
          </p:cNvCxnSpPr>
          <p:nvPr/>
        </p:nvCxnSpPr>
        <p:spPr bwMode="auto">
          <a:xfrm flipH="1">
            <a:off x="7207250" y="4538663"/>
            <a:ext cx="838200" cy="152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Routing </a:t>
            </a:r>
            <a:r>
              <a:rPr lang="en-US" dirty="0" smtClean="0"/>
              <a:t>3: </a:t>
            </a:r>
            <a:r>
              <a:rPr lang="en-US" dirty="0"/>
              <a:t>Distance Vector Routing Protocols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predominant method for wired networks</a:t>
            </a:r>
          </a:p>
          <a:p>
            <a:r>
              <a:rPr lang="en-US" dirty="0"/>
              <a:t>Idea: each node stores a routing table that has an entry to each destination (destination, distance, neighbor)</a:t>
            </a:r>
          </a:p>
          <a:p>
            <a:r>
              <a:rPr lang="en-US" dirty="0"/>
              <a:t>If a router notices a change in its neighborhood or receives an update message from a neighbor, it updates its routing table accordingly and sends an update to all its neighbors</a:t>
            </a:r>
          </a:p>
          <a:p>
            <a:pPr>
              <a:buFontTx/>
              <a:buNone/>
            </a:pPr>
            <a:r>
              <a:rPr lang="en-US" dirty="0"/>
              <a:t>+ 	message follows shortest path</a:t>
            </a:r>
          </a:p>
          <a:p>
            <a:pPr>
              <a:buFontTx/>
              <a:buNone/>
            </a:pPr>
            <a:r>
              <a:rPr lang="en-US" dirty="0"/>
              <a:t>+	only send updates when topology changes</a:t>
            </a:r>
          </a:p>
          <a:p>
            <a:pPr>
              <a:buFontTx/>
              <a:buNone/>
            </a:pPr>
            <a:r>
              <a:rPr lang="en-US" dirty="0"/>
              <a:t>–	most topology changes</a:t>
            </a:r>
            <a:br>
              <a:rPr lang="en-US" dirty="0"/>
            </a:br>
            <a:r>
              <a:rPr lang="en-US" dirty="0"/>
              <a:t>are irrelevant for a given</a:t>
            </a:r>
            <a:br>
              <a:rPr lang="en-US" dirty="0"/>
            </a:br>
            <a:r>
              <a:rPr lang="en-US" dirty="0"/>
              <a:t>source/destination pair</a:t>
            </a:r>
          </a:p>
          <a:p>
            <a:pPr>
              <a:buFontTx/>
              <a:buNone/>
            </a:pPr>
            <a:r>
              <a:rPr lang="en-US" dirty="0"/>
              <a:t>–	every node needs to </a:t>
            </a:r>
            <a:br>
              <a:rPr lang="en-US" dirty="0"/>
            </a:br>
            <a:r>
              <a:rPr lang="en-US" dirty="0"/>
              <a:t>store a big table</a:t>
            </a:r>
          </a:p>
          <a:p>
            <a:pPr>
              <a:buFontTx/>
              <a:buNone/>
            </a:pPr>
            <a:r>
              <a:rPr lang="en-US" dirty="0"/>
              <a:t>–	count-to-infinity problem</a:t>
            </a:r>
            <a:endParaRPr lang="de-CH" dirty="0"/>
          </a:p>
        </p:txBody>
      </p:sp>
      <p:sp>
        <p:nvSpPr>
          <p:cNvPr id="487428" name="Oval 4"/>
          <p:cNvSpPr>
            <a:spLocks noChangeArrowheads="1"/>
          </p:cNvSpPr>
          <p:nvPr/>
        </p:nvSpPr>
        <p:spPr bwMode="auto">
          <a:xfrm>
            <a:off x="5835650" y="4119563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i="1"/>
              <a:t>s</a:t>
            </a:r>
          </a:p>
        </p:txBody>
      </p:sp>
      <p:sp>
        <p:nvSpPr>
          <p:cNvPr id="487429" name="Oval 5"/>
          <p:cNvSpPr>
            <a:spLocks noChangeArrowheads="1"/>
          </p:cNvSpPr>
          <p:nvPr/>
        </p:nvSpPr>
        <p:spPr bwMode="auto">
          <a:xfrm>
            <a:off x="5835650" y="5262563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487430" name="Oval 6"/>
          <p:cNvSpPr>
            <a:spLocks noChangeArrowheads="1"/>
          </p:cNvSpPr>
          <p:nvPr/>
        </p:nvSpPr>
        <p:spPr bwMode="auto">
          <a:xfrm>
            <a:off x="6826250" y="4500563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b</a:t>
            </a:r>
          </a:p>
        </p:txBody>
      </p:sp>
      <p:sp>
        <p:nvSpPr>
          <p:cNvPr id="487431" name="Oval 7"/>
          <p:cNvSpPr>
            <a:spLocks noChangeArrowheads="1"/>
          </p:cNvSpPr>
          <p:nvPr/>
        </p:nvSpPr>
        <p:spPr bwMode="auto">
          <a:xfrm>
            <a:off x="7339013" y="5394325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i="1"/>
              <a:t>t</a:t>
            </a:r>
          </a:p>
        </p:txBody>
      </p:sp>
      <p:sp>
        <p:nvSpPr>
          <p:cNvPr id="487432" name="Oval 8"/>
          <p:cNvSpPr>
            <a:spLocks noChangeArrowheads="1"/>
          </p:cNvSpPr>
          <p:nvPr/>
        </p:nvSpPr>
        <p:spPr bwMode="auto">
          <a:xfrm>
            <a:off x="8045450" y="4348163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c</a:t>
            </a:r>
          </a:p>
        </p:txBody>
      </p:sp>
      <p:cxnSp>
        <p:nvCxnSpPr>
          <p:cNvPr id="487433" name="AutoShape 9"/>
          <p:cNvCxnSpPr>
            <a:cxnSpLocks noChangeShapeType="1"/>
            <a:stCxn id="487428" idx="6"/>
            <a:endCxn id="487430" idx="2"/>
          </p:cNvCxnSpPr>
          <p:nvPr/>
        </p:nvCxnSpPr>
        <p:spPr bwMode="auto">
          <a:xfrm>
            <a:off x="6216650" y="4310063"/>
            <a:ext cx="6096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7434" name="AutoShape 10"/>
          <p:cNvCxnSpPr>
            <a:cxnSpLocks noChangeShapeType="1"/>
            <a:stCxn id="487429" idx="7"/>
            <a:endCxn id="487430" idx="3"/>
          </p:cNvCxnSpPr>
          <p:nvPr/>
        </p:nvCxnSpPr>
        <p:spPr bwMode="auto">
          <a:xfrm flipV="1">
            <a:off x="6161088" y="4826000"/>
            <a:ext cx="720725" cy="492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7436" name="AutoShape 12"/>
          <p:cNvCxnSpPr>
            <a:cxnSpLocks noChangeShapeType="1"/>
            <a:stCxn id="487428" idx="4"/>
            <a:endCxn id="487429" idx="1"/>
          </p:cNvCxnSpPr>
          <p:nvPr/>
        </p:nvCxnSpPr>
        <p:spPr bwMode="auto">
          <a:xfrm flipH="1">
            <a:off x="5891213" y="4500563"/>
            <a:ext cx="134937" cy="8175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7437" name="AutoShape 13"/>
          <p:cNvCxnSpPr>
            <a:cxnSpLocks noChangeShapeType="1"/>
            <a:stCxn id="487432" idx="3"/>
            <a:endCxn id="487431" idx="7"/>
          </p:cNvCxnSpPr>
          <p:nvPr/>
        </p:nvCxnSpPr>
        <p:spPr bwMode="auto">
          <a:xfrm flipH="1">
            <a:off x="7664450" y="4673600"/>
            <a:ext cx="436563" cy="7762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7438" name="AutoShape 14"/>
          <p:cNvCxnSpPr>
            <a:cxnSpLocks noChangeShapeType="1"/>
            <a:stCxn id="487430" idx="4"/>
            <a:endCxn id="487431" idx="0"/>
          </p:cNvCxnSpPr>
          <p:nvPr/>
        </p:nvCxnSpPr>
        <p:spPr bwMode="auto">
          <a:xfrm>
            <a:off x="7016750" y="4881563"/>
            <a:ext cx="512763" cy="512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7439" name="AutoShape 15"/>
          <p:cNvCxnSpPr>
            <a:cxnSpLocks noChangeShapeType="1"/>
            <a:stCxn id="487432" idx="2"/>
            <a:endCxn id="487430" idx="6"/>
          </p:cNvCxnSpPr>
          <p:nvPr/>
        </p:nvCxnSpPr>
        <p:spPr bwMode="auto">
          <a:xfrm flipH="1">
            <a:off x="7207250" y="4538663"/>
            <a:ext cx="838200" cy="152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487445" name="AutoShape 21"/>
          <p:cNvSpPr>
            <a:spLocks noChangeArrowheads="1"/>
          </p:cNvSpPr>
          <p:nvPr/>
        </p:nvSpPr>
        <p:spPr bwMode="auto">
          <a:xfrm flipV="1">
            <a:off x="6950075" y="4005263"/>
            <a:ext cx="512763" cy="304800"/>
          </a:xfrm>
          <a:prstGeom prst="wedgeRoundRectCallout">
            <a:avLst>
              <a:gd name="adj1" fmla="val -32972"/>
              <a:gd name="adj2" fmla="val -11094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 eaLnBrk="1" hangingPunct="1"/>
            <a:r>
              <a:rPr lang="en-US" sz="1400" i="1"/>
              <a:t>t=1</a:t>
            </a:r>
            <a:endParaRPr lang="de-CH" sz="1400" i="1"/>
          </a:p>
        </p:txBody>
      </p:sp>
      <p:sp>
        <p:nvSpPr>
          <p:cNvPr id="487449" name="AutoShape 25"/>
          <p:cNvSpPr>
            <a:spLocks noChangeArrowheads="1"/>
          </p:cNvSpPr>
          <p:nvPr/>
        </p:nvSpPr>
        <p:spPr bwMode="auto">
          <a:xfrm>
            <a:off x="6216650" y="3629025"/>
            <a:ext cx="512763" cy="376238"/>
          </a:xfrm>
          <a:prstGeom prst="cloudCallout">
            <a:avLst>
              <a:gd name="adj1" fmla="val -62384"/>
              <a:gd name="adj2" fmla="val 9093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400" i="1"/>
              <a:t>t</a:t>
            </a:r>
            <a:r>
              <a:rPr lang="en-US" sz="1400"/>
              <a:t>?</a:t>
            </a:r>
            <a:endParaRPr lang="de-CH" sz="1400"/>
          </a:p>
        </p:txBody>
      </p:sp>
      <p:graphicFrame>
        <p:nvGraphicFramePr>
          <p:cNvPr id="487527" name="Group 103"/>
          <p:cNvGraphicFramePr>
            <a:graphicFrameLocks noGrp="1"/>
          </p:cNvGraphicFramePr>
          <p:nvPr/>
        </p:nvGraphicFramePr>
        <p:xfrm>
          <a:off x="4211638" y="4310063"/>
          <a:ext cx="1485900" cy="1555750"/>
        </p:xfrm>
        <a:graphic>
          <a:graphicData uri="http://schemas.openxmlformats.org/drawingml/2006/table">
            <a:tbl>
              <a:tblPr/>
              <a:tblGrid>
                <a:gridCol w="576262"/>
                <a:gridCol w="431800"/>
                <a:gridCol w="477838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7474" name="AutoShape 50"/>
          <p:cNvSpPr>
            <a:spLocks noChangeArrowheads="1"/>
          </p:cNvSpPr>
          <p:nvPr/>
        </p:nvSpPr>
        <p:spPr bwMode="auto">
          <a:xfrm flipV="1">
            <a:off x="6248400" y="5775325"/>
            <a:ext cx="512763" cy="304800"/>
          </a:xfrm>
          <a:prstGeom prst="wedgeRoundRectCallout">
            <a:avLst>
              <a:gd name="adj1" fmla="val -61458"/>
              <a:gd name="adj2" fmla="val 12708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 eaLnBrk="1" hangingPunct="1"/>
            <a:r>
              <a:rPr lang="en-US" sz="1400" i="1"/>
              <a:t>t=2</a:t>
            </a:r>
            <a:endParaRPr lang="de-CH" sz="1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of Classic Routing Protocols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1800"/>
          </a:p>
          <a:p>
            <a:r>
              <a:rPr lang="en-US" sz="1800">
                <a:solidFill>
                  <a:srgbClr val="FF0000"/>
                </a:solidFill>
              </a:rPr>
              <a:t>Proactive</a:t>
            </a:r>
            <a:r>
              <a:rPr lang="en-US" sz="1800"/>
              <a:t> Routing Protocols</a:t>
            </a:r>
          </a:p>
          <a:p>
            <a:endParaRPr lang="en-US" sz="1800"/>
          </a:p>
          <a:p>
            <a:r>
              <a:rPr lang="en-US" sz="1800"/>
              <a:t>Both link-state and distance vector are “proactive,” that is, routes are established and updated even if they are never needed.</a:t>
            </a:r>
          </a:p>
          <a:p>
            <a:endParaRPr lang="en-US" sz="1800"/>
          </a:p>
          <a:p>
            <a:r>
              <a:rPr lang="en-US" sz="1800"/>
              <a:t>If there is </a:t>
            </a:r>
            <a:r>
              <a:rPr lang="en-US" sz="1800">
                <a:solidFill>
                  <a:srgbClr val="FF0000"/>
                </a:solidFill>
              </a:rPr>
              <a:t>almost no mobility</a:t>
            </a:r>
            <a:r>
              <a:rPr lang="en-US" sz="1800"/>
              <a:t>, proactive algorithms are superior because they never have to exchange information and find optimal routes easily.</a:t>
            </a:r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491564" name="Rectangle 4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800"/>
          </a:p>
          <a:p>
            <a:r>
              <a:rPr lang="en-US" sz="1800">
                <a:solidFill>
                  <a:srgbClr val="FF0000"/>
                </a:solidFill>
              </a:rPr>
              <a:t>Reactive</a:t>
            </a:r>
            <a:r>
              <a:rPr lang="en-US" sz="1800"/>
              <a:t> Routing Protocols</a:t>
            </a:r>
          </a:p>
          <a:p>
            <a:endParaRPr lang="en-US" sz="1800"/>
          </a:p>
          <a:p>
            <a:r>
              <a:rPr lang="en-US" sz="1800"/>
              <a:t>Flooding is “reactive,” but does not scale</a:t>
            </a:r>
          </a:p>
          <a:p>
            <a:endParaRPr lang="en-US" sz="1800"/>
          </a:p>
          <a:p>
            <a:r>
              <a:rPr lang="en-US" sz="1800"/>
              <a:t>If </a:t>
            </a:r>
            <a:r>
              <a:rPr lang="en-US" sz="1800">
                <a:solidFill>
                  <a:srgbClr val="FF0000"/>
                </a:solidFill>
              </a:rPr>
              <a:t>mobility is high</a:t>
            </a:r>
            <a:r>
              <a:rPr lang="en-US" sz="1800"/>
              <a:t> and data transmission rare, reactive algorithms are superior; in the extreme case of almost no data and very much mobility the simple flooding protocol might be a good choice. </a:t>
            </a:r>
          </a:p>
          <a:p>
            <a:endParaRPr lang="de-CH" sz="1800"/>
          </a:p>
        </p:txBody>
      </p:sp>
      <p:sp>
        <p:nvSpPr>
          <p:cNvPr id="491567" name="Text Box 47"/>
          <p:cNvSpPr txBox="1">
            <a:spLocks noChangeArrowheads="1"/>
          </p:cNvSpPr>
          <p:nvPr/>
        </p:nvSpPr>
        <p:spPr bwMode="auto">
          <a:xfrm>
            <a:off x="611188" y="5157788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There is </a:t>
            </a:r>
            <a:r>
              <a:rPr lang="en-US" sz="1800" i="1">
                <a:solidFill>
                  <a:srgbClr val="FF0000"/>
                </a:solidFill>
              </a:rPr>
              <a:t>no</a:t>
            </a:r>
            <a:r>
              <a:rPr lang="en-US" sz="1800">
                <a:solidFill>
                  <a:srgbClr val="FF0000"/>
                </a:solidFill>
              </a:rPr>
              <a:t> “optimal” routing protocol</a:t>
            </a:r>
            <a:r>
              <a:rPr lang="en-US" sz="1800">
                <a:solidFill>
                  <a:srgbClr val="000000"/>
                </a:solidFill>
              </a:rPr>
              <a:t>; the choice of the routing protocol depends on the circumstances. Of particular importance is the mobility/data ratio.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in Ad-Hoc Networks</a:t>
            </a:r>
            <a:endParaRPr lang="de-CH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Reliability</a:t>
            </a:r>
          </a:p>
          <a:p>
            <a:pPr lvl="1"/>
            <a:r>
              <a:rPr lang="en-US" sz="2000" dirty="0"/>
              <a:t>Nodes in an ad-hoc network are not 100% reliable</a:t>
            </a:r>
          </a:p>
          <a:p>
            <a:pPr lvl="1"/>
            <a:r>
              <a:rPr lang="en-US" sz="2000" dirty="0"/>
              <a:t>Algorithms need to find alternate routes when nodes are failing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Mobile Ad-Hoc Network (MANET)</a:t>
            </a:r>
          </a:p>
          <a:p>
            <a:pPr lvl="1"/>
            <a:r>
              <a:rPr lang="en-US" sz="2000" dirty="0"/>
              <a:t>It is often assumed that the nodes are mobile </a:t>
            </a:r>
            <a:r>
              <a:rPr lang="en-US" sz="2000" dirty="0" smtClean="0"/>
              <a:t>(“Car2Car”)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dirty="0">
                <a:solidFill>
                  <a:schemeClr val="tx1"/>
                </a:solidFill>
              </a:rPr>
              <a:t>10 Tricks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2</a:t>
            </a:r>
            <a:r>
              <a:rPr lang="en-US" b="1" baseline="30000" dirty="0">
                <a:solidFill>
                  <a:schemeClr val="tx1"/>
                </a:solidFill>
                <a:sym typeface="Wingdings" pitchFamily="2" charset="2"/>
              </a:rPr>
              <a:t>10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routing</a:t>
            </a:r>
            <a:r>
              <a:rPr lang="en-US" dirty="0">
                <a:sym typeface="Wingdings" pitchFamily="2" charset="2"/>
              </a:rPr>
              <a:t> algorithms</a:t>
            </a:r>
          </a:p>
          <a:p>
            <a:r>
              <a:rPr lang="en-US" dirty="0">
                <a:sym typeface="Wingdings" pitchFamily="2" charset="2"/>
              </a:rPr>
              <a:t>In reality there are almost that </a:t>
            </a:r>
            <a:r>
              <a:rPr lang="en-US" dirty="0" smtClean="0">
                <a:sym typeface="Wingdings" pitchFamily="2" charset="2"/>
              </a:rPr>
              <a:t>many proposals!</a:t>
            </a:r>
            <a:endParaRPr lang="en-US" dirty="0"/>
          </a:p>
          <a:p>
            <a:endParaRPr lang="en-US" dirty="0"/>
          </a:p>
          <a:p>
            <a:r>
              <a:rPr lang="en-US" dirty="0"/>
              <a:t>Q: How good are these routing algorithms?!? </a:t>
            </a:r>
            <a:r>
              <a:rPr lang="en-US" dirty="0">
                <a:solidFill>
                  <a:srgbClr val="FF0000"/>
                </a:solidFill>
              </a:rPr>
              <a:t>Any hard results?</a:t>
            </a:r>
          </a:p>
          <a:p>
            <a:r>
              <a:rPr lang="en-US" dirty="0"/>
              <a:t>A: Almost none! Method-of-choice is simulation…</a:t>
            </a:r>
          </a:p>
          <a:p>
            <a:r>
              <a:rPr lang="en-US" dirty="0" smtClean="0"/>
              <a:t>“</a:t>
            </a: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simulate three times, you get three different results”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50"/>
  <p:tag name="DEFAULTHEIGHT" val="540"/>
  <p:tag name="FIRSTROGER20WATTENHOFER@9FI3EBKMVWQMHYXG" val="27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$|p^*|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27.875"/>
  <p:tag name="PICTUREFILESIZE" val="111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blue}&#10;$\frac{}{¦|\overline{s t}|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25"/>
  <p:tag name="PICTUREFILESIZE" val="97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|p^*|}{¦|\overline{s t}|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7.875"/>
  <p:tag name="PICTUREFILESIZE" val="2526"/>
</p:tagLst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">
  <a:themeElements>
    <a:clrScheme name="1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2399</Words>
  <Application>Microsoft Office PowerPoint</Application>
  <PresentationFormat>On-screen Show (4:3)</PresentationFormat>
  <Paragraphs>568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Arial</vt:lpstr>
      <vt:lpstr>Wingdings</vt:lpstr>
      <vt:lpstr>Times New Roman</vt:lpstr>
      <vt:lpstr>Arial Black</vt:lpstr>
      <vt:lpstr>CMR7</vt:lpstr>
      <vt:lpstr>Symbol</vt:lpstr>
      <vt:lpstr>CMMI7</vt:lpstr>
      <vt:lpstr>CMR10</vt:lpstr>
      <vt:lpstr>CMMI10</vt:lpstr>
      <vt:lpstr>cmsy10</vt:lpstr>
      <vt:lpstr>Template</vt:lpstr>
      <vt:lpstr>1_Template</vt:lpstr>
      <vt:lpstr>Photo Editor Photo</vt:lpstr>
      <vt:lpstr>Visio</vt:lpstr>
      <vt:lpstr>Geo-Routing Chapter 2</vt:lpstr>
      <vt:lpstr>Application of the Week: Mesh Networking (Roofnet)</vt:lpstr>
      <vt:lpstr>Rating</vt:lpstr>
      <vt:lpstr>Overview</vt:lpstr>
      <vt:lpstr>Classic Routing 1: Flooding</vt:lpstr>
      <vt:lpstr>Classic Routing 2: Link-State Routing Protocols</vt:lpstr>
      <vt:lpstr>Classic Routing 3: Distance Vector Routing Protocols</vt:lpstr>
      <vt:lpstr>Discussion of Classic Routing Protocols</vt:lpstr>
      <vt:lpstr>Routing in Ad-Hoc Networks</vt:lpstr>
      <vt:lpstr>Geometric (geographic, directional, position-based) routing </vt:lpstr>
      <vt:lpstr>Geometric routing </vt:lpstr>
      <vt:lpstr>Geo-Routing: Strictly Local</vt:lpstr>
      <vt:lpstr>Greedy Geo-Routing?</vt:lpstr>
      <vt:lpstr>Greedy Geo-Routing?</vt:lpstr>
      <vt:lpstr>What is Geographic Routing?</vt:lpstr>
      <vt:lpstr>Greedy routing</vt:lpstr>
      <vt:lpstr>Examples why greedy algorithms fail</vt:lpstr>
      <vt:lpstr>Euclidean and Planar Graphs </vt:lpstr>
      <vt:lpstr>Euclidean and Planar Graphs </vt:lpstr>
      <vt:lpstr>Breakthrough idea: route on faces</vt:lpstr>
      <vt:lpstr>Face Routing</vt:lpstr>
      <vt:lpstr>Face Routing Properties</vt:lpstr>
      <vt:lpstr>Face Routing Works on Any Graph</vt:lpstr>
      <vt:lpstr>Face routing is correct</vt:lpstr>
      <vt:lpstr>Face Routing</vt:lpstr>
      <vt:lpstr>Is there something better than Face Routing?</vt:lpstr>
      <vt:lpstr>Is there something better than Face Routing?</vt:lpstr>
      <vt:lpstr>Bounding Searchable Area</vt:lpstr>
      <vt:lpstr>Adaptive Face Routing (AFR)</vt:lpstr>
      <vt:lpstr>AFR Example Continued</vt:lpstr>
      <vt:lpstr>AFR Pseudo-Code</vt:lpstr>
      <vt:lpstr>The (1) Model</vt:lpstr>
      <vt:lpstr>Analysis of AFR in the (1) model</vt:lpstr>
      <vt:lpstr>Lower Bound</vt:lpstr>
      <vt:lpstr>Non-geometric routing algorithms</vt:lpstr>
      <vt:lpstr>GOAFR – Greedy Other Adaptive Face Routing</vt:lpstr>
      <vt:lpstr>GOAFR+ – Greedy Other Adaptive Face Routing</vt:lpstr>
      <vt:lpstr>Average Case</vt:lpstr>
      <vt:lpstr>Critical Density: Shortest Path vs. Euclidean Distance</vt:lpstr>
      <vt:lpstr>Randomly Generated Graphs: Critical Density Range</vt:lpstr>
      <vt:lpstr>Simulation on Randomly Generated Graphs</vt:lpstr>
      <vt:lpstr>A Word on Performance</vt:lpstr>
      <vt:lpstr>GOAFR: Summary</vt:lpstr>
      <vt:lpstr>3D Geo-Routing</vt:lpstr>
      <vt:lpstr>3D Geo Routing</vt:lpstr>
      <vt:lpstr>Routing with and without position information</vt:lpstr>
      <vt:lpstr>Summary of Results</vt:lpstr>
      <vt:lpstr>Open problem</vt:lpstr>
    </vt:vector>
  </TitlesOfParts>
  <Company>IFW ETHZ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ASN Geo-Routing</dc:title>
  <dc:creator>Roger Wattenhofer</dc:creator>
  <cp:lastModifiedBy>Philipp Sommer</cp:lastModifiedBy>
  <cp:revision>1130</cp:revision>
  <dcterms:created xsi:type="dcterms:W3CDTF">2004-04-23T16:05:06Z</dcterms:created>
  <dcterms:modified xsi:type="dcterms:W3CDTF">2010-10-01T15:11:37Z</dcterms:modified>
</cp:coreProperties>
</file>