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  <p:sldMasterId id="2147483680" r:id="rId2"/>
  </p:sldMasterIdLst>
  <p:notesMasterIdLst>
    <p:notesMasterId r:id="rId54"/>
  </p:notesMasterIdLst>
  <p:handoutMasterIdLst>
    <p:handoutMasterId r:id="rId55"/>
  </p:handoutMasterIdLst>
  <p:sldIdLst>
    <p:sldId id="418" r:id="rId3"/>
    <p:sldId id="1063" r:id="rId4"/>
    <p:sldId id="757" r:id="rId5"/>
    <p:sldId id="991" r:id="rId6"/>
    <p:sldId id="992" r:id="rId7"/>
    <p:sldId id="1022" r:id="rId8"/>
    <p:sldId id="1024" r:id="rId9"/>
    <p:sldId id="1100" r:id="rId10"/>
    <p:sldId id="1110" r:id="rId11"/>
    <p:sldId id="1128" r:id="rId12"/>
    <p:sldId id="1102" r:id="rId13"/>
    <p:sldId id="993" r:id="rId14"/>
    <p:sldId id="1023" r:id="rId15"/>
    <p:sldId id="1130" r:id="rId16"/>
    <p:sldId id="1148" r:id="rId17"/>
    <p:sldId id="1025" r:id="rId18"/>
    <p:sldId id="1101" r:id="rId19"/>
    <p:sldId id="994" r:id="rId20"/>
    <p:sldId id="1002" r:id="rId21"/>
    <p:sldId id="995" r:id="rId22"/>
    <p:sldId id="1129" r:id="rId23"/>
    <p:sldId id="1132" r:id="rId24"/>
    <p:sldId id="997" r:id="rId25"/>
    <p:sldId id="1133" r:id="rId26"/>
    <p:sldId id="1136" r:id="rId27"/>
    <p:sldId id="1137" r:id="rId28"/>
    <p:sldId id="1138" r:id="rId29"/>
    <p:sldId id="998" r:id="rId30"/>
    <p:sldId id="999" r:id="rId31"/>
    <p:sldId id="1000" r:id="rId32"/>
    <p:sldId id="1001" r:id="rId33"/>
    <p:sldId id="1003" r:id="rId34"/>
    <p:sldId id="1004" r:id="rId35"/>
    <p:sldId id="1005" r:id="rId36"/>
    <p:sldId id="1006" r:id="rId37"/>
    <p:sldId id="1007" r:id="rId38"/>
    <p:sldId id="1008" r:id="rId39"/>
    <p:sldId id="1009" r:id="rId40"/>
    <p:sldId id="1010" r:id="rId41"/>
    <p:sldId id="1011" r:id="rId42"/>
    <p:sldId id="1013" r:id="rId43"/>
    <p:sldId id="1014" r:id="rId44"/>
    <p:sldId id="1015" r:id="rId45"/>
    <p:sldId id="1016" r:id="rId46"/>
    <p:sldId id="1017" r:id="rId47"/>
    <p:sldId id="1018" r:id="rId48"/>
    <p:sldId id="1019" r:id="rId49"/>
    <p:sldId id="1020" r:id="rId50"/>
    <p:sldId id="1026" r:id="rId51"/>
    <p:sldId id="1027" r:id="rId52"/>
    <p:sldId id="809" r:id="rId53"/>
  </p:sldIdLst>
  <p:sldSz cx="9144000" cy="6858000" type="screen4x3"/>
  <p:notesSz cx="6743700" cy="9855200"/>
  <p:embeddedFontLst>
    <p:embeddedFont>
      <p:font typeface="MS PGothic" pitchFamily="34" charset="-128"/>
      <p:regular r:id="rId56"/>
    </p:embeddedFont>
    <p:embeddedFont>
      <p:font typeface="cmbx10" pitchFamily="34" charset="0"/>
      <p:regular r:id="rId57"/>
    </p:embeddedFont>
    <p:embeddedFont>
      <p:font typeface="CMR7" pitchFamily="34" charset="0"/>
      <p:regular r:id="rId58"/>
    </p:embeddedFont>
    <p:embeddedFont>
      <p:font typeface="CMR10" pitchFamily="34" charset="0"/>
      <p:regular r:id="rId59"/>
    </p:embeddedFont>
    <p:embeddedFont>
      <p:font typeface="cmmi10" pitchFamily="34" charset="0"/>
      <p:regular r:id="rId60"/>
    </p:embeddedFont>
    <p:embeddedFont>
      <p:font typeface="CMEX10" pitchFamily="34" charset="0"/>
      <p:regular r:id="rId61"/>
    </p:embeddedFont>
    <p:embeddedFont>
      <p:font typeface="CMSY7" pitchFamily="34" charset="0"/>
      <p:regular r:id="rId62"/>
    </p:embeddedFont>
    <p:embeddedFont>
      <p:font typeface="CMSY10" pitchFamily="34" charset="0"/>
      <p:regular r:id="rId63"/>
    </p:embeddedFont>
    <p:embeddedFont>
      <p:font typeface="CMMI7" pitchFamily="34" charset="0"/>
      <p:regular r:id="rId64"/>
    </p:embeddedFont>
  </p:embeddedFontLst>
  <p:custDataLst>
    <p:tags r:id="rId6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  <a:srgbClr val="FD9B93"/>
    <a:srgbClr val="FD9D93"/>
    <a:srgbClr val="FECBA0"/>
    <a:srgbClr val="6A80F0"/>
    <a:srgbClr val="0E3A8A"/>
    <a:srgbClr val="0C469C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1" autoAdjust="0"/>
    <p:restoredTop sz="87160" autoAdjust="0"/>
  </p:normalViewPr>
  <p:slideViewPr>
    <p:cSldViewPr snapToGrid="0">
      <p:cViewPr varScale="1">
        <p:scale>
          <a:sx n="80" d="100"/>
          <a:sy n="80" d="100"/>
        </p:scale>
        <p:origin x="-1602" y="-84"/>
      </p:cViewPr>
      <p:guideLst>
        <p:guide orient="horz" pos="3422"/>
        <p:guide orient="horz" pos="2299"/>
        <p:guide pos="5445"/>
        <p:guide pos="5759"/>
        <p:guide pos="2878"/>
        <p:guide pos="3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471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722" y="1"/>
            <a:ext cx="2922471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918"/>
            <a:ext cx="2922471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22" y="9359918"/>
            <a:ext cx="2922471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0DA2F1B-31D6-478C-9326-E121770B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471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22" y="1"/>
            <a:ext cx="2922471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69" y="4682253"/>
            <a:ext cx="5395563" cy="44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918"/>
            <a:ext cx="2922471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22" y="9359918"/>
            <a:ext cx="2922471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5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01675"/>
            <a:ext cx="4992687" cy="37465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726" y="4682253"/>
            <a:ext cx="4926581" cy="444836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EC49A-F0B9-4310-BF4B-2682DDA059DE}" type="slidenum">
              <a:rPr lang="en-US"/>
              <a:pPr/>
              <a:t>12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FF56C-74C6-4186-A8A2-A98AD44F7E9C}" type="slidenum">
              <a:rPr lang="en-US"/>
              <a:pPr/>
              <a:t>18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39775"/>
            <a:ext cx="4927600" cy="3695700"/>
          </a:xfrm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631" y="4680784"/>
            <a:ext cx="4946440" cy="4434760"/>
          </a:xfrm>
        </p:spPr>
        <p:txBody>
          <a:bodyPr lIns="96653" tIns="48326" rIns="96653" bIns="4832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7B8EC-1C3E-450B-824E-54D2A5DC6065}" type="slidenum">
              <a:rPr lang="en-US"/>
              <a:pPr/>
              <a:t>19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B8E36-7A0D-456E-ABB3-B677B436E3F3}" type="slidenum">
              <a:rPr lang="en-US"/>
              <a:pPr/>
              <a:t>20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39775"/>
            <a:ext cx="4927600" cy="3695700"/>
          </a:xfrm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70" y="4680784"/>
            <a:ext cx="5394960" cy="4434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39775"/>
            <a:ext cx="4929188" cy="36957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79950"/>
            <a:ext cx="5394325" cy="44354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BC686-0706-4970-B5F3-1A43CBADFE52}" type="slidenum">
              <a:rPr lang="en-US"/>
              <a:pPr/>
              <a:t>22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38188"/>
            <a:ext cx="492760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90BB6-88F1-4C68-9C40-54F278F23621}" type="slidenum">
              <a:rPr lang="en-US"/>
              <a:pPr/>
              <a:t>23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39775"/>
            <a:ext cx="4927600" cy="3695700"/>
          </a:xfrm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631" y="4680784"/>
            <a:ext cx="4946440" cy="4434760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7708E-9C4F-48A2-A0BF-787948468D19}" type="slidenum">
              <a:rPr lang="en-US"/>
              <a:pPr/>
              <a:t>28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00088"/>
            <a:ext cx="5002213" cy="3751262"/>
          </a:xfrm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859" y="4680784"/>
            <a:ext cx="4927354" cy="4449045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94C4C-D683-414F-A84C-7B3BD9D1C858}" type="slidenum">
              <a:rPr lang="en-US"/>
              <a:pPr/>
              <a:t>29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59786-9FF5-4593-A3C6-72EA9BECEEE7}" type="slidenum">
              <a:rPr lang="en-US"/>
              <a:pPr/>
              <a:t>30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24B54-3596-45DF-A4E8-1739C627FFA1}" type="slidenum">
              <a:rPr lang="en-US"/>
              <a:pPr/>
              <a:t>31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A8DF2-19C4-44A0-AEDD-2B66DFC3D972}" type="slidenum">
              <a:rPr lang="en-US"/>
              <a:pPr/>
              <a:t>32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F9662-73A2-4E7B-B613-1876AA45F491}" type="slidenum">
              <a:rPr lang="en-US"/>
              <a:pPr/>
              <a:t>33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5872D-D0E1-4F48-B560-79FE78ED7632}" type="slidenum">
              <a:rPr lang="en-US"/>
              <a:pPr/>
              <a:t>34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4660A-160F-4918-9FAD-AD7F864C7C40}" type="slidenum">
              <a:rPr lang="en-US"/>
              <a:pPr/>
              <a:t>35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C92B2-F6CF-4000-A4FB-E60238E73205}" type="slidenum">
              <a:rPr lang="en-US"/>
              <a:pPr/>
              <a:t>36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56C11-7837-4B97-8A8B-3DF8208856AE}" type="slidenum">
              <a:rPr lang="en-US"/>
              <a:pPr/>
              <a:t>37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50190-F9C9-4FF5-904F-93A4D76A5514}" type="slidenum">
              <a:rPr lang="en-US"/>
              <a:pPr/>
              <a:t>38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6ACD5-5F9B-4600-A6BA-A3A50EA0DFE0}" type="slidenum">
              <a:rPr lang="en-US"/>
              <a:pPr/>
              <a:t>39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C0724-3B34-4631-B438-7E0AEBE25A30}" type="slidenum">
              <a:rPr lang="en-US"/>
              <a:pPr/>
              <a:t>40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3263"/>
            <a:ext cx="4995863" cy="3746500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69" y="4680784"/>
            <a:ext cx="4925763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E0AA7-5211-44DC-8667-DBB3B95F09D4}" type="slidenum">
              <a:rPr lang="en-US"/>
              <a:pPr/>
              <a:t>41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39775"/>
            <a:ext cx="4927600" cy="3695700"/>
          </a:xfrm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631" y="4680784"/>
            <a:ext cx="4946440" cy="4434760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A9119-79D8-47DE-9A2E-2965E132E725}" type="slidenum">
              <a:rPr lang="en-US"/>
              <a:pPr/>
              <a:t>42</a:t>
            </a:fld>
            <a:endParaRPr lang="en-US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A15DB-1D75-49C9-B178-68BEC6E779CC}" type="slidenum">
              <a:rPr lang="en-US"/>
              <a:pPr/>
              <a:t>43</a:t>
            </a:fld>
            <a:endParaRPr 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86AB2-7463-4C0D-AF51-3173F73A7660}" type="slidenum">
              <a:rPr lang="en-US"/>
              <a:pPr/>
              <a:t>44</a:t>
            </a:fld>
            <a:endParaRPr lang="en-US"/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B10CA-6D2E-4493-BD86-8434E38D9716}" type="slidenum">
              <a:rPr lang="en-US"/>
              <a:pPr/>
              <a:t>45</a:t>
            </a:fld>
            <a:endParaRPr lang="en-US"/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97A48-8A4B-4302-B972-2A12AC89BDDE}" type="slidenum">
              <a:rPr lang="en-US"/>
              <a:pPr/>
              <a:t>46</a:t>
            </a:fld>
            <a:endParaRPr lang="en-US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96325-0891-4CDD-9F39-E57DF98DD179}" type="slidenum">
              <a:rPr lang="en-US"/>
              <a:pPr/>
              <a:t>4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96069-AD16-4FE9-BBC6-F97184F7BE57}" type="slidenum">
              <a:rPr lang="en-US"/>
              <a:pPr/>
              <a:t>47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B4A49-2AC9-4AD2-B033-BE2F56D0E573}" type="slidenum">
              <a:rPr lang="en-US"/>
              <a:pPr/>
              <a:t>48</a:t>
            </a:fld>
            <a:endParaRPr 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6133D-D1A0-4228-9660-2ED7B781F29F}" type="slidenum">
              <a:rPr lang="en-US"/>
              <a:pPr/>
              <a:t>5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00088"/>
            <a:ext cx="5002213" cy="3751262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859" y="4680784"/>
            <a:ext cx="4927354" cy="44490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19525" y="93599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66" tIns="43982" rIns="87966" bIns="43982" anchor="b"/>
          <a:lstStyle/>
          <a:p>
            <a:pPr algn="r" defTabSz="917575"/>
            <a:endParaRPr lang="en-GB" sz="11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03263"/>
            <a:ext cx="4999037" cy="3748087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79950"/>
            <a:ext cx="4922838" cy="4452938"/>
          </a:xfrm>
          <a:noFill/>
          <a:ln/>
        </p:spPr>
        <p:txBody>
          <a:bodyPr lIns="87966" tIns="43982" rIns="87966" bIns="43982"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836613"/>
            <a:ext cx="8207375" cy="5337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8207375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3557588"/>
            <a:ext cx="8207375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Distributed Computing Group    </a:t>
            </a:r>
            <a:r>
              <a:rPr lang="en-US" i="1"/>
              <a:t>MOBILE COMPUTING</a:t>
            </a:r>
            <a:r>
              <a:rPr lang="en-US"/>
              <a:t>    R.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12/</a:t>
            </a:r>
            <a:fld id="{431A142D-CBAF-446B-8614-B5FE380A088C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8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51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6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7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583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60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764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4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836613"/>
            <a:ext cx="8207375" cy="5337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1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2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8207375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3557588"/>
            <a:ext cx="8207375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Distributed Computing Group    </a:t>
            </a:r>
            <a:r>
              <a:rPr lang="en-US" i="1"/>
              <a:t>MOBILE COMPUTING</a:t>
            </a:r>
            <a:r>
              <a:rPr lang="en-US"/>
              <a:t>    R.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12/</a:t>
            </a:r>
            <a:fld id="{431A142D-CBAF-446B-8614-B5FE380A088C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631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 descr="bord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16675" y="3455988"/>
            <a:ext cx="2727325" cy="3071812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text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err="1" smtClean="0"/>
              <a:t>Third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pic>
        <p:nvPicPr>
          <p:cNvPr id="29710" name="Picture 14" descr="Untitled-2"/>
          <p:cNvPicPr>
            <a:picLocks noChangeAspect="1" noChangeArrowheads="1"/>
          </p:cNvPicPr>
          <p:nvPr/>
        </p:nvPicPr>
        <p:blipFill>
          <a:blip r:embed="rId16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3" r:id="rId11"/>
    <p:sldLayoutId id="2147483674" r:id="rId12"/>
    <p:sldLayoutId id="214748367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text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err="1" smtClean="0"/>
              <a:t>Third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pic>
        <p:nvPicPr>
          <p:cNvPr id="29710" name="Picture 14" descr="Untitled-2"/>
          <p:cNvPicPr>
            <a:picLocks noChangeAspect="1" noChangeArrowheads="1"/>
          </p:cNvPicPr>
          <p:nvPr/>
        </p:nvPicPr>
        <p:blipFill>
          <a:blip r:embed="rId15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10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8.xml"/><Relationship Id="rId7" Type="http://schemas.openxmlformats.org/officeDocument/2006/relationships/image" Target="../media/image3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7" descr="whitedu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075"/>
            <a:ext cx="9144000" cy="6178550"/>
          </a:xfrm>
          <a:prstGeom prst="rect">
            <a:avLst/>
          </a:prstGeom>
          <a:noFill/>
        </p:spPr>
      </p:pic>
      <p:pic>
        <p:nvPicPr>
          <p:cNvPr id="188421" name="Picture 5" descr="et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7700" y="6019800"/>
            <a:ext cx="2830513" cy="790575"/>
          </a:xfrm>
          <a:prstGeom prst="rect">
            <a:avLst/>
          </a:prstGeom>
          <a:noFill/>
        </p:spPr>
      </p:pic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7350" y="1068388"/>
            <a:ext cx="8315325" cy="1435100"/>
          </a:xfrm>
        </p:spPr>
        <p:txBody>
          <a:bodyPr/>
          <a:lstStyle/>
          <a:p>
            <a:pPr algn="r"/>
            <a:r>
              <a:rPr lang="en-US" sz="4100" dirty="0" smtClean="0">
                <a:solidFill>
                  <a:schemeClr val="bg1"/>
                </a:solidFill>
              </a:rPr>
              <a:t>Positioning</a:t>
            </a:r>
            <a:r>
              <a:rPr lang="en-US" sz="400" dirty="0">
                <a:solidFill>
                  <a:schemeClr val="bg1"/>
                </a:solidFill>
              </a:rPr>
              <a:t/>
            </a:r>
            <a:br>
              <a:rPr lang="en-US" sz="4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Chapter 9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smtClean="0"/>
              <a:t>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“Distance”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Geotechnical Sensors</a:t>
            </a:r>
          </a:p>
          <a:p>
            <a:pPr lvl="1"/>
            <a:r>
              <a:rPr lang="en-US" dirty="0" smtClean="0"/>
              <a:t>one-dimensional, relative measurements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Meteorological Sensors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correction of other sensors</a:t>
            </a:r>
          </a:p>
          <a:p>
            <a:pPr lvl="1"/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/>
              <a:t>Digital Cameras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68768" t="41657" r="2645" b="24796"/>
          <a:stretch>
            <a:fillRect/>
          </a:stretch>
        </p:blipFill>
        <p:spPr bwMode="auto">
          <a:xfrm>
            <a:off x="6013649" y="1133673"/>
            <a:ext cx="2308561" cy="105443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249" y="1895302"/>
            <a:ext cx="1913692" cy="185633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628" y="3755364"/>
            <a:ext cx="2588289" cy="200711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73826" y="844088"/>
            <a:ext cx="34163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GB" sz="2800" dirty="0"/>
          </a:p>
          <a:p>
            <a:pPr algn="l"/>
            <a:r>
              <a:rPr lang="en-GB" sz="1800" dirty="0" smtClean="0"/>
              <a:t>availability</a:t>
            </a:r>
            <a:r>
              <a:rPr lang="en-GB" sz="1800" dirty="0"/>
              <a:t>:	</a:t>
            </a:r>
            <a:r>
              <a:rPr lang="en-GB" sz="1800" dirty="0" smtClean="0"/>
              <a:t>high</a:t>
            </a:r>
            <a:endParaRPr lang="en-GB" sz="1800" dirty="0"/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timeliness:	</a:t>
            </a:r>
            <a:r>
              <a:rPr lang="en-GB" sz="1800" dirty="0" smtClean="0"/>
              <a:t>real time</a:t>
            </a:r>
            <a:endParaRPr lang="en-GB" sz="1800" dirty="0"/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reliability:	no failures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hybrid systems: 	to be avoided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local installations:	none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accuracy:	mm - cm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coverage:	global</a:t>
            </a:r>
          </a:p>
          <a:p>
            <a:pPr algn="l"/>
            <a:endParaRPr lang="en-GB" sz="1800" dirty="0"/>
          </a:p>
        </p:txBody>
      </p:sp>
      <p:pic>
        <p:nvPicPr>
          <p:cNvPr id="168969" name="Picture 9" descr="iGPS_equip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15" y="2768139"/>
            <a:ext cx="5017785" cy="3760788"/>
          </a:xfrm>
          <a:prstGeom prst="rect">
            <a:avLst/>
          </a:prstGeom>
          <a:noFill/>
        </p:spPr>
      </p:pic>
      <p:sp>
        <p:nvSpPr>
          <p:cNvPr id="168994" name="Rectangle 2"/>
          <p:cNvSpPr>
            <a:spLocks noChangeArrowheads="1"/>
          </p:cNvSpPr>
          <p:nvPr/>
        </p:nvSpPr>
        <p:spPr bwMode="auto">
          <a:xfrm>
            <a:off x="389885" y="0"/>
            <a:ext cx="7019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GB" dirty="0" smtClean="0"/>
              <a:t>Geodesy vs. Sensor Nodes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33515" y="5262113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but: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with reasonably priced hardware</a:t>
            </a:r>
            <a:endParaRPr lang="en-US" dirty="0"/>
          </a:p>
        </p:txBody>
      </p:sp>
      <p:sp>
        <p:nvSpPr>
          <p:cNvPr id="103526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6075" indent="-346075">
              <a:buFontTx/>
              <a:buNone/>
              <a:tabLst>
                <a:tab pos="346075" algn="l"/>
              </a:tabLst>
            </a:pPr>
            <a:endParaRPr lang="en-US" dirty="0"/>
          </a:p>
          <a:p>
            <a:pPr marL="346075" indent="-346075">
              <a:buFontTx/>
              <a:buNone/>
              <a:tabLst>
                <a:tab pos="346075" algn="l"/>
              </a:tabLst>
            </a:pP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 estimation</a:t>
            </a:r>
          </a:p>
          <a:p>
            <a:pPr marL="346075" indent="-346075">
              <a:tabLst>
                <a:tab pos="346075" algn="l"/>
              </a:tabLst>
            </a:pPr>
            <a:r>
              <a:rPr lang="en-US" dirty="0"/>
              <a:t>Received Signal Strength Indicator (RSSI)</a:t>
            </a:r>
          </a:p>
          <a:p>
            <a:pPr marL="684213" lvl="1" indent="-223838">
              <a:tabLst>
                <a:tab pos="346075" algn="l"/>
              </a:tabLst>
            </a:pPr>
            <a:r>
              <a:rPr lang="en-US" dirty="0"/>
              <a:t>The further away, the weaker the received signal.</a:t>
            </a:r>
          </a:p>
          <a:p>
            <a:pPr marL="684213" lvl="1" indent="-223838">
              <a:tabLst>
                <a:tab pos="346075" algn="l"/>
              </a:tabLst>
            </a:pPr>
            <a:r>
              <a:rPr lang="en-US" dirty="0"/>
              <a:t>Mainly used for RF signals.</a:t>
            </a:r>
          </a:p>
          <a:p>
            <a:pPr marL="346075" indent="-346075">
              <a:tabLst>
                <a:tab pos="346075" algn="l"/>
              </a:tabLst>
            </a:pPr>
            <a:r>
              <a:rPr lang="en-US" dirty="0"/>
              <a:t>Time of Arrival (</a:t>
            </a:r>
            <a:r>
              <a:rPr lang="en-US" dirty="0" err="1"/>
              <a:t>ToA</a:t>
            </a:r>
            <a:r>
              <a:rPr lang="en-US" dirty="0"/>
              <a:t>) or Time Difference of Arrival (</a:t>
            </a:r>
            <a:r>
              <a:rPr lang="en-US" dirty="0" err="1"/>
              <a:t>TDoA</a:t>
            </a:r>
            <a:r>
              <a:rPr lang="en-US" dirty="0"/>
              <a:t>)</a:t>
            </a:r>
          </a:p>
          <a:p>
            <a:pPr marL="684213" lvl="1" indent="-223838">
              <a:tabLst>
                <a:tab pos="346075" algn="l"/>
              </a:tabLst>
            </a:pPr>
            <a:r>
              <a:rPr lang="en-US" dirty="0"/>
              <a:t>Signal propagation time translates to distance</a:t>
            </a:r>
            <a:r>
              <a:rPr lang="en-US" dirty="0" smtClean="0"/>
              <a:t>.</a:t>
            </a:r>
          </a:p>
          <a:p>
            <a:pPr marL="684213" lvl="1" indent="-223838">
              <a:tabLst>
                <a:tab pos="346075" algn="l"/>
              </a:tabLst>
            </a:pPr>
            <a:r>
              <a:rPr lang="en-US" dirty="0" smtClean="0"/>
              <a:t>Routing trip time measurements with specific hardware: accuracy 2-3m</a:t>
            </a:r>
            <a:endParaRPr lang="en-US" dirty="0"/>
          </a:p>
          <a:p>
            <a:pPr marL="684213" lvl="1" indent="-223838">
              <a:tabLst>
                <a:tab pos="346075" algn="l"/>
              </a:tabLst>
            </a:pPr>
            <a:r>
              <a:rPr lang="en-US" dirty="0" smtClean="0"/>
              <a:t>Better: Mixing RF</a:t>
            </a:r>
            <a:r>
              <a:rPr lang="en-US" dirty="0"/>
              <a:t>, acoustic, infrared </a:t>
            </a:r>
            <a:r>
              <a:rPr lang="en-US" dirty="0" smtClean="0"/>
              <a:t>or ultrasound</a:t>
            </a:r>
            <a:r>
              <a:rPr lang="en-US" dirty="0"/>
              <a:t>.</a:t>
            </a:r>
          </a:p>
          <a:p>
            <a:pPr marL="684213" lvl="1" indent="-223838">
              <a:tabLst>
                <a:tab pos="346075" algn="l"/>
              </a:tabLst>
            </a:pPr>
            <a:endParaRPr lang="en-US" dirty="0"/>
          </a:p>
          <a:p>
            <a:pPr marL="346075" indent="-346075">
              <a:buFontTx/>
              <a:buNone/>
              <a:tabLst>
                <a:tab pos="346075" algn="l"/>
              </a:tabLst>
            </a:pPr>
            <a:r>
              <a:rPr lang="en-US" dirty="0">
                <a:solidFill>
                  <a:srgbClr val="FF0000"/>
                </a:solidFill>
              </a:rPr>
              <a:t>Angle</a:t>
            </a:r>
            <a:r>
              <a:rPr lang="en-US" dirty="0"/>
              <a:t> estimation</a:t>
            </a:r>
          </a:p>
          <a:p>
            <a:pPr marL="346075" indent="-346075">
              <a:tabLst>
                <a:tab pos="346075" algn="l"/>
              </a:tabLst>
            </a:pPr>
            <a:r>
              <a:rPr lang="en-US" dirty="0"/>
              <a:t>Angle of Arrival (</a:t>
            </a:r>
            <a:r>
              <a:rPr lang="en-US" dirty="0" err="1"/>
              <a:t>AoA</a:t>
            </a:r>
            <a:r>
              <a:rPr lang="en-US" dirty="0"/>
              <a:t>)</a:t>
            </a:r>
          </a:p>
          <a:p>
            <a:pPr marL="684213" lvl="1" indent="-223838">
              <a:tabLst>
                <a:tab pos="346075" algn="l"/>
              </a:tabLst>
            </a:pPr>
            <a:r>
              <a:rPr lang="en-US" dirty="0"/>
              <a:t>Determining the direction of propagation of a radio-frequency wave incident on an antenna array.</a:t>
            </a:r>
          </a:p>
          <a:p>
            <a:pPr marL="346075" indent="-346075">
              <a:tabLst>
                <a:tab pos="346075" algn="l"/>
              </a:tabLst>
            </a:pPr>
            <a:r>
              <a:rPr lang="en-US" dirty="0"/>
              <a:t>Directional Antenna</a:t>
            </a:r>
          </a:p>
          <a:p>
            <a:pPr marL="346075" indent="-346075">
              <a:tabLst>
                <a:tab pos="346075" algn="l"/>
              </a:tabLst>
            </a:pPr>
            <a:r>
              <a:rPr lang="en-US" dirty="0"/>
              <a:t>Special hardware, e.g., laser transmitter and receivers.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395" y="1466490"/>
            <a:ext cx="979717" cy="103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Measuring distance with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Particularly interesting if the signal speed differs substantially, e.g. sound propagation is at about 331 m/s (depending on temperature, humidity, etc.), which is of course much less than the speed of light.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you have line of sight you may achieve </a:t>
            </a:r>
            <a:br>
              <a:rPr lang="en-GB" dirty="0" smtClean="0"/>
            </a:br>
            <a:r>
              <a:rPr lang="en-GB" dirty="0" smtClean="0"/>
              <a:t>about a 1cm accuracy. But there are problems</a:t>
            </a:r>
          </a:p>
          <a:p>
            <a:pPr lvl="1"/>
            <a:r>
              <a:rPr lang="en-GB" dirty="0" smtClean="0"/>
              <a:t>(Ultra)sound does not travel far</a:t>
            </a:r>
          </a:p>
          <a:p>
            <a:pPr lvl="1"/>
            <a:r>
              <a:rPr lang="en-GB" dirty="0" smtClean="0"/>
              <a:t>For good results you really need line of sight</a:t>
            </a:r>
          </a:p>
          <a:p>
            <a:pPr lvl="1"/>
            <a:r>
              <a:rPr lang="en-GB" dirty="0" smtClean="0"/>
              <a:t>You have to deal with reflections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8" y="2529867"/>
            <a:ext cx="7433954" cy="106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4" y="3935109"/>
            <a:ext cx="2850078" cy="219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Multipath effects with ultrasound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8238" y="836613"/>
            <a:ext cx="7807524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Measuring angles with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By measuring the time of arrival at multiple receivers we can determine the angle of arrival of the ultrasound signal.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65" y="4552377"/>
            <a:ext cx="2558026" cy="17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7" y="2083574"/>
            <a:ext cx="6795407" cy="225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07" y="4584103"/>
            <a:ext cx="2208810" cy="17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Interferometry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Interferometry is the technique of superimposing (interfering) two or more waves, to detect differences between them</a:t>
            </a:r>
          </a:p>
          <a:p>
            <a:endParaRPr lang="en-GB" dirty="0"/>
          </a:p>
          <a:p>
            <a:r>
              <a:rPr lang="en-GB" dirty="0"/>
              <a:t>Signals transmitted with a few hundred Hz difference at senders A and B will give different phase offsets at C and D. Using this, one can compute the total distance of the four points A, B, C, D.</a:t>
            </a:r>
          </a:p>
          <a:p>
            <a:endParaRPr lang="en-GB" dirty="0"/>
          </a:p>
          <a:p>
            <a:r>
              <a:rPr lang="en-GB" dirty="0"/>
              <a:t>However, one needs to solve a linear equation system, and one needs very accurate time synchronization (</a:t>
            </a:r>
            <a:r>
              <a:rPr lang="en-GB" dirty="0">
                <a:latin typeface="cmmi10"/>
              </a:rPr>
              <a:t>¹</a:t>
            </a:r>
            <a:r>
              <a:rPr lang="en-US" dirty="0"/>
              <a:t>s order)</a:t>
            </a:r>
          </a:p>
          <a:p>
            <a:endParaRPr lang="de-CH" dirty="0"/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988"/>
          <a:stretch/>
        </p:blipFill>
        <p:spPr bwMode="auto">
          <a:xfrm>
            <a:off x="4752975" y="860906"/>
            <a:ext cx="3958919" cy="564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4873925" y="2147977"/>
            <a:ext cx="345056" cy="37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67003" y="3684292"/>
            <a:ext cx="379450" cy="424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Positioning Systems: An </a:t>
            </a:r>
            <a:r>
              <a:rPr lang="en-GB" dirty="0" smtClean="0"/>
              <a:t>Overview</a:t>
            </a:r>
            <a:endParaRPr lang="de-CH" dirty="0"/>
          </a:p>
        </p:txBody>
      </p:sp>
      <p:pic>
        <p:nvPicPr>
          <p:cNvPr id="9" name="Picture 2" descr="systeme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2960" y="1006925"/>
            <a:ext cx="749808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</a:t>
            </a:r>
            <a:r>
              <a:rPr lang="en-US" dirty="0" smtClean="0"/>
              <a:t>in Networks</a:t>
            </a:r>
            <a:endParaRPr lang="en-US" dirty="0"/>
          </a:p>
        </p:txBody>
      </p:sp>
      <p:sp>
        <p:nvSpPr>
          <p:cNvPr id="1036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Task: Given distance or angle measurements or mere connectivity information, find the locations of the sensors.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Anchor-based</a:t>
            </a:r>
          </a:p>
          <a:p>
            <a:pPr lvl="1"/>
            <a:r>
              <a:rPr lang="en-US" dirty="0"/>
              <a:t>Some nodes know their locations, either by a GPS or as pre-specified.</a:t>
            </a:r>
          </a:p>
          <a:p>
            <a:r>
              <a:rPr lang="en-US" dirty="0">
                <a:solidFill>
                  <a:srgbClr val="FF0000"/>
                </a:solidFill>
              </a:rPr>
              <a:t>Anchor-free</a:t>
            </a:r>
          </a:p>
          <a:p>
            <a:pPr lvl="1"/>
            <a:r>
              <a:rPr lang="en-US" dirty="0"/>
              <a:t>Relative location only. Sometimes called virtual coordinates.</a:t>
            </a:r>
          </a:p>
          <a:p>
            <a:pPr lvl="1"/>
            <a:r>
              <a:rPr lang="en-US" dirty="0"/>
              <a:t>Theoretically cleaner model (less parameters, such as anchor density)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Range-based</a:t>
            </a:r>
          </a:p>
          <a:p>
            <a:pPr lvl="1"/>
            <a:r>
              <a:rPr lang="en-US" dirty="0"/>
              <a:t>Use range information (</a:t>
            </a:r>
            <a:r>
              <a:rPr lang="en-US" dirty="0" smtClean="0"/>
              <a:t>distance or angle </a:t>
            </a:r>
            <a:r>
              <a:rPr lang="en-US" dirty="0"/>
              <a:t>estimation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Range-free</a:t>
            </a:r>
          </a:p>
          <a:p>
            <a:pPr lvl="1"/>
            <a:r>
              <a:rPr lang="en-US" dirty="0"/>
              <a:t>No distance estimation, use connectivity information such as hop count.</a:t>
            </a:r>
          </a:p>
          <a:p>
            <a:pPr lvl="1"/>
            <a:r>
              <a:rPr lang="en-US" dirty="0"/>
              <a:t>It was shown that bad measurements don’t help a lot anyway.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Overview</a:t>
            </a:r>
            <a:endParaRPr lang="en-US" dirty="0"/>
          </a:p>
        </p:txBody>
      </p:sp>
      <p:sp>
        <p:nvSpPr>
          <p:cNvPr id="941059" name="Rectangle 3"/>
          <p:cNvSpPr>
            <a:spLocks noChangeArrowheads="1"/>
          </p:cNvSpPr>
          <p:nvPr/>
        </p:nvSpPr>
        <p:spPr bwMode="auto">
          <a:xfrm>
            <a:off x="2520950" y="3656013"/>
            <a:ext cx="2909888" cy="1177925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1060" name="Rectangle 4"/>
          <p:cNvSpPr>
            <a:spLocks noChangeArrowheads="1"/>
          </p:cNvSpPr>
          <p:nvPr/>
        </p:nvSpPr>
        <p:spPr bwMode="auto">
          <a:xfrm>
            <a:off x="5434013" y="3662363"/>
            <a:ext cx="2909887" cy="1176337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1061" name="Rectangle 5"/>
          <p:cNvSpPr>
            <a:spLocks noChangeArrowheads="1"/>
          </p:cNvSpPr>
          <p:nvPr/>
        </p:nvSpPr>
        <p:spPr bwMode="auto">
          <a:xfrm>
            <a:off x="2511425" y="2481263"/>
            <a:ext cx="5829300" cy="1177925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1064" name="Text Box 8"/>
          <p:cNvSpPr txBox="1">
            <a:spLocks noChangeArrowheads="1"/>
          </p:cNvSpPr>
          <p:nvPr/>
        </p:nvSpPr>
        <p:spPr bwMode="auto">
          <a:xfrm>
            <a:off x="215900" y="2867025"/>
            <a:ext cx="2179638" cy="40229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r">
              <a:spcBef>
                <a:spcPct val="50000"/>
              </a:spcBef>
              <a:buFontTx/>
              <a:buNone/>
            </a:pPr>
            <a:r>
              <a:rPr lang="de-CH" sz="2000" dirty="0"/>
              <a:t>w</a:t>
            </a:r>
            <a:r>
              <a:rPr lang="de-CH" sz="2000" dirty="0" smtClean="0"/>
              <a:t>ith </a:t>
            </a:r>
            <a:r>
              <a:rPr lang="de-CH" sz="2000" dirty="0"/>
              <a:t>a</a:t>
            </a:r>
            <a:r>
              <a:rPr lang="de-CH" sz="2000" dirty="0" smtClean="0"/>
              <a:t>nchors</a:t>
            </a:r>
            <a:endParaRPr lang="en-US" sz="2000" dirty="0"/>
          </a:p>
        </p:txBody>
      </p:sp>
      <p:sp>
        <p:nvSpPr>
          <p:cNvPr id="941065" name="Text Box 9"/>
          <p:cNvSpPr txBox="1">
            <a:spLocks noChangeArrowheads="1"/>
          </p:cNvSpPr>
          <p:nvPr/>
        </p:nvSpPr>
        <p:spPr bwMode="auto">
          <a:xfrm>
            <a:off x="212725" y="4013200"/>
            <a:ext cx="2179638" cy="40229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r">
              <a:spcBef>
                <a:spcPct val="50000"/>
              </a:spcBef>
              <a:buFontTx/>
              <a:buNone/>
            </a:pPr>
            <a:r>
              <a:rPr lang="de-CH" sz="2000" dirty="0" smtClean="0"/>
              <a:t>without anchors</a:t>
            </a:r>
            <a:endParaRPr lang="en-US" sz="2000" dirty="0"/>
          </a:p>
        </p:txBody>
      </p:sp>
      <p:sp>
        <p:nvSpPr>
          <p:cNvPr id="941066" name="Text Box 10"/>
          <p:cNvSpPr txBox="1">
            <a:spLocks noChangeArrowheads="1"/>
          </p:cNvSpPr>
          <p:nvPr/>
        </p:nvSpPr>
        <p:spPr bwMode="auto">
          <a:xfrm>
            <a:off x="2522538" y="2644775"/>
            <a:ext cx="5792787" cy="86395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 dirty="0" err="1">
                <a:solidFill>
                  <a:schemeClr val="accent2"/>
                </a:solidFill>
              </a:rPr>
              <a:t>Positioning</a:t>
            </a:r>
            <a:endParaRPr lang="de-CH" sz="2000" dirty="0">
              <a:solidFill>
                <a:schemeClr val="accent2"/>
              </a:solidFill>
            </a:endParaRPr>
          </a:p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 dirty="0">
                <a:solidFill>
                  <a:schemeClr val="accent2"/>
                </a:solidFill>
              </a:rPr>
              <a:t>(Solution </a:t>
            </a:r>
            <a:r>
              <a:rPr lang="de-CH" sz="2000" dirty="0" err="1">
                <a:solidFill>
                  <a:schemeClr val="accent2"/>
                </a:solidFill>
              </a:rPr>
              <a:t>quality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depends</a:t>
            </a:r>
            <a:r>
              <a:rPr lang="de-CH" sz="2000" dirty="0">
                <a:solidFill>
                  <a:schemeClr val="accent2"/>
                </a:solidFill>
              </a:rPr>
              <a:t> on </a:t>
            </a:r>
            <a:r>
              <a:rPr lang="de-CH" sz="2000" dirty="0" err="1">
                <a:solidFill>
                  <a:schemeClr val="accent2"/>
                </a:solidFill>
              </a:rPr>
              <a:t>anchor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density</a:t>
            </a:r>
            <a:r>
              <a:rPr lang="de-CH" sz="2000" dirty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41067" name="Line 11"/>
          <p:cNvSpPr>
            <a:spLocks noChangeShapeType="1"/>
          </p:cNvSpPr>
          <p:nvPr/>
        </p:nvSpPr>
        <p:spPr bwMode="auto">
          <a:xfrm flipV="1">
            <a:off x="5424488" y="3419475"/>
            <a:ext cx="0" cy="246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1068" name="Line 12"/>
          <p:cNvSpPr>
            <a:spLocks noChangeShapeType="1"/>
          </p:cNvSpPr>
          <p:nvPr/>
        </p:nvSpPr>
        <p:spPr bwMode="auto">
          <a:xfrm flipH="1" flipV="1">
            <a:off x="5421313" y="2484438"/>
            <a:ext cx="0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1069" name="Line 13"/>
          <p:cNvSpPr>
            <a:spLocks noChangeShapeType="1"/>
          </p:cNvSpPr>
          <p:nvPr/>
        </p:nvSpPr>
        <p:spPr bwMode="auto">
          <a:xfrm flipH="1" flipV="1">
            <a:off x="5418138" y="2955925"/>
            <a:ext cx="0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1070" name="Text Box 14"/>
          <p:cNvSpPr txBox="1">
            <a:spLocks noChangeArrowheads="1"/>
          </p:cNvSpPr>
          <p:nvPr/>
        </p:nvSpPr>
        <p:spPr bwMode="auto">
          <a:xfrm>
            <a:off x="2581275" y="3810000"/>
            <a:ext cx="2822575" cy="86395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 dirty="0">
                <a:solidFill>
                  <a:schemeClr val="accent2"/>
                </a:solidFill>
              </a:rPr>
              <a:t>Distance/Angle based</a:t>
            </a:r>
          </a:p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 dirty="0">
                <a:solidFill>
                  <a:schemeClr val="accent2"/>
                </a:solidFill>
              </a:rPr>
              <a:t>Virtual Coordinates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41071" name="Text Box 15"/>
          <p:cNvSpPr txBox="1">
            <a:spLocks noChangeArrowheads="1"/>
          </p:cNvSpPr>
          <p:nvPr/>
        </p:nvSpPr>
        <p:spPr bwMode="auto">
          <a:xfrm>
            <a:off x="5449888" y="3808413"/>
            <a:ext cx="2824162" cy="86395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 dirty="0">
                <a:solidFill>
                  <a:schemeClr val="accent2"/>
                </a:solidFill>
              </a:rPr>
              <a:t>Connectivity based</a:t>
            </a:r>
          </a:p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 dirty="0">
                <a:solidFill>
                  <a:schemeClr val="accent2"/>
                </a:solidFill>
              </a:rPr>
              <a:t>Virtual Coordinates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41075" name="AutoShape 19"/>
          <p:cNvSpPr>
            <a:spLocks noChangeArrowheads="1"/>
          </p:cNvSpPr>
          <p:nvPr/>
        </p:nvSpPr>
        <p:spPr bwMode="auto">
          <a:xfrm rot="13651642">
            <a:off x="5257007" y="3536156"/>
            <a:ext cx="449262" cy="288925"/>
          </a:xfrm>
          <a:prstGeom prst="rightArrow">
            <a:avLst>
              <a:gd name="adj1" fmla="val 25139"/>
              <a:gd name="adj2" fmla="val 53300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1076" name="AutoShape 20"/>
          <p:cNvSpPr>
            <a:spLocks noChangeArrowheads="1"/>
          </p:cNvSpPr>
          <p:nvPr/>
        </p:nvSpPr>
        <p:spPr bwMode="auto">
          <a:xfrm rot="10800000">
            <a:off x="5219700" y="4005263"/>
            <a:ext cx="449263" cy="288925"/>
          </a:xfrm>
          <a:prstGeom prst="rightArrow">
            <a:avLst>
              <a:gd name="adj1" fmla="val 25139"/>
              <a:gd name="adj2" fmla="val 53300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3007" y="1555630"/>
            <a:ext cx="1897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distance/angle information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83215" y="1555630"/>
            <a:ext cx="199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connectivity information only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75" grpId="0" animBg="1"/>
      <p:bldP spid="941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Detection (Shooter Detection)</a:t>
            </a:r>
            <a:endParaRPr lang="en-US" dirty="0"/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67" y="946768"/>
            <a:ext cx="2686431" cy="15964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415" y="4099321"/>
            <a:ext cx="3381839" cy="22043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5328" y="938675"/>
            <a:ext cx="5105517" cy="31742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2910991" cy="53371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Sound travels much slower than a radio signal (331 m/s)</a:t>
            </a:r>
          </a:p>
          <a:p>
            <a:r>
              <a:rPr lang="en-US" sz="2000" dirty="0" smtClean="0"/>
              <a:t>This allows for quite accurate distance estimation (cm)</a:t>
            </a:r>
          </a:p>
          <a:p>
            <a:r>
              <a:rPr lang="en-US" sz="2000" dirty="0" smtClean="0"/>
              <a:t>Main challenge is to deal with reflections and multiple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325" y="1719050"/>
            <a:ext cx="31242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8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Trilateration and Triangulation</a:t>
            </a:r>
          </a:p>
        </p:txBody>
      </p:sp>
      <p:sp>
        <p:nvSpPr>
          <p:cNvPr id="10383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geometry, measure the distances/angles to three anchors.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Trilateration</a:t>
            </a:r>
            <a:r>
              <a:rPr lang="en-US" dirty="0"/>
              <a:t>: use distances</a:t>
            </a:r>
          </a:p>
          <a:p>
            <a:pPr lvl="1"/>
            <a:r>
              <a:rPr lang="en-US" dirty="0"/>
              <a:t>Global Positioning System (GPS)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Triangulation</a:t>
            </a:r>
            <a:r>
              <a:rPr lang="en-US" dirty="0"/>
              <a:t>: use angles </a:t>
            </a:r>
          </a:p>
          <a:p>
            <a:pPr lvl="1"/>
            <a:r>
              <a:rPr lang="en-US" dirty="0"/>
              <a:t>Some cell phone systems</a:t>
            </a:r>
          </a:p>
          <a:p>
            <a:endParaRPr lang="en-US" dirty="0"/>
          </a:p>
          <a:p>
            <a:r>
              <a:rPr lang="en-US" dirty="0"/>
              <a:t>How to deal with inaccurate </a:t>
            </a:r>
            <a:br>
              <a:rPr lang="en-US" dirty="0"/>
            </a:br>
            <a:r>
              <a:rPr lang="en-US" dirty="0"/>
              <a:t>measurements?</a:t>
            </a:r>
          </a:p>
          <a:p>
            <a:pPr lvl="1"/>
            <a:r>
              <a:rPr lang="en-US" dirty="0"/>
              <a:t>Least squares type of approach</a:t>
            </a:r>
          </a:p>
          <a:p>
            <a:pPr lvl="1"/>
            <a:r>
              <a:rPr lang="en-US" dirty="0"/>
              <a:t>What about strictly more than </a:t>
            </a:r>
            <a:br>
              <a:rPr lang="en-US" dirty="0"/>
            </a:br>
            <a:r>
              <a:rPr lang="en-US" dirty="0"/>
              <a:t>3 (inaccurate) measurements?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55760" y="2195423"/>
            <a:ext cx="2330450" cy="1630363"/>
            <a:chOff x="768" y="2880"/>
            <a:chExt cx="1468" cy="102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56" y="2880"/>
              <a:ext cx="124" cy="259"/>
              <a:chOff x="6039" y="9214"/>
              <a:chExt cx="131" cy="234"/>
            </a:xfrm>
          </p:grpSpPr>
          <p:sp>
            <p:nvSpPr>
              <p:cNvPr id="174086" name="AutoShape 6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87" name="AutoShape 7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584" y="3648"/>
              <a:ext cx="124" cy="259"/>
              <a:chOff x="6039" y="9214"/>
              <a:chExt cx="131" cy="234"/>
            </a:xfrm>
          </p:grpSpPr>
          <p:sp>
            <p:nvSpPr>
              <p:cNvPr id="174089" name="AutoShape 9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0" name="AutoShape 10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112" y="2976"/>
              <a:ext cx="124" cy="259"/>
              <a:chOff x="6039" y="9214"/>
              <a:chExt cx="131" cy="234"/>
            </a:xfrm>
          </p:grpSpPr>
          <p:sp>
            <p:nvSpPr>
              <p:cNvPr id="174092" name="AutoShape 12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3" name="AutoShape 13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768" y="3552"/>
              <a:ext cx="124" cy="259"/>
              <a:chOff x="6039" y="9214"/>
              <a:chExt cx="131" cy="234"/>
            </a:xfrm>
          </p:grpSpPr>
          <p:sp>
            <p:nvSpPr>
              <p:cNvPr id="174095" name="AutoShape 15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6" name="AutoShape 16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200" y="3312"/>
              <a:ext cx="124" cy="259"/>
              <a:chOff x="6039" y="9214"/>
              <a:chExt cx="131" cy="234"/>
            </a:xfrm>
          </p:grpSpPr>
          <p:sp>
            <p:nvSpPr>
              <p:cNvPr id="174098" name="AutoShape 18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9" name="AutoShape 19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728" y="3216"/>
              <a:ext cx="124" cy="259"/>
              <a:chOff x="6039" y="9214"/>
              <a:chExt cx="131" cy="234"/>
            </a:xfrm>
          </p:grpSpPr>
          <p:sp>
            <p:nvSpPr>
              <p:cNvPr id="174101" name="AutoShape 21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02" name="AutoShape 22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 flipV="1">
              <a:off x="912" y="355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4" name="Line 24"/>
            <p:cNvSpPr>
              <a:spLocks noChangeShapeType="1"/>
            </p:cNvSpPr>
            <p:nvPr/>
          </p:nvSpPr>
          <p:spPr bwMode="auto">
            <a:xfrm flipV="1">
              <a:off x="1344" y="3408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>
              <a:off x="1296" y="360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 flipV="1">
              <a:off x="1872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 flipH="1">
              <a:off x="1680" y="350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>
              <a:off x="1104" y="316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392" y="3072"/>
              <a:ext cx="124" cy="259"/>
              <a:chOff x="6039" y="9214"/>
              <a:chExt cx="131" cy="234"/>
            </a:xfrm>
          </p:grpSpPr>
          <p:sp>
            <p:nvSpPr>
              <p:cNvPr id="174110" name="AutoShape 30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11" name="AutoShape 31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12" name="Line 32"/>
            <p:cNvSpPr>
              <a:spLocks noChangeShapeType="1"/>
            </p:cNvSpPr>
            <p:nvPr/>
          </p:nvSpPr>
          <p:spPr bwMode="auto">
            <a:xfrm flipV="1">
              <a:off x="1344" y="336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3" name="Line 33"/>
            <p:cNvSpPr>
              <a:spLocks noChangeShapeType="1"/>
            </p:cNvSpPr>
            <p:nvPr/>
          </p:nvSpPr>
          <p:spPr bwMode="auto">
            <a:xfrm>
              <a:off x="1536" y="326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4" name="Line 34"/>
            <p:cNvSpPr>
              <a:spLocks noChangeShapeType="1"/>
            </p:cNvSpPr>
            <p:nvPr/>
          </p:nvSpPr>
          <p:spPr bwMode="auto">
            <a:xfrm>
              <a:off x="1200" y="31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6" name="Text Box 36"/>
          <p:cNvSpPr txBox="1">
            <a:spLocks noChangeArrowheads="1"/>
          </p:cNvSpPr>
          <p:nvPr/>
        </p:nvSpPr>
        <p:spPr bwMode="auto">
          <a:xfrm>
            <a:off x="5779753" y="1583733"/>
            <a:ext cx="1473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i</a:t>
            </a:r>
            <a:r>
              <a:rPr lang="en-US" sz="1800" dirty="0" smtClean="0"/>
              <a:t>nitial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/>
              <a:t>anchor</a:t>
            </a:r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5526263" y="1482133"/>
            <a:ext cx="196850" cy="411163"/>
            <a:chOff x="6039" y="9214"/>
            <a:chExt cx="131" cy="234"/>
          </a:xfrm>
        </p:grpSpPr>
        <p:sp>
          <p:nvSpPr>
            <p:cNvPr id="174118" name="AutoShape 38"/>
            <p:cNvSpPr>
              <a:spLocks noChangeArrowheads="1"/>
            </p:cNvSpPr>
            <p:nvPr/>
          </p:nvSpPr>
          <p:spPr bwMode="auto">
            <a:xfrm>
              <a:off x="6039" y="9323"/>
              <a:ext cx="131" cy="125"/>
            </a:xfrm>
            <a:prstGeom prst="can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9" name="AutoShape 39"/>
            <p:cNvSpPr>
              <a:spLocks noChangeArrowheads="1"/>
            </p:cNvSpPr>
            <p:nvPr/>
          </p:nvSpPr>
          <p:spPr bwMode="auto">
            <a:xfrm>
              <a:off x="6091" y="9214"/>
              <a:ext cx="33" cy="127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5526263" y="1985371"/>
            <a:ext cx="196850" cy="411163"/>
            <a:chOff x="6039" y="9214"/>
            <a:chExt cx="131" cy="234"/>
          </a:xfrm>
        </p:grpSpPr>
        <p:sp>
          <p:nvSpPr>
            <p:cNvPr id="174124" name="AutoShape 44"/>
            <p:cNvSpPr>
              <a:spLocks noChangeArrowheads="1"/>
            </p:cNvSpPr>
            <p:nvPr/>
          </p:nvSpPr>
          <p:spPr bwMode="auto">
            <a:xfrm>
              <a:off x="6039" y="9323"/>
              <a:ext cx="131" cy="125"/>
            </a:xfrm>
            <a:prstGeom prst="ca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5" name="AutoShape 45"/>
            <p:cNvSpPr>
              <a:spLocks noChangeArrowheads="1"/>
            </p:cNvSpPr>
            <p:nvPr/>
          </p:nvSpPr>
          <p:spPr bwMode="auto">
            <a:xfrm>
              <a:off x="6091" y="9214"/>
              <a:ext cx="33" cy="127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5526263" y="2488609"/>
            <a:ext cx="196850" cy="411163"/>
            <a:chOff x="6039" y="9214"/>
            <a:chExt cx="131" cy="234"/>
          </a:xfrm>
        </p:grpSpPr>
        <p:sp>
          <p:nvSpPr>
            <p:cNvPr id="174127" name="AutoShape 47"/>
            <p:cNvSpPr>
              <a:spLocks noChangeArrowheads="1"/>
            </p:cNvSpPr>
            <p:nvPr/>
          </p:nvSpPr>
          <p:spPr bwMode="auto">
            <a:xfrm>
              <a:off x="6039" y="9323"/>
              <a:ext cx="131" cy="125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8" name="AutoShape 48"/>
            <p:cNvSpPr>
              <a:spLocks noChangeArrowheads="1"/>
            </p:cNvSpPr>
            <p:nvPr/>
          </p:nvSpPr>
          <p:spPr bwMode="auto">
            <a:xfrm>
              <a:off x="6091" y="9214"/>
              <a:ext cx="33" cy="127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5526263" y="2991846"/>
            <a:ext cx="196850" cy="411163"/>
            <a:chOff x="6039" y="9214"/>
            <a:chExt cx="131" cy="234"/>
          </a:xfrm>
        </p:grpSpPr>
        <p:sp>
          <p:nvSpPr>
            <p:cNvPr id="174130" name="AutoShape 50"/>
            <p:cNvSpPr>
              <a:spLocks noChangeArrowheads="1"/>
            </p:cNvSpPr>
            <p:nvPr/>
          </p:nvSpPr>
          <p:spPr bwMode="auto">
            <a:xfrm>
              <a:off x="6039" y="9323"/>
              <a:ext cx="131" cy="125"/>
            </a:xfrm>
            <a:prstGeom prst="can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1" name="AutoShape 51"/>
            <p:cNvSpPr>
              <a:spLocks noChangeArrowheads="1"/>
            </p:cNvSpPr>
            <p:nvPr/>
          </p:nvSpPr>
          <p:spPr bwMode="auto">
            <a:xfrm>
              <a:off x="6091" y="9214"/>
              <a:ext cx="33" cy="127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32" name="Text Box 52"/>
          <p:cNvSpPr txBox="1">
            <a:spLocks noChangeArrowheads="1"/>
          </p:cNvSpPr>
          <p:nvPr/>
        </p:nvSpPr>
        <p:spPr bwMode="auto">
          <a:xfrm>
            <a:off x="5779753" y="2089476"/>
            <a:ext cx="2946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becomes anchor in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step</a:t>
            </a:r>
            <a:endParaRPr lang="en-US" sz="1800" dirty="0"/>
          </a:p>
        </p:txBody>
      </p:sp>
      <p:sp>
        <p:nvSpPr>
          <p:cNvPr id="174133" name="Text Box 53"/>
          <p:cNvSpPr txBox="1">
            <a:spLocks noChangeArrowheads="1"/>
          </p:cNvSpPr>
          <p:nvPr/>
        </p:nvSpPr>
        <p:spPr bwMode="auto">
          <a:xfrm>
            <a:off x="5779753" y="2595219"/>
            <a:ext cx="2996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becomes </a:t>
            </a:r>
            <a:r>
              <a:rPr lang="en-US" sz="1800" dirty="0" smtClean="0"/>
              <a:t>anchor in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step</a:t>
            </a:r>
            <a:endParaRPr lang="en-US" sz="1800" dirty="0"/>
          </a:p>
        </p:txBody>
      </p:sp>
      <p:sp>
        <p:nvSpPr>
          <p:cNvPr id="174134" name="Text Box 54"/>
          <p:cNvSpPr txBox="1">
            <a:spLocks noChangeArrowheads="1"/>
          </p:cNvSpPr>
          <p:nvPr/>
        </p:nvSpPr>
        <p:spPr bwMode="auto">
          <a:xfrm>
            <a:off x="5779753" y="3100962"/>
            <a:ext cx="3013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becomes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smtClean="0"/>
              <a:t>anchor in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step</a:t>
            </a:r>
            <a:endParaRPr lang="en-US" sz="1800" dirty="0"/>
          </a:p>
        </p:txBody>
      </p:sp>
      <p:sp>
        <p:nvSpPr>
          <p:cNvPr id="174136" name="Rectangle 56"/>
          <p:cNvSpPr>
            <a:spLocks noChangeArrowheads="1"/>
          </p:cNvSpPr>
          <p:nvPr/>
        </p:nvSpPr>
        <p:spPr bwMode="auto">
          <a:xfrm>
            <a:off x="613127" y="4395128"/>
            <a:ext cx="849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l"/>
            <a:r>
              <a:rPr lang="en-GB" sz="2000" dirty="0" smtClean="0"/>
              <a:t>Cooperative </a:t>
            </a:r>
            <a:r>
              <a:rPr lang="en-GB" sz="2000" dirty="0" err="1" smtClean="0"/>
              <a:t>Multihop</a:t>
            </a:r>
            <a:r>
              <a:rPr lang="en-GB" sz="2000" dirty="0" smtClean="0"/>
              <a:t> </a:t>
            </a:r>
            <a:r>
              <a:rPr lang="en-GB" sz="2000" dirty="0" err="1" smtClean="0"/>
              <a:t>Multilateration</a:t>
            </a:r>
            <a:r>
              <a:rPr lang="en-GB" sz="2000" dirty="0"/>
              <a:t>:</a:t>
            </a:r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1218752" y="4849423"/>
            <a:ext cx="2330450" cy="1557338"/>
            <a:chOff x="431" y="1616"/>
            <a:chExt cx="1468" cy="981"/>
          </a:xfrm>
        </p:grpSpPr>
        <p:sp>
          <p:nvSpPr>
            <p:cNvPr id="174138" name="AutoShape 58"/>
            <p:cNvSpPr>
              <a:spLocks noChangeArrowheads="1"/>
            </p:cNvSpPr>
            <p:nvPr/>
          </p:nvSpPr>
          <p:spPr bwMode="auto">
            <a:xfrm>
              <a:off x="719" y="1737"/>
              <a:ext cx="124" cy="138"/>
            </a:xfrm>
            <a:prstGeom prst="can">
              <a:avLst>
                <a:gd name="adj" fmla="val 27823"/>
              </a:avLst>
            </a:prstGeom>
            <a:solidFill>
              <a:srgbClr val="0000FF"/>
            </a:solidFill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9" name="AutoShape 59"/>
            <p:cNvSpPr>
              <a:spLocks noChangeArrowheads="1"/>
            </p:cNvSpPr>
            <p:nvPr/>
          </p:nvSpPr>
          <p:spPr bwMode="auto">
            <a:xfrm>
              <a:off x="768" y="1616"/>
              <a:ext cx="31" cy="14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1701" y="2341"/>
              <a:ext cx="124" cy="256"/>
              <a:chOff x="1247" y="2387"/>
              <a:chExt cx="124" cy="256"/>
            </a:xfrm>
          </p:grpSpPr>
          <p:sp>
            <p:nvSpPr>
              <p:cNvPr id="174141" name="AutoShape 61"/>
              <p:cNvSpPr>
                <a:spLocks noChangeArrowheads="1"/>
              </p:cNvSpPr>
              <p:nvPr/>
            </p:nvSpPr>
            <p:spPr bwMode="auto">
              <a:xfrm>
                <a:off x="1247" y="2505"/>
                <a:ext cx="124" cy="138"/>
              </a:xfrm>
              <a:prstGeom prst="can">
                <a:avLst>
                  <a:gd name="adj" fmla="val 27823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42" name="AutoShape 62"/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31" cy="141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43" name="AutoShape 63"/>
            <p:cNvSpPr>
              <a:spLocks noChangeArrowheads="1"/>
            </p:cNvSpPr>
            <p:nvPr/>
          </p:nvSpPr>
          <p:spPr bwMode="auto">
            <a:xfrm>
              <a:off x="1775" y="1833"/>
              <a:ext cx="124" cy="138"/>
            </a:xfrm>
            <a:prstGeom prst="can">
              <a:avLst>
                <a:gd name="adj" fmla="val 27823"/>
              </a:avLst>
            </a:prstGeom>
            <a:solidFill>
              <a:srgbClr val="0000FF"/>
            </a:solidFill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4" name="AutoShape 64"/>
            <p:cNvSpPr>
              <a:spLocks noChangeArrowheads="1"/>
            </p:cNvSpPr>
            <p:nvPr/>
          </p:nvSpPr>
          <p:spPr bwMode="auto">
            <a:xfrm>
              <a:off x="1824" y="1712"/>
              <a:ext cx="31" cy="14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5" name="AutoShape 65"/>
            <p:cNvSpPr>
              <a:spLocks noChangeArrowheads="1"/>
            </p:cNvSpPr>
            <p:nvPr/>
          </p:nvSpPr>
          <p:spPr bwMode="auto">
            <a:xfrm>
              <a:off x="431" y="2409"/>
              <a:ext cx="124" cy="138"/>
            </a:xfrm>
            <a:prstGeom prst="can">
              <a:avLst>
                <a:gd name="adj" fmla="val 27823"/>
              </a:avLst>
            </a:prstGeom>
            <a:solidFill>
              <a:srgbClr val="0000FF"/>
            </a:solidFill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6" name="AutoShape 66"/>
            <p:cNvSpPr>
              <a:spLocks noChangeArrowheads="1"/>
            </p:cNvSpPr>
            <p:nvPr/>
          </p:nvSpPr>
          <p:spPr bwMode="auto">
            <a:xfrm>
              <a:off x="480" y="2288"/>
              <a:ext cx="31" cy="14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863" y="2048"/>
              <a:ext cx="124" cy="259"/>
              <a:chOff x="863" y="2048"/>
              <a:chExt cx="124" cy="259"/>
            </a:xfrm>
          </p:grpSpPr>
          <p:sp>
            <p:nvSpPr>
              <p:cNvPr id="174148" name="AutoShape 68"/>
              <p:cNvSpPr>
                <a:spLocks noChangeArrowheads="1"/>
              </p:cNvSpPr>
              <p:nvPr/>
            </p:nvSpPr>
            <p:spPr bwMode="auto">
              <a:xfrm>
                <a:off x="863" y="2169"/>
                <a:ext cx="124" cy="138"/>
              </a:xfrm>
              <a:prstGeom prst="can">
                <a:avLst>
                  <a:gd name="adj" fmla="val 27823"/>
                </a:avLst>
              </a:prstGeom>
              <a:solidFill>
                <a:srgbClr val="FF3300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49" name="AutoShape 69"/>
              <p:cNvSpPr>
                <a:spLocks noChangeArrowheads="1"/>
              </p:cNvSpPr>
              <p:nvPr/>
            </p:nvSpPr>
            <p:spPr bwMode="auto">
              <a:xfrm>
                <a:off x="912" y="2048"/>
                <a:ext cx="31" cy="141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50" name="Line 70"/>
            <p:cNvSpPr>
              <a:spLocks noChangeShapeType="1"/>
            </p:cNvSpPr>
            <p:nvPr/>
          </p:nvSpPr>
          <p:spPr bwMode="auto">
            <a:xfrm flipV="1">
              <a:off x="575" y="22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1" name="Line 71"/>
            <p:cNvSpPr>
              <a:spLocks noChangeShapeType="1"/>
            </p:cNvSpPr>
            <p:nvPr/>
          </p:nvSpPr>
          <p:spPr bwMode="auto">
            <a:xfrm flipV="1">
              <a:off x="1007" y="214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2" name="Line 72"/>
            <p:cNvSpPr>
              <a:spLocks noChangeShapeType="1"/>
            </p:cNvSpPr>
            <p:nvPr/>
          </p:nvSpPr>
          <p:spPr bwMode="auto">
            <a:xfrm flipV="1">
              <a:off x="1535" y="195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3" name="Line 73"/>
            <p:cNvSpPr>
              <a:spLocks noChangeShapeType="1"/>
            </p:cNvSpPr>
            <p:nvPr/>
          </p:nvSpPr>
          <p:spPr bwMode="auto">
            <a:xfrm>
              <a:off x="1474" y="2205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4" name="Line 74"/>
            <p:cNvSpPr>
              <a:spLocks noChangeShapeType="1"/>
            </p:cNvSpPr>
            <p:nvPr/>
          </p:nvSpPr>
          <p:spPr bwMode="auto">
            <a:xfrm>
              <a:off x="767" y="1904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1338" y="1933"/>
              <a:ext cx="124" cy="259"/>
              <a:chOff x="863" y="2048"/>
              <a:chExt cx="124" cy="259"/>
            </a:xfrm>
          </p:grpSpPr>
          <p:sp>
            <p:nvSpPr>
              <p:cNvPr id="174156" name="AutoShape 76"/>
              <p:cNvSpPr>
                <a:spLocks noChangeArrowheads="1"/>
              </p:cNvSpPr>
              <p:nvPr/>
            </p:nvSpPr>
            <p:spPr bwMode="auto">
              <a:xfrm>
                <a:off x="863" y="2169"/>
                <a:ext cx="124" cy="138"/>
              </a:xfrm>
              <a:prstGeom prst="can">
                <a:avLst>
                  <a:gd name="adj" fmla="val 27823"/>
                </a:avLst>
              </a:prstGeom>
              <a:solidFill>
                <a:srgbClr val="FF3300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57" name="AutoShape 77"/>
              <p:cNvSpPr>
                <a:spLocks noChangeArrowheads="1"/>
              </p:cNvSpPr>
              <p:nvPr/>
            </p:nvSpPr>
            <p:spPr bwMode="auto">
              <a:xfrm>
                <a:off x="912" y="2048"/>
                <a:ext cx="31" cy="141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548108" y="1359169"/>
            <a:ext cx="1709737" cy="1274762"/>
            <a:chOff x="1772" y="1117"/>
            <a:chExt cx="1257" cy="803"/>
          </a:xfrm>
        </p:grpSpPr>
        <p:sp>
          <p:nvSpPr>
            <p:cNvPr id="174160" name="Line 80"/>
            <p:cNvSpPr>
              <a:spLocks noChangeShapeType="1"/>
            </p:cNvSpPr>
            <p:nvPr/>
          </p:nvSpPr>
          <p:spPr bwMode="auto">
            <a:xfrm>
              <a:off x="1860" y="1260"/>
              <a:ext cx="61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61" name="Line 81"/>
            <p:cNvSpPr>
              <a:spLocks noChangeShapeType="1"/>
            </p:cNvSpPr>
            <p:nvPr/>
          </p:nvSpPr>
          <p:spPr bwMode="auto">
            <a:xfrm flipH="1">
              <a:off x="2501" y="1260"/>
              <a:ext cx="397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62" name="Line 82"/>
            <p:cNvSpPr>
              <a:spLocks noChangeShapeType="1"/>
            </p:cNvSpPr>
            <p:nvPr/>
          </p:nvSpPr>
          <p:spPr bwMode="auto">
            <a:xfrm flipH="1" flipV="1">
              <a:off x="2494" y="1577"/>
              <a:ext cx="468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63" name="Line 83"/>
            <p:cNvSpPr>
              <a:spLocks noChangeShapeType="1"/>
            </p:cNvSpPr>
            <p:nvPr/>
          </p:nvSpPr>
          <p:spPr bwMode="auto">
            <a:xfrm flipV="1">
              <a:off x="2054" y="1569"/>
              <a:ext cx="41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84"/>
            <p:cNvGrpSpPr>
              <a:grpSpLocks/>
            </p:cNvGrpSpPr>
            <p:nvPr/>
          </p:nvGrpSpPr>
          <p:grpSpPr bwMode="auto">
            <a:xfrm>
              <a:off x="2884" y="1661"/>
              <a:ext cx="145" cy="259"/>
              <a:chOff x="6039" y="9214"/>
              <a:chExt cx="131" cy="234"/>
            </a:xfrm>
          </p:grpSpPr>
          <p:sp>
            <p:nvSpPr>
              <p:cNvPr id="174165" name="AutoShape 85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66" name="AutoShape 86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87"/>
            <p:cNvGrpSpPr>
              <a:grpSpLocks/>
            </p:cNvGrpSpPr>
            <p:nvPr/>
          </p:nvGrpSpPr>
          <p:grpSpPr bwMode="auto">
            <a:xfrm>
              <a:off x="2830" y="1253"/>
              <a:ext cx="145" cy="259"/>
              <a:chOff x="6039" y="9214"/>
              <a:chExt cx="131" cy="234"/>
            </a:xfrm>
          </p:grpSpPr>
          <p:sp>
            <p:nvSpPr>
              <p:cNvPr id="174168" name="AutoShape 88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69" name="AutoShape 89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90"/>
            <p:cNvGrpSpPr>
              <a:grpSpLocks/>
            </p:cNvGrpSpPr>
            <p:nvPr/>
          </p:nvGrpSpPr>
          <p:grpSpPr bwMode="auto">
            <a:xfrm>
              <a:off x="2461" y="1117"/>
              <a:ext cx="144" cy="259"/>
              <a:chOff x="6039" y="9214"/>
              <a:chExt cx="131" cy="234"/>
            </a:xfrm>
          </p:grpSpPr>
          <p:sp>
            <p:nvSpPr>
              <p:cNvPr id="174171" name="AutoShape 91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72" name="AutoShape 92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93"/>
            <p:cNvGrpSpPr>
              <a:grpSpLocks/>
            </p:cNvGrpSpPr>
            <p:nvPr/>
          </p:nvGrpSpPr>
          <p:grpSpPr bwMode="auto">
            <a:xfrm>
              <a:off x="1772" y="1253"/>
              <a:ext cx="145" cy="259"/>
              <a:chOff x="6039" y="9214"/>
              <a:chExt cx="131" cy="234"/>
            </a:xfrm>
          </p:grpSpPr>
          <p:sp>
            <p:nvSpPr>
              <p:cNvPr id="174174" name="AutoShape 94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75" name="AutoShape 95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96"/>
            <p:cNvGrpSpPr>
              <a:grpSpLocks/>
            </p:cNvGrpSpPr>
            <p:nvPr/>
          </p:nvGrpSpPr>
          <p:grpSpPr bwMode="auto">
            <a:xfrm>
              <a:off x="1974" y="1645"/>
              <a:ext cx="145" cy="259"/>
              <a:chOff x="6039" y="9214"/>
              <a:chExt cx="131" cy="234"/>
            </a:xfrm>
          </p:grpSpPr>
          <p:sp>
            <p:nvSpPr>
              <p:cNvPr id="174177" name="AutoShape 97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78" name="AutoShape 98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99"/>
            <p:cNvGrpSpPr>
              <a:grpSpLocks/>
            </p:cNvGrpSpPr>
            <p:nvPr/>
          </p:nvGrpSpPr>
          <p:grpSpPr bwMode="auto">
            <a:xfrm>
              <a:off x="2402" y="1563"/>
              <a:ext cx="145" cy="259"/>
              <a:chOff x="6039" y="9214"/>
              <a:chExt cx="131" cy="234"/>
            </a:xfrm>
          </p:grpSpPr>
          <p:sp>
            <p:nvSpPr>
              <p:cNvPr id="174180" name="AutoShape 100"/>
              <p:cNvSpPr>
                <a:spLocks noChangeArrowheads="1"/>
              </p:cNvSpPr>
              <p:nvPr/>
            </p:nvSpPr>
            <p:spPr bwMode="auto">
              <a:xfrm>
                <a:off x="6039" y="9323"/>
                <a:ext cx="131" cy="125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1" name="AutoShape 101"/>
              <p:cNvSpPr>
                <a:spLocks noChangeArrowheads="1"/>
              </p:cNvSpPr>
              <p:nvPr/>
            </p:nvSpPr>
            <p:spPr bwMode="auto">
              <a:xfrm>
                <a:off x="6091" y="9214"/>
                <a:ext cx="33" cy="12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82" name="Line 102"/>
            <p:cNvSpPr>
              <a:spLocks noChangeShapeType="1"/>
            </p:cNvSpPr>
            <p:nvPr/>
          </p:nvSpPr>
          <p:spPr bwMode="auto">
            <a:xfrm flipH="1">
              <a:off x="2480" y="1127"/>
              <a:ext cx="56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Title 1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Iterative </a:t>
            </a:r>
            <a:r>
              <a:rPr lang="en-GB" altLang="ja-JP" dirty="0" err="1" smtClean="0">
                <a:ea typeface="MS PGothic" pitchFamily="34" charset="-128"/>
              </a:rPr>
              <a:t>Multilateration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Distance </a:t>
            </a:r>
            <a:r>
              <a:rPr lang="en-US" dirty="0"/>
              <a:t>M</a:t>
            </a:r>
            <a:r>
              <a:rPr lang="en-US" dirty="0" smtClean="0"/>
              <a:t>easurements</a:t>
            </a:r>
            <a:endParaRPr lang="en-US" dirty="0"/>
          </a:p>
        </p:txBody>
      </p:sp>
      <p:sp>
        <p:nvSpPr>
          <p:cNvPr id="23962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382389" cy="53371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No information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Pair of nodes simply too far apart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Physical </a:t>
            </a:r>
            <a:r>
              <a:rPr lang="en-US" dirty="0"/>
              <a:t>obstacles: </a:t>
            </a:r>
            <a:r>
              <a:rPr lang="en-US" dirty="0" smtClean="0"/>
              <a:t>Line-of-sight </a:t>
            </a:r>
            <a:r>
              <a:rPr lang="en-US" dirty="0"/>
              <a:t>needed for ultrasound, laser, </a:t>
            </a:r>
            <a:r>
              <a:rPr lang="en-US" dirty="0" smtClean="0"/>
              <a:t>infrared, …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Limitations of ranging hardware: </a:t>
            </a:r>
            <a:r>
              <a:rPr lang="en-US" dirty="0" smtClean="0"/>
              <a:t>Might </a:t>
            </a:r>
            <a:r>
              <a:rPr lang="en-US" dirty="0"/>
              <a:t>not be </a:t>
            </a:r>
            <a:r>
              <a:rPr lang="en-US" dirty="0" err="1"/>
              <a:t>omni</a:t>
            </a:r>
            <a:r>
              <a:rPr lang="en-US" dirty="0"/>
              <a:t>-directional.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Not enough information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Too sparse deployment to </a:t>
            </a:r>
            <a:r>
              <a:rPr lang="en-US" dirty="0"/>
              <a:t>determine a “globally rigid” </a:t>
            </a:r>
            <a:r>
              <a:rPr lang="en-US" dirty="0" smtClean="0"/>
              <a:t>structure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Inaccurate information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Measurement errors will sum up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Idea: Reduce </a:t>
            </a:r>
            <a:r>
              <a:rPr lang="en-US" dirty="0"/>
              <a:t>“depth” of iterative </a:t>
            </a:r>
            <a:r>
              <a:rPr lang="en-US" dirty="0" err="1" smtClean="0"/>
              <a:t>multilateration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Trying to get an over-constrained system (to decrease errors)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Problem well known in mobile robotics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944563"/>
            <a:ext cx="28956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7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Rigidity Theory</a:t>
            </a:r>
            <a:endParaRPr lang="en-US" dirty="0"/>
          </a:p>
        </p:txBody>
      </p:sp>
      <p:pic>
        <p:nvPicPr>
          <p:cNvPr id="1057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2622550"/>
            <a:ext cx="2152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7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2825" y="1362075"/>
            <a:ext cx="20542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7802" name="Text Box 10"/>
          <p:cNvSpPr txBox="1">
            <a:spLocks noChangeArrowheads="1"/>
          </p:cNvSpPr>
          <p:nvPr/>
        </p:nvSpPr>
        <p:spPr bwMode="auto">
          <a:xfrm>
            <a:off x="7200900" y="4171950"/>
            <a:ext cx="10953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[Jie Gao]</a:t>
            </a:r>
          </a:p>
        </p:txBody>
      </p:sp>
      <p:sp>
        <p:nvSpPr>
          <p:cNvPr id="105780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Given </a:t>
            </a:r>
            <a:r>
              <a:rPr lang="en-US" dirty="0"/>
              <a:t>a set of rigid bars connected by hinges, rigidity theory studies whether you can move them continuously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Continuous deformations, or flips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Rigidity Theory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578" y="777815"/>
            <a:ext cx="8534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Theory </a:t>
            </a:r>
            <a:r>
              <a:rPr lang="en-US" sz="2000" dirty="0"/>
              <a:t>concerned with when we are guaranteed uniqueness of structures in 2D or 3D (or higher D).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Applications to structural engineering, molecular structures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Definition: </a:t>
            </a:r>
            <a:r>
              <a:rPr lang="en-US" sz="2000" dirty="0" smtClean="0"/>
              <a:t>An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-point formation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 </a:t>
            </a:r>
            <a:r>
              <a:rPr lang="en-US" sz="2000" i="1" dirty="0"/>
              <a:t>d</a:t>
            </a:r>
            <a:r>
              <a:rPr lang="en-US" sz="2000" dirty="0"/>
              <a:t>-space consists of: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Coordinates in </a:t>
            </a:r>
            <a:r>
              <a:rPr lang="en-US" sz="1800" i="1" dirty="0"/>
              <a:t>d</a:t>
            </a:r>
            <a:r>
              <a:rPr lang="en-US" sz="1800" dirty="0"/>
              <a:t>-space for points </a:t>
            </a:r>
            <a:r>
              <a:rPr lang="en-US" sz="1800" i="1" dirty="0"/>
              <a:t>p</a:t>
            </a:r>
            <a:r>
              <a:rPr lang="en-US" sz="1800" baseline="-25000" dirty="0"/>
              <a:t>1</a:t>
            </a:r>
            <a:r>
              <a:rPr lang="en-US" sz="1800" dirty="0"/>
              <a:t>,…,</a:t>
            </a:r>
            <a:r>
              <a:rPr lang="en-US" sz="1800" i="1" dirty="0" err="1"/>
              <a:t>p</a:t>
            </a:r>
            <a:r>
              <a:rPr lang="en-US" sz="1800" i="1" baseline="-25000" dirty="0" err="1"/>
              <a:t>n</a:t>
            </a:r>
            <a:r>
              <a:rPr lang="en-US" sz="1800" dirty="0"/>
              <a:t>, and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 set of edges between some points (indices).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 other words, </a:t>
            </a:r>
            <a:r>
              <a:rPr lang="en-US" sz="1800" dirty="0"/>
              <a:t>a graph embedded in </a:t>
            </a:r>
            <a:r>
              <a:rPr lang="en-US" sz="1800" i="1" dirty="0"/>
              <a:t>d</a:t>
            </a:r>
            <a:r>
              <a:rPr lang="en-US" sz="1800" dirty="0"/>
              <a:t>-dimensional space.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Definition: </a:t>
            </a:r>
            <a:r>
              <a:rPr lang="en-US" sz="2000" dirty="0" smtClean="0"/>
              <a:t>An </a:t>
            </a:r>
            <a:r>
              <a:rPr lang="en-US" sz="2000" i="1" dirty="0"/>
              <a:t>n</a:t>
            </a:r>
            <a:r>
              <a:rPr lang="en-US" sz="2000" dirty="0"/>
              <a:t>-point formation </a:t>
            </a:r>
            <a:r>
              <a:rPr lang="en-US" sz="2000" i="1" dirty="0"/>
              <a:t>P</a:t>
            </a:r>
            <a:r>
              <a:rPr lang="en-US" sz="2000" dirty="0"/>
              <a:t> in </a:t>
            </a:r>
            <a:r>
              <a:rPr lang="en-US" sz="2000" i="1" dirty="0"/>
              <a:t>d</a:t>
            </a:r>
            <a:r>
              <a:rPr lang="en-US" sz="2000" dirty="0"/>
              <a:t>-space is </a:t>
            </a:r>
            <a:r>
              <a:rPr lang="en-US" sz="2000" dirty="0">
                <a:solidFill>
                  <a:srgbClr val="FF0000"/>
                </a:solidFill>
              </a:rPr>
              <a:t>globally rigid </a:t>
            </a:r>
            <a:r>
              <a:rPr lang="en-US" sz="2000" dirty="0"/>
              <a:t>provided that any other </a:t>
            </a:r>
            <a:r>
              <a:rPr lang="en-US" sz="2000" i="1" dirty="0"/>
              <a:t>n</a:t>
            </a:r>
            <a:r>
              <a:rPr lang="en-US" sz="2000" dirty="0"/>
              <a:t>-point formation Q with the same edges and the same distances on those edges is the same as </a:t>
            </a:r>
            <a:r>
              <a:rPr lang="en-US" sz="2000" i="1" dirty="0"/>
              <a:t>P</a:t>
            </a:r>
            <a:r>
              <a:rPr lang="en-US" sz="2000" dirty="0"/>
              <a:t>, up to translation, rotation, and reflection. 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Flips are at least locally rigid. Local rigidity makes sense in </a:t>
            </a:r>
            <a:br>
              <a:rPr lang="en-US" dirty="0" smtClean="0"/>
            </a:br>
            <a:r>
              <a:rPr lang="en-US" dirty="0" smtClean="0"/>
              <a:t>e.g. structural engineering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Continuous deformations are not rigid at all</a:t>
            </a: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Rigidity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There are some simple rules that guarantee global rigidity: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2D</a:t>
            </a:r>
            <a:r>
              <a:rPr lang="en-US" dirty="0" smtClean="0"/>
              <a:t>, a triangle with distances between all pairs is globally rigid. S</a:t>
            </a:r>
            <a:r>
              <a:rPr lang="en-US" sz="2000" dirty="0" smtClean="0"/>
              <a:t>tarting </a:t>
            </a:r>
            <a:r>
              <a:rPr lang="en-US" sz="2000" dirty="0"/>
              <a:t>with a </a:t>
            </a:r>
            <a:r>
              <a:rPr lang="en-US" sz="2000" dirty="0" smtClean="0"/>
              <a:t>triangle, </a:t>
            </a:r>
            <a:r>
              <a:rPr lang="en-US" dirty="0" smtClean="0"/>
              <a:t>i</a:t>
            </a:r>
            <a:r>
              <a:rPr lang="en-US" sz="2000" dirty="0" smtClean="0"/>
              <a:t>f we </a:t>
            </a:r>
            <a:r>
              <a:rPr lang="en-US" sz="2000" dirty="0"/>
              <a:t>repeatedly </a:t>
            </a:r>
            <a:r>
              <a:rPr lang="en-US" sz="2000" dirty="0" smtClean="0"/>
              <a:t>add </a:t>
            </a:r>
            <a:r>
              <a:rPr lang="en-US" sz="2000" dirty="0"/>
              <a:t>a node and edges (with distances) to </a:t>
            </a:r>
            <a:r>
              <a:rPr lang="en-US" sz="2000" dirty="0" smtClean="0"/>
              <a:t>at </a:t>
            </a:r>
            <a:r>
              <a:rPr lang="en-US" sz="2000" dirty="0"/>
              <a:t>least 3 non-collinear </a:t>
            </a:r>
            <a:r>
              <a:rPr lang="en-US" sz="2000" dirty="0" smtClean="0"/>
              <a:t>points, it results </a:t>
            </a:r>
            <a:r>
              <a:rPr lang="en-US" sz="2000" dirty="0"/>
              <a:t>in a globally rigid point formation.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3D</a:t>
            </a:r>
            <a:r>
              <a:rPr lang="en-US" dirty="0" smtClean="0"/>
              <a:t>, a tetrahedron (with all 6 distances) is globally rigid. </a:t>
            </a:r>
            <a:r>
              <a:rPr lang="en-US" sz="2000" dirty="0" smtClean="0"/>
              <a:t>Starting with </a:t>
            </a:r>
            <a:r>
              <a:rPr lang="en-US" sz="2000" dirty="0"/>
              <a:t>a </a:t>
            </a:r>
            <a:r>
              <a:rPr lang="en-US" sz="2000" dirty="0" smtClean="0"/>
              <a:t>tetrahedron, if we repeatedly add </a:t>
            </a:r>
            <a:r>
              <a:rPr lang="en-US" sz="2000" dirty="0"/>
              <a:t>a node and edges (with distances) to at least 4 non-coplanar </a:t>
            </a:r>
            <a:r>
              <a:rPr lang="en-US" sz="2000" dirty="0" smtClean="0"/>
              <a:t>points, it results </a:t>
            </a:r>
            <a:r>
              <a:rPr lang="en-US" sz="2000" dirty="0"/>
              <a:t>in a globally rigid point formation.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distance estimates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Noise can </a:t>
            </a:r>
            <a:r>
              <a:rPr lang="en-US" dirty="0"/>
              <a:t>introduce </a:t>
            </a:r>
            <a:r>
              <a:rPr lang="en-US" dirty="0" smtClean="0"/>
              <a:t>anomalies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We </a:t>
            </a:r>
            <a:r>
              <a:rPr lang="en-US" dirty="0"/>
              <a:t>might no longer get exact solutions, but may have some error (difference between given and computed distances).  Tolerable, unavoidable.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Solutions may no longer be unique, even allowing for small errors:  varying the measurements a tiny amount could yield drastically different best solutions.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Errors </a:t>
            </a:r>
            <a:r>
              <a:rPr lang="en-US" dirty="0"/>
              <a:t>caused by noisy measurements can become compounded through an iterative coordinate assignment </a:t>
            </a:r>
            <a:r>
              <a:rPr lang="en-US" dirty="0" smtClean="0"/>
              <a:t>procedure.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887" y="3579963"/>
            <a:ext cx="6078658" cy="27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 rot="16200000">
            <a:off x="7019258" y="4665360"/>
            <a:ext cx="1248345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[Jie </a:t>
            </a:r>
            <a:r>
              <a:rPr lang="en-US" sz="1800" dirty="0" err="1">
                <a:solidFill>
                  <a:schemeClr val="tx1"/>
                </a:solidFill>
              </a:rPr>
              <a:t>Gao</a:t>
            </a:r>
            <a:r>
              <a:rPr lang="en-US" sz="1800" dirty="0">
                <a:solidFill>
                  <a:schemeClr val="tx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</a:t>
            </a:r>
            <a:r>
              <a:rPr lang="en-US" dirty="0" smtClean="0"/>
              <a:t>noisy measurements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Idea: Robust quadrilaterals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Robust with respect to a bound e on error in distance calculations.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4 nodes in 2D, edges (and distances) between all pairs.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Nodes spaced so, even with errors, only one realization is possible.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Method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Parameterized by bound e on measurement error.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Start with a robust </a:t>
            </a:r>
            <a:r>
              <a:rPr lang="en-US" sz="1800" dirty="0" smtClean="0"/>
              <a:t>quadrilateral, and then add nodes iteratively.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Discussion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Avoids certain kinds of ambiguities (“flip”, </a:t>
            </a:r>
            <a:r>
              <a:rPr lang="en-US" sz="1800" dirty="0" smtClean="0"/>
              <a:t>discontinuous behavior)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But not enough to guarantee global rigidity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To guarantee global rigidity, additional constraints are needed, e.g. on angles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Intuitively: if angles are too small, then flips are easy, even if noise is bounded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Rigidity alternative: Simple </a:t>
            </a:r>
            <a:r>
              <a:rPr lang="en-US" dirty="0"/>
              <a:t>hop-based algorithms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Algorithm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Get </a:t>
            </a:r>
            <a:r>
              <a:rPr lang="en-US" dirty="0" smtClean="0"/>
              <a:t>hop </a:t>
            </a:r>
            <a:r>
              <a:rPr lang="en-US" dirty="0" smtClean="0">
                <a:solidFill>
                  <a:srgbClr val="FF0000"/>
                </a:solidFill>
              </a:rPr>
              <a:t>distance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 to anchor(s)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Intersect circles around anchors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radius = distance to anchor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Choose point such that </a:t>
            </a:r>
            <a:r>
              <a:rPr lang="en-US" dirty="0">
                <a:solidFill>
                  <a:srgbClr val="FF0000"/>
                </a:solidFill>
              </a:rPr>
              <a:t>maximum error is minimal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Find </a:t>
            </a:r>
            <a:r>
              <a:rPr lang="en-US" dirty="0">
                <a:solidFill>
                  <a:schemeClr val="hlink"/>
                </a:solidFill>
              </a:rPr>
              <a:t>enclosing circle</a:t>
            </a:r>
            <a:r>
              <a:rPr lang="en-US" dirty="0"/>
              <a:t> (ball) of minimal radius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Center is calculated location</a:t>
            </a:r>
          </a:p>
          <a:p>
            <a:pPr lvl="2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 higher dimensions: 1 &lt; d </a:t>
            </a:r>
            <a:r>
              <a:rPr lang="en-US" dirty="0">
                <a:latin typeface="CMSY10" pitchFamily="34" charset="0"/>
              </a:rPr>
              <a:t>·</a:t>
            </a:r>
            <a:r>
              <a:rPr lang="en-US" dirty="0"/>
              <a:t> 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Rule of thumb: </a:t>
            </a:r>
            <a:r>
              <a:rPr lang="en-US" dirty="0">
                <a:solidFill>
                  <a:srgbClr val="FF0000"/>
                </a:solidFill>
              </a:rPr>
              <a:t>Sparse graph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bad performance</a:t>
            </a:r>
            <a:endParaRPr lang="en-US" dirty="0"/>
          </a:p>
          <a:p>
            <a:pPr>
              <a:lnSpc>
                <a:spcPct val="120000"/>
              </a:lnSpc>
            </a:pPr>
            <a:endParaRPr lang="de-CH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24413" y="3968750"/>
            <a:ext cx="3538537" cy="2035175"/>
            <a:chOff x="1286" y="2397"/>
            <a:chExt cx="2785" cy="160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54" y="2494"/>
              <a:ext cx="929" cy="929"/>
              <a:chOff x="1055" y="2859"/>
              <a:chExt cx="929" cy="929"/>
            </a:xfrm>
          </p:grpSpPr>
          <p:sp>
            <p:nvSpPr>
              <p:cNvPr id="896006" name="Oval 6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07" name="Oval 7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286" y="2455"/>
              <a:ext cx="929" cy="929"/>
              <a:chOff x="1055" y="2859"/>
              <a:chExt cx="929" cy="929"/>
            </a:xfrm>
          </p:grpSpPr>
          <p:sp>
            <p:nvSpPr>
              <p:cNvPr id="896009" name="Oval 9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10" name="Oval 10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715" y="2436"/>
              <a:ext cx="929" cy="929"/>
              <a:chOff x="1055" y="2859"/>
              <a:chExt cx="929" cy="929"/>
            </a:xfrm>
          </p:grpSpPr>
          <p:sp>
            <p:nvSpPr>
              <p:cNvPr id="896012" name="Oval 12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13" name="Oval 13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145" y="2410"/>
              <a:ext cx="929" cy="929"/>
              <a:chOff x="1055" y="2859"/>
              <a:chExt cx="929" cy="929"/>
            </a:xfrm>
          </p:grpSpPr>
          <p:sp>
            <p:nvSpPr>
              <p:cNvPr id="896015" name="Oval 15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16" name="Oval 16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573" y="2397"/>
              <a:ext cx="929" cy="929"/>
              <a:chOff x="1055" y="2859"/>
              <a:chExt cx="929" cy="929"/>
            </a:xfrm>
          </p:grpSpPr>
          <p:sp>
            <p:nvSpPr>
              <p:cNvPr id="896018" name="Oval 18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19" name="Oval 19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142" y="2890"/>
              <a:ext cx="929" cy="929"/>
              <a:chOff x="1055" y="2859"/>
              <a:chExt cx="929" cy="929"/>
            </a:xfrm>
          </p:grpSpPr>
          <p:sp>
            <p:nvSpPr>
              <p:cNvPr id="896021" name="Oval 21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22" name="Oval 22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2765" y="3070"/>
              <a:ext cx="929" cy="929"/>
              <a:chOff x="1055" y="2859"/>
              <a:chExt cx="929" cy="929"/>
            </a:xfrm>
          </p:grpSpPr>
          <p:sp>
            <p:nvSpPr>
              <p:cNvPr id="896024" name="Oval 24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25" name="Oval 25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343" y="2953"/>
              <a:ext cx="929" cy="929"/>
              <a:chOff x="1055" y="2859"/>
              <a:chExt cx="929" cy="929"/>
            </a:xfrm>
          </p:grpSpPr>
          <p:sp>
            <p:nvSpPr>
              <p:cNvPr id="896027" name="Oval 27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28" name="Oval 28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902" y="2936"/>
              <a:ext cx="929" cy="929"/>
              <a:chOff x="1055" y="2859"/>
              <a:chExt cx="929" cy="929"/>
            </a:xfrm>
          </p:grpSpPr>
          <p:sp>
            <p:nvSpPr>
              <p:cNvPr id="896030" name="Oval 30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31" name="Oval 31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1460" y="2910"/>
              <a:ext cx="929" cy="929"/>
              <a:chOff x="1055" y="2859"/>
              <a:chExt cx="929" cy="929"/>
            </a:xfrm>
          </p:grpSpPr>
          <p:sp>
            <p:nvSpPr>
              <p:cNvPr id="896033" name="Oval 33"/>
              <p:cNvSpPr>
                <a:spLocks noChangeAspect="1" noChangeArrowheads="1"/>
              </p:cNvSpPr>
              <p:nvPr/>
            </p:nvSpPr>
            <p:spPr bwMode="auto">
              <a:xfrm>
                <a:off x="1502" y="3299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34" name="Oval 34"/>
              <p:cNvSpPr>
                <a:spLocks noChangeAspect="1" noChangeArrowheads="1"/>
              </p:cNvSpPr>
              <p:nvPr/>
            </p:nvSpPr>
            <p:spPr bwMode="auto">
              <a:xfrm>
                <a:off x="1055" y="2859"/>
                <a:ext cx="929" cy="92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6035" name="Line 35"/>
            <p:cNvSpPr>
              <a:spLocks noChangeShapeType="1"/>
            </p:cNvSpPr>
            <p:nvPr/>
          </p:nvSpPr>
          <p:spPr bwMode="auto">
            <a:xfrm flipV="1">
              <a:off x="1753" y="2895"/>
              <a:ext cx="428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36" name="Line 36"/>
            <p:cNvSpPr>
              <a:spLocks noChangeShapeType="1"/>
            </p:cNvSpPr>
            <p:nvPr/>
          </p:nvSpPr>
          <p:spPr bwMode="auto">
            <a:xfrm flipV="1">
              <a:off x="2181" y="2876"/>
              <a:ext cx="424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37" name="Line 37"/>
            <p:cNvSpPr>
              <a:spLocks noChangeShapeType="1"/>
            </p:cNvSpPr>
            <p:nvPr/>
          </p:nvSpPr>
          <p:spPr bwMode="auto">
            <a:xfrm flipV="1">
              <a:off x="2592" y="2863"/>
              <a:ext cx="454" cy="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38" name="Line 38"/>
            <p:cNvSpPr>
              <a:spLocks noChangeShapeType="1"/>
            </p:cNvSpPr>
            <p:nvPr/>
          </p:nvSpPr>
          <p:spPr bwMode="auto">
            <a:xfrm>
              <a:off x="3033" y="2857"/>
              <a:ext cx="394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39" name="Line 39"/>
            <p:cNvSpPr>
              <a:spLocks noChangeShapeType="1"/>
            </p:cNvSpPr>
            <p:nvPr/>
          </p:nvSpPr>
          <p:spPr bwMode="auto">
            <a:xfrm>
              <a:off x="3426" y="2953"/>
              <a:ext cx="189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40" name="Line 40"/>
            <p:cNvSpPr>
              <a:spLocks noChangeShapeType="1"/>
            </p:cNvSpPr>
            <p:nvPr/>
          </p:nvSpPr>
          <p:spPr bwMode="auto">
            <a:xfrm flipH="1">
              <a:off x="3230" y="3356"/>
              <a:ext cx="37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41" name="Line 41"/>
            <p:cNvSpPr>
              <a:spLocks noChangeShapeType="1"/>
            </p:cNvSpPr>
            <p:nvPr/>
          </p:nvSpPr>
          <p:spPr bwMode="auto">
            <a:xfrm flipH="1" flipV="1">
              <a:off x="2810" y="3418"/>
              <a:ext cx="422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42" name="Line 42"/>
            <p:cNvSpPr>
              <a:spLocks noChangeShapeType="1"/>
            </p:cNvSpPr>
            <p:nvPr/>
          </p:nvSpPr>
          <p:spPr bwMode="auto">
            <a:xfrm flipH="1" flipV="1">
              <a:off x="2368" y="3398"/>
              <a:ext cx="442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43" name="Line 43"/>
            <p:cNvSpPr>
              <a:spLocks noChangeShapeType="1"/>
            </p:cNvSpPr>
            <p:nvPr/>
          </p:nvSpPr>
          <p:spPr bwMode="auto">
            <a:xfrm flipH="1" flipV="1">
              <a:off x="1926" y="3373"/>
              <a:ext cx="442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How about no anchors at all...?</a:t>
            </a:r>
            <a:endParaRPr lang="en-US" dirty="0"/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07375" cy="3260725"/>
          </a:xfrm>
        </p:spPr>
        <p:txBody>
          <a:bodyPr/>
          <a:lstStyle/>
          <a:p>
            <a:endParaRPr lang="de-CH"/>
          </a:p>
          <a:p>
            <a:r>
              <a:rPr lang="de-CH"/>
              <a:t>In absence of anchors...</a:t>
            </a:r>
          </a:p>
          <a:p>
            <a:pPr>
              <a:buFontTx/>
              <a:buNone/>
            </a:pPr>
            <a:r>
              <a:rPr lang="de-CH">
                <a:sym typeface="Wingdings" pitchFamily="2" charset="2"/>
              </a:rPr>
              <a:t>	 </a:t>
            </a:r>
            <a:r>
              <a:rPr lang="de-CH"/>
              <a:t> ...nodes are clueless about </a:t>
            </a:r>
            <a:r>
              <a:rPr lang="de-CH">
                <a:solidFill>
                  <a:srgbClr val="FF0000"/>
                </a:solidFill>
              </a:rPr>
              <a:t>real coordinates</a:t>
            </a:r>
            <a:r>
              <a:rPr lang="de-CH"/>
              <a:t>.</a:t>
            </a:r>
          </a:p>
          <a:p>
            <a:r>
              <a:rPr lang="de-CH"/>
              <a:t>For many applications, real coordinates are not necessary</a:t>
            </a:r>
          </a:p>
          <a:p>
            <a:pPr>
              <a:buFontTx/>
              <a:buNone/>
            </a:pPr>
            <a:r>
              <a:rPr lang="de-CH">
                <a:sym typeface="Wingdings" pitchFamily="2" charset="2"/>
              </a:rPr>
              <a:t>	 </a:t>
            </a:r>
            <a:r>
              <a:rPr lang="de-CH">
                <a:solidFill>
                  <a:srgbClr val="FF0000"/>
                </a:solidFill>
                <a:sym typeface="Wingdings" pitchFamily="2" charset="2"/>
              </a:rPr>
              <a:t>Virtual coordinates</a:t>
            </a:r>
            <a:r>
              <a:rPr lang="de-CH">
                <a:sym typeface="Wingdings" pitchFamily="2" charset="2"/>
              </a:rPr>
              <a:t> are sufficient</a:t>
            </a:r>
          </a:p>
          <a:p>
            <a:pPr>
              <a:buFontTx/>
              <a:buNone/>
            </a:pPr>
            <a:r>
              <a:rPr lang="de-CH">
                <a:sym typeface="Wingdings" pitchFamily="2" charset="2"/>
              </a:rPr>
              <a:t> 	 Geometric Routing requires only virtual coordinates</a:t>
            </a:r>
          </a:p>
          <a:p>
            <a:pPr lvl="2"/>
            <a:r>
              <a:rPr lang="de-CH">
                <a:sym typeface="Wingdings" pitchFamily="2" charset="2"/>
              </a:rPr>
              <a:t>Require no routing tables</a:t>
            </a:r>
          </a:p>
          <a:p>
            <a:pPr lvl="2"/>
            <a:r>
              <a:rPr lang="de-CH">
                <a:sym typeface="Wingdings" pitchFamily="2" charset="2"/>
              </a:rPr>
              <a:t>Resource-frugal and scalable</a:t>
            </a:r>
          </a:p>
        </p:txBody>
      </p:sp>
      <p:sp>
        <p:nvSpPr>
          <p:cNvPr id="934916" name="Oval 4"/>
          <p:cNvSpPr>
            <a:spLocks noChangeArrowheads="1"/>
          </p:cNvSpPr>
          <p:nvPr/>
        </p:nvSpPr>
        <p:spPr bwMode="auto">
          <a:xfrm>
            <a:off x="2238375" y="5038725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17" name="Oval 5"/>
          <p:cNvSpPr>
            <a:spLocks noChangeArrowheads="1"/>
          </p:cNvSpPr>
          <p:nvPr/>
        </p:nvSpPr>
        <p:spPr bwMode="auto">
          <a:xfrm>
            <a:off x="2635250" y="5387975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18" name="Oval 6"/>
          <p:cNvSpPr>
            <a:spLocks noChangeArrowheads="1"/>
          </p:cNvSpPr>
          <p:nvPr/>
        </p:nvSpPr>
        <p:spPr bwMode="auto">
          <a:xfrm>
            <a:off x="3136900" y="5194300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19" name="Oval 7"/>
          <p:cNvSpPr>
            <a:spLocks noChangeArrowheads="1"/>
          </p:cNvSpPr>
          <p:nvPr/>
        </p:nvSpPr>
        <p:spPr bwMode="auto">
          <a:xfrm>
            <a:off x="2857500" y="4733925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0" name="Oval 8"/>
          <p:cNvSpPr>
            <a:spLocks noChangeArrowheads="1"/>
          </p:cNvSpPr>
          <p:nvPr/>
        </p:nvSpPr>
        <p:spPr bwMode="auto">
          <a:xfrm>
            <a:off x="2892425" y="5892800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1" name="Oval 9"/>
          <p:cNvSpPr>
            <a:spLocks noChangeArrowheads="1"/>
          </p:cNvSpPr>
          <p:nvPr/>
        </p:nvSpPr>
        <p:spPr bwMode="auto">
          <a:xfrm>
            <a:off x="3689350" y="5622925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2" name="Oval 10"/>
          <p:cNvSpPr>
            <a:spLocks noChangeArrowheads="1"/>
          </p:cNvSpPr>
          <p:nvPr/>
        </p:nvSpPr>
        <p:spPr bwMode="auto">
          <a:xfrm>
            <a:off x="3619500" y="4876800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3" name="Oval 11"/>
          <p:cNvSpPr>
            <a:spLocks noChangeArrowheads="1"/>
          </p:cNvSpPr>
          <p:nvPr/>
        </p:nvSpPr>
        <p:spPr bwMode="auto">
          <a:xfrm>
            <a:off x="4635500" y="4445000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4" name="Oval 12"/>
          <p:cNvSpPr>
            <a:spLocks noChangeArrowheads="1"/>
          </p:cNvSpPr>
          <p:nvPr/>
        </p:nvSpPr>
        <p:spPr bwMode="auto">
          <a:xfrm>
            <a:off x="4213225" y="5118100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5" name="Oval 13"/>
          <p:cNvSpPr>
            <a:spLocks noChangeArrowheads="1"/>
          </p:cNvSpPr>
          <p:nvPr/>
        </p:nvSpPr>
        <p:spPr bwMode="auto">
          <a:xfrm>
            <a:off x="5013325" y="5280025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6" name="Oval 14"/>
          <p:cNvSpPr>
            <a:spLocks noChangeArrowheads="1"/>
          </p:cNvSpPr>
          <p:nvPr/>
        </p:nvSpPr>
        <p:spPr bwMode="auto">
          <a:xfrm>
            <a:off x="6172200" y="5324475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7" name="Oval 15"/>
          <p:cNvSpPr>
            <a:spLocks noChangeArrowheads="1"/>
          </p:cNvSpPr>
          <p:nvPr/>
        </p:nvSpPr>
        <p:spPr bwMode="auto">
          <a:xfrm>
            <a:off x="5683250" y="4711700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8" name="Oval 16"/>
          <p:cNvSpPr>
            <a:spLocks noChangeArrowheads="1"/>
          </p:cNvSpPr>
          <p:nvPr/>
        </p:nvSpPr>
        <p:spPr bwMode="auto">
          <a:xfrm>
            <a:off x="5537200" y="5861050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29" name="Line 17"/>
          <p:cNvSpPr>
            <a:spLocks noChangeShapeType="1"/>
          </p:cNvSpPr>
          <p:nvPr/>
        </p:nvSpPr>
        <p:spPr bwMode="auto">
          <a:xfrm>
            <a:off x="2914650" y="4829175"/>
            <a:ext cx="20002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0" name="Line 18"/>
          <p:cNvSpPr>
            <a:spLocks noChangeShapeType="1"/>
          </p:cNvSpPr>
          <p:nvPr/>
        </p:nvSpPr>
        <p:spPr bwMode="auto">
          <a:xfrm>
            <a:off x="2330450" y="5121275"/>
            <a:ext cx="26670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1" name="Line 19"/>
          <p:cNvSpPr>
            <a:spLocks noChangeShapeType="1"/>
          </p:cNvSpPr>
          <p:nvPr/>
        </p:nvSpPr>
        <p:spPr bwMode="auto">
          <a:xfrm>
            <a:off x="3644900" y="4978400"/>
            <a:ext cx="57150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2" name="Line 20"/>
          <p:cNvSpPr>
            <a:spLocks noChangeShapeType="1"/>
          </p:cNvSpPr>
          <p:nvPr/>
        </p:nvSpPr>
        <p:spPr bwMode="auto">
          <a:xfrm>
            <a:off x="2701925" y="5483225"/>
            <a:ext cx="171450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3" name="Line 21"/>
          <p:cNvSpPr>
            <a:spLocks noChangeShapeType="1"/>
          </p:cNvSpPr>
          <p:nvPr/>
        </p:nvSpPr>
        <p:spPr bwMode="auto">
          <a:xfrm flipV="1">
            <a:off x="2711450" y="5235575"/>
            <a:ext cx="38100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4" name="Line 22"/>
          <p:cNvSpPr>
            <a:spLocks noChangeShapeType="1"/>
          </p:cNvSpPr>
          <p:nvPr/>
        </p:nvSpPr>
        <p:spPr bwMode="auto">
          <a:xfrm flipV="1">
            <a:off x="2320925" y="4778375"/>
            <a:ext cx="47625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5" name="Line 23"/>
          <p:cNvSpPr>
            <a:spLocks noChangeShapeType="1"/>
          </p:cNvSpPr>
          <p:nvPr/>
        </p:nvSpPr>
        <p:spPr bwMode="auto">
          <a:xfrm>
            <a:off x="2968625" y="4749800"/>
            <a:ext cx="600075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6" name="Line 24"/>
          <p:cNvSpPr>
            <a:spLocks noChangeShapeType="1"/>
          </p:cNvSpPr>
          <p:nvPr/>
        </p:nvSpPr>
        <p:spPr bwMode="auto">
          <a:xfrm flipV="1">
            <a:off x="3225800" y="4930775"/>
            <a:ext cx="3429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7" name="Line 25"/>
          <p:cNvSpPr>
            <a:spLocks noChangeShapeType="1"/>
          </p:cNvSpPr>
          <p:nvPr/>
        </p:nvSpPr>
        <p:spPr bwMode="auto">
          <a:xfrm>
            <a:off x="3216275" y="5264150"/>
            <a:ext cx="419100" cy="342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8" name="Line 26"/>
          <p:cNvSpPr>
            <a:spLocks noChangeShapeType="1"/>
          </p:cNvSpPr>
          <p:nvPr/>
        </p:nvSpPr>
        <p:spPr bwMode="auto">
          <a:xfrm flipV="1">
            <a:off x="2978150" y="5683250"/>
            <a:ext cx="657225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39" name="Line 27"/>
          <p:cNvSpPr>
            <a:spLocks noChangeShapeType="1"/>
          </p:cNvSpPr>
          <p:nvPr/>
        </p:nvSpPr>
        <p:spPr bwMode="auto">
          <a:xfrm>
            <a:off x="3711575" y="4911725"/>
            <a:ext cx="43815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0" name="Line 28"/>
          <p:cNvSpPr>
            <a:spLocks noChangeShapeType="1"/>
          </p:cNvSpPr>
          <p:nvPr/>
        </p:nvSpPr>
        <p:spPr bwMode="auto">
          <a:xfrm flipV="1">
            <a:off x="3768725" y="5178425"/>
            <a:ext cx="38100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1" name="Line 29"/>
          <p:cNvSpPr>
            <a:spLocks noChangeShapeType="1"/>
          </p:cNvSpPr>
          <p:nvPr/>
        </p:nvSpPr>
        <p:spPr bwMode="auto">
          <a:xfrm>
            <a:off x="4302125" y="5140325"/>
            <a:ext cx="638175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2" name="Line 30"/>
          <p:cNvSpPr>
            <a:spLocks noChangeShapeType="1"/>
          </p:cNvSpPr>
          <p:nvPr/>
        </p:nvSpPr>
        <p:spPr bwMode="auto">
          <a:xfrm flipV="1">
            <a:off x="4254500" y="4511675"/>
            <a:ext cx="333375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3" name="Line 31"/>
          <p:cNvSpPr>
            <a:spLocks noChangeShapeType="1"/>
          </p:cNvSpPr>
          <p:nvPr/>
        </p:nvSpPr>
        <p:spPr bwMode="auto">
          <a:xfrm>
            <a:off x="4702175" y="4521200"/>
            <a:ext cx="314325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4" name="Line 32"/>
          <p:cNvSpPr>
            <a:spLocks noChangeShapeType="1"/>
          </p:cNvSpPr>
          <p:nvPr/>
        </p:nvSpPr>
        <p:spPr bwMode="auto">
          <a:xfrm>
            <a:off x="4740275" y="4454525"/>
            <a:ext cx="885825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5" name="Line 33"/>
          <p:cNvSpPr>
            <a:spLocks noChangeShapeType="1"/>
          </p:cNvSpPr>
          <p:nvPr/>
        </p:nvSpPr>
        <p:spPr bwMode="auto">
          <a:xfrm>
            <a:off x="5759450" y="4787900"/>
            <a:ext cx="361950" cy="48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6" name="Line 34"/>
          <p:cNvSpPr>
            <a:spLocks noChangeShapeType="1"/>
          </p:cNvSpPr>
          <p:nvPr/>
        </p:nvSpPr>
        <p:spPr bwMode="auto">
          <a:xfrm flipV="1">
            <a:off x="5073650" y="4768850"/>
            <a:ext cx="561975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7" name="Line 35"/>
          <p:cNvSpPr>
            <a:spLocks noChangeShapeType="1"/>
          </p:cNvSpPr>
          <p:nvPr/>
        </p:nvSpPr>
        <p:spPr bwMode="auto">
          <a:xfrm flipV="1">
            <a:off x="5607050" y="5387975"/>
            <a:ext cx="504825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8" name="Line 36"/>
          <p:cNvSpPr>
            <a:spLocks noChangeShapeType="1"/>
          </p:cNvSpPr>
          <p:nvPr/>
        </p:nvSpPr>
        <p:spPr bwMode="auto">
          <a:xfrm>
            <a:off x="5092700" y="5359400"/>
            <a:ext cx="419100" cy="447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49" name="Oval 37"/>
          <p:cNvSpPr>
            <a:spLocks noChangeArrowheads="1"/>
          </p:cNvSpPr>
          <p:nvPr/>
        </p:nvSpPr>
        <p:spPr bwMode="auto">
          <a:xfrm>
            <a:off x="6032500" y="4327525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50" name="Line 38"/>
          <p:cNvSpPr>
            <a:spLocks noChangeShapeType="1"/>
          </p:cNvSpPr>
          <p:nvPr/>
        </p:nvSpPr>
        <p:spPr bwMode="auto">
          <a:xfrm flipV="1">
            <a:off x="5746750" y="4403725"/>
            <a:ext cx="24765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51" name="Line 39"/>
          <p:cNvSpPr>
            <a:spLocks noChangeShapeType="1"/>
          </p:cNvSpPr>
          <p:nvPr/>
        </p:nvSpPr>
        <p:spPr bwMode="auto">
          <a:xfrm>
            <a:off x="4248150" y="5229225"/>
            <a:ext cx="95250" cy="542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52" name="Line 40"/>
          <p:cNvSpPr>
            <a:spLocks noChangeShapeType="1"/>
          </p:cNvSpPr>
          <p:nvPr/>
        </p:nvSpPr>
        <p:spPr bwMode="auto">
          <a:xfrm>
            <a:off x="3797300" y="5721350"/>
            <a:ext cx="495300" cy="123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53" name="Line 41"/>
          <p:cNvSpPr>
            <a:spLocks noChangeShapeType="1"/>
          </p:cNvSpPr>
          <p:nvPr/>
        </p:nvSpPr>
        <p:spPr bwMode="auto">
          <a:xfrm flipH="1">
            <a:off x="4435475" y="5368925"/>
            <a:ext cx="533400" cy="428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54" name="Oval 42"/>
          <p:cNvSpPr>
            <a:spLocks noChangeArrowheads="1"/>
          </p:cNvSpPr>
          <p:nvPr/>
        </p:nvSpPr>
        <p:spPr bwMode="auto">
          <a:xfrm>
            <a:off x="4343400" y="5838825"/>
            <a:ext cx="42863" cy="42863"/>
          </a:xfrm>
          <a:prstGeom prst="ellipse">
            <a:avLst/>
          </a:prstGeom>
          <a:solidFill>
            <a:srgbClr val="00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55" name="Line 43"/>
          <p:cNvSpPr>
            <a:spLocks noChangeShapeType="1"/>
          </p:cNvSpPr>
          <p:nvPr/>
        </p:nvSpPr>
        <p:spPr bwMode="auto">
          <a:xfrm>
            <a:off x="2362200" y="5076825"/>
            <a:ext cx="3086100" cy="7905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4956" name="Text Box 44"/>
          <p:cNvSpPr txBox="1">
            <a:spLocks noChangeArrowheads="1"/>
          </p:cNvSpPr>
          <p:nvPr/>
        </p:nvSpPr>
        <p:spPr bwMode="auto">
          <a:xfrm>
            <a:off x="2000250" y="4714875"/>
            <a:ext cx="3810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1600"/>
              <a:t>s</a:t>
            </a:r>
            <a:endParaRPr lang="en-US" sz="1600"/>
          </a:p>
        </p:txBody>
      </p:sp>
      <p:sp>
        <p:nvSpPr>
          <p:cNvPr id="934957" name="Text Box 45"/>
          <p:cNvSpPr txBox="1">
            <a:spLocks noChangeArrowheads="1"/>
          </p:cNvSpPr>
          <p:nvPr/>
        </p:nvSpPr>
        <p:spPr bwMode="auto">
          <a:xfrm>
            <a:off x="5530850" y="5768975"/>
            <a:ext cx="3810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1600"/>
              <a:t>d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Area maturity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Practical importance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Theory appeal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9907" y="1657357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First steps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Text book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89907" y="3132373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apps                                                     Mission critical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9907" y="4607389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Boooooooring</a:t>
            </a:r>
            <a:r>
              <a:rPr lang="en-US" dirty="0" smtClean="0">
                <a:solidFill>
                  <a:schemeClr val="bg1"/>
                </a:solidFill>
              </a:rPr>
              <a:t>					 Exciting</a:t>
            </a:r>
          </a:p>
        </p:txBody>
      </p:sp>
      <p:sp>
        <p:nvSpPr>
          <p:cNvPr id="7" name="Isosceles Triangle 6"/>
          <p:cNvSpPr/>
          <p:nvPr/>
        </p:nvSpPr>
        <p:spPr bwMode="auto">
          <a:xfrm>
            <a:off x="3388075" y="1926771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5618722" y="3385456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6672104" y="4876798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Virtual Coordinates</a:t>
            </a:r>
            <a:endParaRPr lang="en-US"/>
          </a:p>
        </p:txBody>
      </p:sp>
      <p:sp>
        <p:nvSpPr>
          <p:cNvPr id="93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Idea: </a:t>
            </a:r>
          </a:p>
          <a:p>
            <a:pPr>
              <a:buFontTx/>
              <a:buNone/>
            </a:pPr>
            <a:r>
              <a:rPr lang="de-CH" dirty="0"/>
              <a:t>	Close-by nodes have similar coordinates</a:t>
            </a:r>
          </a:p>
          <a:p>
            <a:pPr>
              <a:buFontTx/>
              <a:buNone/>
            </a:pPr>
            <a:r>
              <a:rPr lang="de-CH" dirty="0"/>
              <a:t>	Distant nodes have very different coordinates</a:t>
            </a:r>
          </a:p>
          <a:p>
            <a:pPr>
              <a:buFontTx/>
              <a:buNone/>
            </a:pPr>
            <a:r>
              <a:rPr lang="de-CH" dirty="0"/>
              <a:t>	</a:t>
            </a:r>
            <a:endParaRPr lang="de-CH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de-CH" dirty="0">
                <a:sym typeface="Wingdings" pitchFamily="2" charset="2"/>
              </a:rPr>
              <a:t>	 Similar coordinates imply physical proximity!</a:t>
            </a:r>
            <a:endParaRPr lang="de-CH" dirty="0"/>
          </a:p>
          <a:p>
            <a:endParaRPr lang="de-CH" dirty="0"/>
          </a:p>
          <a:p>
            <a:r>
              <a:rPr lang="de-CH" dirty="0"/>
              <a:t>Applications</a:t>
            </a:r>
          </a:p>
          <a:p>
            <a:pPr lvl="1"/>
            <a:r>
              <a:rPr lang="de-CH" dirty="0" smtClean="0"/>
              <a:t>Geo-Routing</a:t>
            </a:r>
            <a:endParaRPr lang="de-CH" dirty="0"/>
          </a:p>
          <a:p>
            <a:pPr lvl="1"/>
            <a:r>
              <a:rPr lang="de-CH" dirty="0"/>
              <a:t>Locality-sensitive queries</a:t>
            </a:r>
          </a:p>
          <a:p>
            <a:pPr lvl="1"/>
            <a:r>
              <a:rPr lang="de-CH" dirty="0"/>
              <a:t>Obtaining meta information on the network</a:t>
            </a:r>
          </a:p>
          <a:p>
            <a:pPr lvl="1"/>
            <a:r>
              <a:rPr lang="de-CH" dirty="0"/>
              <a:t>Anycast services („</a:t>
            </a:r>
            <a:r>
              <a:rPr lang="de-CH" i="1" dirty="0"/>
              <a:t>Which of the service nodes is closest to me?</a:t>
            </a:r>
            <a:r>
              <a:rPr lang="de-CH" dirty="0"/>
              <a:t>“)</a:t>
            </a:r>
          </a:p>
          <a:p>
            <a:pPr lvl="1"/>
            <a:r>
              <a:rPr lang="de-CH" dirty="0"/>
              <a:t>Outside the sensor network domain: e.g., Internet mapping</a:t>
            </a:r>
            <a:endParaRPr lang="en-US" dirty="0"/>
          </a:p>
        </p:txBody>
      </p:sp>
      <p:sp>
        <p:nvSpPr>
          <p:cNvPr id="936964" name="Rectangle 4"/>
          <p:cNvSpPr>
            <a:spLocks noChangeArrowheads="1"/>
          </p:cNvSpPr>
          <p:nvPr/>
        </p:nvSpPr>
        <p:spPr bwMode="auto">
          <a:xfrm>
            <a:off x="733425" y="2600325"/>
            <a:ext cx="5762625" cy="504825"/>
          </a:xfrm>
          <a:prstGeom prst="rect">
            <a:avLst/>
          </a:prstGeom>
          <a:solidFill>
            <a:srgbClr val="B9C7E5">
              <a:alpha val="2000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Model</a:t>
            </a:r>
            <a:endParaRPr lang="en-US"/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CH"/>
          </a:p>
          <a:p>
            <a:r>
              <a:rPr lang="de-CH">
                <a:solidFill>
                  <a:srgbClr val="FF0000"/>
                </a:solidFill>
              </a:rPr>
              <a:t>Unit Disk Graph (UDG)</a:t>
            </a:r>
            <a:r>
              <a:rPr lang="de-CH">
                <a:solidFill>
                  <a:srgbClr val="009900"/>
                </a:solidFill>
              </a:rPr>
              <a:t> </a:t>
            </a:r>
            <a:r>
              <a:rPr lang="de-CH"/>
              <a:t>to model </a:t>
            </a:r>
          </a:p>
          <a:p>
            <a:pPr>
              <a:buFontTx/>
              <a:buNone/>
            </a:pPr>
            <a:r>
              <a:rPr lang="de-CH"/>
              <a:t>	wireless multi-hop network</a:t>
            </a:r>
          </a:p>
          <a:p>
            <a:pPr lvl="1"/>
            <a:r>
              <a:rPr lang="de-CH"/>
              <a:t>Two nodes can communicate iff </a:t>
            </a:r>
          </a:p>
          <a:p>
            <a:pPr lvl="1">
              <a:buFontTx/>
              <a:buNone/>
            </a:pPr>
            <a:r>
              <a:rPr lang="de-CH"/>
              <a:t>	Euclidean distance is at most 1</a:t>
            </a:r>
          </a:p>
          <a:p>
            <a:pPr lvl="1">
              <a:buFontTx/>
              <a:buNone/>
            </a:pPr>
            <a:endParaRPr lang="de-CH"/>
          </a:p>
          <a:p>
            <a:r>
              <a:rPr lang="de-CH"/>
              <a:t>Sensor nodes may not be capable of</a:t>
            </a:r>
          </a:p>
          <a:p>
            <a:pPr lvl="1"/>
            <a:r>
              <a:rPr lang="de-CH"/>
              <a:t>Sensing directions to neighbors</a:t>
            </a:r>
          </a:p>
          <a:p>
            <a:pPr lvl="1"/>
            <a:r>
              <a:rPr lang="de-CH"/>
              <a:t>Measuring distances to neighbors</a:t>
            </a:r>
          </a:p>
          <a:p>
            <a:pPr lvl="1"/>
            <a:endParaRPr lang="de-CH"/>
          </a:p>
          <a:p>
            <a:r>
              <a:rPr lang="de-CH"/>
              <a:t>Goal: Derive topologically correct coordinate information from </a:t>
            </a:r>
            <a:r>
              <a:rPr lang="de-CH">
                <a:solidFill>
                  <a:srgbClr val="FF0000"/>
                </a:solidFill>
              </a:rPr>
              <a:t>connectivity information</a:t>
            </a:r>
            <a:r>
              <a:rPr lang="de-CH"/>
              <a:t> only. </a:t>
            </a:r>
          </a:p>
          <a:p>
            <a:pPr lvl="1"/>
            <a:r>
              <a:rPr lang="de-CH"/>
              <a:t>Even the simplest nodes can derive connectivity information</a:t>
            </a: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939012" name="Oval 4"/>
          <p:cNvSpPr>
            <a:spLocks noChangeArrowheads="1"/>
          </p:cNvSpPr>
          <p:nvPr/>
        </p:nvSpPr>
        <p:spPr bwMode="auto">
          <a:xfrm>
            <a:off x="5810250" y="1285875"/>
            <a:ext cx="1428750" cy="1381125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9013" name="Oval 5"/>
          <p:cNvSpPr>
            <a:spLocks noChangeArrowheads="1"/>
          </p:cNvSpPr>
          <p:nvPr/>
        </p:nvSpPr>
        <p:spPr bwMode="auto">
          <a:xfrm>
            <a:off x="6935788" y="1947863"/>
            <a:ext cx="719137" cy="523875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381000" indent="-381000"/>
            <a:endParaRPr lang="en-US">
              <a:solidFill>
                <a:schemeClr val="tx1"/>
              </a:solidFill>
            </a:endParaRPr>
          </a:p>
        </p:txBody>
      </p:sp>
      <p:sp>
        <p:nvSpPr>
          <p:cNvPr id="939014" name="Oval 6"/>
          <p:cNvSpPr>
            <a:spLocks noChangeArrowheads="1"/>
          </p:cNvSpPr>
          <p:nvPr/>
        </p:nvSpPr>
        <p:spPr bwMode="auto">
          <a:xfrm>
            <a:off x="6496050" y="1914525"/>
            <a:ext cx="88900" cy="88900"/>
          </a:xfrm>
          <a:prstGeom prst="ellipse">
            <a:avLst/>
          </a:prstGeom>
          <a:solidFill>
            <a:srgbClr val="000000"/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9015" name="Oval 7"/>
          <p:cNvSpPr>
            <a:spLocks noChangeArrowheads="1"/>
          </p:cNvSpPr>
          <p:nvPr/>
        </p:nvSpPr>
        <p:spPr bwMode="auto">
          <a:xfrm>
            <a:off x="6702425" y="1397000"/>
            <a:ext cx="88900" cy="88900"/>
          </a:xfrm>
          <a:prstGeom prst="ellipse">
            <a:avLst/>
          </a:prstGeom>
          <a:solidFill>
            <a:srgbClr val="000000"/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9016" name="Oval 8"/>
          <p:cNvSpPr>
            <a:spLocks noChangeArrowheads="1"/>
          </p:cNvSpPr>
          <p:nvPr/>
        </p:nvSpPr>
        <p:spPr bwMode="auto">
          <a:xfrm>
            <a:off x="7512050" y="1854200"/>
            <a:ext cx="88900" cy="88900"/>
          </a:xfrm>
          <a:prstGeom prst="ellipse">
            <a:avLst/>
          </a:prstGeom>
          <a:solidFill>
            <a:srgbClr val="000000"/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39017" name="Line 9"/>
          <p:cNvSpPr>
            <a:spLocks noChangeShapeType="1"/>
          </p:cNvSpPr>
          <p:nvPr/>
        </p:nvSpPr>
        <p:spPr bwMode="auto">
          <a:xfrm flipV="1">
            <a:off x="6562725" y="1524000"/>
            <a:ext cx="1524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39018" name="Line 10"/>
          <p:cNvSpPr>
            <a:spLocks noChangeShapeType="1"/>
          </p:cNvSpPr>
          <p:nvPr/>
        </p:nvSpPr>
        <p:spPr bwMode="auto">
          <a:xfrm flipV="1">
            <a:off x="6635750" y="1901825"/>
            <a:ext cx="83820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39019" name="Line 11"/>
          <p:cNvSpPr>
            <a:spLocks noChangeShapeType="1"/>
          </p:cNvSpPr>
          <p:nvPr/>
        </p:nvSpPr>
        <p:spPr bwMode="auto">
          <a:xfrm flipH="1">
            <a:off x="6867525" y="1724025"/>
            <a:ext cx="209550" cy="409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39020" name="Line 12"/>
          <p:cNvSpPr>
            <a:spLocks noChangeShapeType="1"/>
          </p:cNvSpPr>
          <p:nvPr/>
        </p:nvSpPr>
        <p:spPr bwMode="auto">
          <a:xfrm>
            <a:off x="6826250" y="1816100"/>
            <a:ext cx="323850" cy="257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39021" name="Line 13"/>
          <p:cNvSpPr>
            <a:spLocks noChangeShapeType="1"/>
          </p:cNvSpPr>
          <p:nvPr/>
        </p:nvSpPr>
        <p:spPr bwMode="auto">
          <a:xfrm flipV="1">
            <a:off x="5838825" y="1981200"/>
            <a:ext cx="638175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39022" name="Text Box 14"/>
          <p:cNvSpPr txBox="1">
            <a:spLocks noChangeArrowheads="1"/>
          </p:cNvSpPr>
          <p:nvPr/>
        </p:nvSpPr>
        <p:spPr bwMode="auto">
          <a:xfrm>
            <a:off x="5995988" y="1631950"/>
            <a:ext cx="312737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l">
              <a:buFontTx/>
              <a:buNone/>
            </a:pPr>
            <a:r>
              <a:rPr lang="de-CH" sz="1600">
                <a:solidFill>
                  <a:schemeClr val="tx1"/>
                </a:solidFill>
              </a:rPr>
              <a:t>1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39023" name="Text Box 15"/>
          <p:cNvSpPr txBox="1">
            <a:spLocks noChangeArrowheads="1"/>
          </p:cNvSpPr>
          <p:nvPr/>
        </p:nvSpPr>
        <p:spPr bwMode="auto">
          <a:xfrm>
            <a:off x="6373813" y="1971675"/>
            <a:ext cx="312737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l">
              <a:buFontTx/>
              <a:buNone/>
            </a:pPr>
            <a:r>
              <a:rPr lang="de-CH" sz="1600">
                <a:solidFill>
                  <a:schemeClr val="tx1"/>
                </a:solidFill>
              </a:rPr>
              <a:t>u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39024" name="Text Box 16"/>
          <p:cNvSpPr txBox="1">
            <a:spLocks noChangeArrowheads="1"/>
          </p:cNvSpPr>
          <p:nvPr/>
        </p:nvSpPr>
        <p:spPr bwMode="auto">
          <a:xfrm>
            <a:off x="6380163" y="1282700"/>
            <a:ext cx="312737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l">
              <a:buFontTx/>
              <a:buNone/>
            </a:pPr>
            <a:r>
              <a:rPr lang="de-CH" sz="1600">
                <a:solidFill>
                  <a:schemeClr val="tx1"/>
                </a:solidFill>
              </a:rPr>
              <a:t>v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75300" y="3948113"/>
            <a:ext cx="1809750" cy="1804987"/>
            <a:chOff x="3512" y="2487"/>
            <a:chExt cx="1140" cy="1137"/>
          </a:xfrm>
        </p:grpSpPr>
        <p:sp>
          <p:nvSpPr>
            <p:cNvPr id="945155" name="Oval 3"/>
            <p:cNvSpPr>
              <a:spLocks noChangeArrowheads="1"/>
            </p:cNvSpPr>
            <p:nvPr/>
          </p:nvSpPr>
          <p:spPr bwMode="auto">
            <a:xfrm>
              <a:off x="3512" y="2487"/>
              <a:ext cx="1140" cy="113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56" name="Oval 4"/>
            <p:cNvSpPr>
              <a:spLocks noChangeArrowheads="1"/>
            </p:cNvSpPr>
            <p:nvPr/>
          </p:nvSpPr>
          <p:spPr bwMode="auto">
            <a:xfrm>
              <a:off x="4069" y="3043"/>
              <a:ext cx="60" cy="54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57" name="Text Box 5"/>
            <p:cNvSpPr txBox="1">
              <a:spLocks noChangeArrowheads="1"/>
            </p:cNvSpPr>
            <p:nvPr/>
          </p:nvSpPr>
          <p:spPr bwMode="auto">
            <a:xfrm>
              <a:off x="3735" y="2707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/>
                <a:t>v</a:t>
              </a:r>
              <a:r>
                <a:rPr lang="de-CH" baseline="-25000"/>
                <a:t>2</a:t>
              </a:r>
              <a:endParaRPr lang="en-US" baseline="-2500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43700" y="4376738"/>
            <a:ext cx="1809750" cy="1804987"/>
            <a:chOff x="4248" y="2757"/>
            <a:chExt cx="1140" cy="1137"/>
          </a:xfrm>
        </p:grpSpPr>
        <p:sp>
          <p:nvSpPr>
            <p:cNvPr id="945159" name="Oval 7"/>
            <p:cNvSpPr>
              <a:spLocks noChangeArrowheads="1"/>
            </p:cNvSpPr>
            <p:nvPr/>
          </p:nvSpPr>
          <p:spPr bwMode="auto">
            <a:xfrm>
              <a:off x="4248" y="2757"/>
              <a:ext cx="1140" cy="113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60" name="Oval 8"/>
            <p:cNvSpPr>
              <a:spLocks noChangeArrowheads="1"/>
            </p:cNvSpPr>
            <p:nvPr/>
          </p:nvSpPr>
          <p:spPr bwMode="auto">
            <a:xfrm>
              <a:off x="4805" y="3312"/>
              <a:ext cx="61" cy="55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61" name="Text Box 9"/>
            <p:cNvSpPr txBox="1">
              <a:spLocks noChangeArrowheads="1"/>
            </p:cNvSpPr>
            <p:nvPr/>
          </p:nvSpPr>
          <p:spPr bwMode="auto">
            <a:xfrm>
              <a:off x="4745" y="3210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/>
                <a:t>v</a:t>
              </a:r>
              <a:r>
                <a:rPr lang="de-CH" baseline="-25000"/>
                <a:t>4</a:t>
              </a:r>
              <a:endParaRPr lang="en-US" baseline="-250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562725" y="3883025"/>
            <a:ext cx="1809750" cy="1803400"/>
            <a:chOff x="4158" y="2446"/>
            <a:chExt cx="1140" cy="1136"/>
          </a:xfrm>
        </p:grpSpPr>
        <p:sp>
          <p:nvSpPr>
            <p:cNvPr id="945163" name="Oval 11"/>
            <p:cNvSpPr>
              <a:spLocks noChangeArrowheads="1"/>
            </p:cNvSpPr>
            <p:nvPr/>
          </p:nvSpPr>
          <p:spPr bwMode="auto">
            <a:xfrm>
              <a:off x="4158" y="2446"/>
              <a:ext cx="1140" cy="113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64" name="Oval 12"/>
            <p:cNvSpPr>
              <a:spLocks noChangeArrowheads="1"/>
            </p:cNvSpPr>
            <p:nvPr/>
          </p:nvSpPr>
          <p:spPr bwMode="auto">
            <a:xfrm>
              <a:off x="4680" y="2982"/>
              <a:ext cx="62" cy="54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65" name="Text Box 13"/>
            <p:cNvSpPr txBox="1">
              <a:spLocks noChangeArrowheads="1"/>
            </p:cNvSpPr>
            <p:nvPr/>
          </p:nvSpPr>
          <p:spPr bwMode="auto">
            <a:xfrm>
              <a:off x="4617" y="2833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/>
                <a:t>v</a:t>
              </a:r>
              <a:r>
                <a:rPr lang="de-CH" baseline="-25000"/>
                <a:t>5</a:t>
              </a:r>
              <a:endParaRPr lang="en-US" baseline="-2500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911850" y="3241675"/>
            <a:ext cx="1808163" cy="1803400"/>
            <a:chOff x="3730" y="2042"/>
            <a:chExt cx="1139" cy="1136"/>
          </a:xfrm>
        </p:grpSpPr>
        <p:sp>
          <p:nvSpPr>
            <p:cNvPr id="945167" name="Oval 15"/>
            <p:cNvSpPr>
              <a:spLocks noChangeArrowheads="1"/>
            </p:cNvSpPr>
            <p:nvPr/>
          </p:nvSpPr>
          <p:spPr bwMode="auto">
            <a:xfrm>
              <a:off x="3730" y="2042"/>
              <a:ext cx="1139" cy="113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68" name="Oval 16"/>
            <p:cNvSpPr>
              <a:spLocks noChangeArrowheads="1"/>
            </p:cNvSpPr>
            <p:nvPr/>
          </p:nvSpPr>
          <p:spPr bwMode="auto">
            <a:xfrm>
              <a:off x="4286" y="2596"/>
              <a:ext cx="61" cy="56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69" name="Text Box 17"/>
            <p:cNvSpPr txBox="1">
              <a:spLocks noChangeArrowheads="1"/>
            </p:cNvSpPr>
            <p:nvPr/>
          </p:nvSpPr>
          <p:spPr bwMode="auto">
            <a:xfrm>
              <a:off x="4049" y="2303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dirty="0"/>
                <a:t>v</a:t>
              </a:r>
              <a:r>
                <a:rPr lang="de-CH" baseline="-25000" dirty="0"/>
                <a:t>1</a:t>
              </a:r>
              <a:endParaRPr lang="en-US" baseline="-25000" dirty="0"/>
            </a:p>
          </p:txBody>
        </p:sp>
      </p:grpSp>
      <p:sp>
        <p:nvSpPr>
          <p:cNvPr id="94517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Virtual Coordinates            UDG Embedding </a:t>
            </a:r>
            <a:endParaRPr lang="en-US"/>
          </a:p>
        </p:txBody>
      </p:sp>
      <p:sp>
        <p:nvSpPr>
          <p:cNvPr id="945171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Given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>
                <a:solidFill>
                  <a:srgbClr val="009900"/>
                </a:solidFill>
              </a:rPr>
              <a:t>connectivity</a:t>
            </a:r>
            <a:r>
              <a:rPr lang="de-CH" dirty="0">
                <a:solidFill>
                  <a:srgbClr val="009900"/>
                </a:solidFill>
              </a:rPr>
              <a:t> </a:t>
            </a:r>
            <a:r>
              <a:rPr lang="de-CH" dirty="0" err="1">
                <a:solidFill>
                  <a:srgbClr val="009900"/>
                </a:solidFill>
              </a:rPr>
              <a:t>information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node</a:t>
            </a:r>
            <a:r>
              <a:rPr lang="de-CH" dirty="0"/>
              <a:t>...</a:t>
            </a:r>
          </a:p>
          <a:p>
            <a:pPr lvl="1"/>
            <a:endParaRPr lang="de-CH" sz="2000" dirty="0"/>
          </a:p>
          <a:p>
            <a:endParaRPr lang="en-US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008688" y="4575175"/>
            <a:ext cx="1808162" cy="1803400"/>
            <a:chOff x="3785" y="2882"/>
            <a:chExt cx="1139" cy="1136"/>
          </a:xfrm>
        </p:grpSpPr>
        <p:sp>
          <p:nvSpPr>
            <p:cNvPr id="945173" name="Oval 21"/>
            <p:cNvSpPr>
              <a:spLocks noChangeArrowheads="1"/>
            </p:cNvSpPr>
            <p:nvPr/>
          </p:nvSpPr>
          <p:spPr bwMode="auto">
            <a:xfrm>
              <a:off x="3785" y="2882"/>
              <a:ext cx="1139" cy="113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74" name="Oval 22"/>
            <p:cNvSpPr>
              <a:spLocks noChangeArrowheads="1"/>
            </p:cNvSpPr>
            <p:nvPr/>
          </p:nvSpPr>
          <p:spPr bwMode="auto">
            <a:xfrm>
              <a:off x="4342" y="3436"/>
              <a:ext cx="60" cy="55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75" name="Text Box 23"/>
            <p:cNvSpPr txBox="1">
              <a:spLocks noChangeArrowheads="1"/>
            </p:cNvSpPr>
            <p:nvPr/>
          </p:nvSpPr>
          <p:spPr bwMode="auto">
            <a:xfrm>
              <a:off x="4203" y="3511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/>
                <a:t>v</a:t>
              </a:r>
              <a:r>
                <a:rPr lang="de-CH" baseline="-25000"/>
                <a:t>3</a:t>
              </a:r>
              <a:endParaRPr lang="en-US" baseline="-25000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22325" y="1390650"/>
            <a:ext cx="3930650" cy="1809751"/>
            <a:chOff x="656" y="1092"/>
            <a:chExt cx="2476" cy="1140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656" y="1092"/>
              <a:ext cx="442" cy="858"/>
              <a:chOff x="746" y="1020"/>
              <a:chExt cx="442" cy="858"/>
            </a:xfrm>
          </p:grpSpPr>
          <p:sp>
            <p:nvSpPr>
              <p:cNvPr id="945178" name="Rectangle 26"/>
              <p:cNvSpPr>
                <a:spLocks noChangeArrowheads="1"/>
              </p:cNvSpPr>
              <p:nvPr/>
            </p:nvSpPr>
            <p:spPr bwMode="auto">
              <a:xfrm>
                <a:off x="816" y="1038"/>
                <a:ext cx="282" cy="84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5179" name="Text Box 27"/>
              <p:cNvSpPr txBox="1">
                <a:spLocks noChangeArrowheads="1"/>
              </p:cNvSpPr>
              <p:nvPr/>
            </p:nvSpPr>
            <p:spPr bwMode="auto">
              <a:xfrm>
                <a:off x="750" y="1020"/>
                <a:ext cx="438" cy="25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>
                    <a:solidFill>
                      <a:srgbClr val="FF0000"/>
                    </a:solidFill>
                  </a:rPr>
                  <a:t>v</a:t>
                </a:r>
                <a:r>
                  <a:rPr lang="de-CH" sz="2000" baseline="-25000">
                    <a:solidFill>
                      <a:srgbClr val="FF0000"/>
                    </a:solidFill>
                  </a:rPr>
                  <a:t>1</a:t>
                </a:r>
                <a:endParaRPr lang="en-US" sz="2000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945180" name="Line 28"/>
              <p:cNvSpPr>
                <a:spLocks noChangeShapeType="1"/>
              </p:cNvSpPr>
              <p:nvPr/>
            </p:nvSpPr>
            <p:spPr bwMode="auto">
              <a:xfrm>
                <a:off x="816" y="1290"/>
                <a:ext cx="2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5181" name="Text Box 29"/>
              <p:cNvSpPr txBox="1">
                <a:spLocks noChangeArrowheads="1"/>
              </p:cNvSpPr>
              <p:nvPr/>
            </p:nvSpPr>
            <p:spPr bwMode="auto">
              <a:xfrm>
                <a:off x="746" y="1292"/>
                <a:ext cx="438" cy="5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 dirty="0"/>
                  <a:t>v</a:t>
                </a:r>
                <a:r>
                  <a:rPr lang="de-CH" sz="2000" baseline="-25000" dirty="0"/>
                  <a:t>2</a:t>
                </a:r>
              </a:p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 dirty="0"/>
                  <a:t>v</a:t>
                </a:r>
                <a:r>
                  <a:rPr lang="de-CH" sz="2000" baseline="-25000" dirty="0"/>
                  <a:t>5</a:t>
                </a:r>
                <a:endParaRPr lang="en-US" sz="2000" baseline="-25000" dirty="0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182" y="1096"/>
              <a:ext cx="442" cy="858"/>
              <a:chOff x="746" y="1020"/>
              <a:chExt cx="442" cy="858"/>
            </a:xfrm>
          </p:grpSpPr>
          <p:sp>
            <p:nvSpPr>
              <p:cNvPr id="945183" name="Rectangle 31"/>
              <p:cNvSpPr>
                <a:spLocks noChangeArrowheads="1"/>
              </p:cNvSpPr>
              <p:nvPr/>
            </p:nvSpPr>
            <p:spPr bwMode="auto">
              <a:xfrm>
                <a:off x="816" y="1038"/>
                <a:ext cx="282" cy="84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5184" name="Text Box 32"/>
              <p:cNvSpPr txBox="1">
                <a:spLocks noChangeArrowheads="1"/>
              </p:cNvSpPr>
              <p:nvPr/>
            </p:nvSpPr>
            <p:spPr bwMode="auto">
              <a:xfrm>
                <a:off x="750" y="1020"/>
                <a:ext cx="438" cy="25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>
                    <a:solidFill>
                      <a:srgbClr val="FF0000"/>
                    </a:solidFill>
                  </a:rPr>
                  <a:t>v</a:t>
                </a:r>
                <a:r>
                  <a:rPr lang="de-CH" sz="2000" baseline="-25000">
                    <a:solidFill>
                      <a:srgbClr val="FF0000"/>
                    </a:solidFill>
                  </a:rPr>
                  <a:t>2</a:t>
                </a:r>
                <a:endParaRPr lang="en-US" sz="2000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945185" name="Line 33"/>
              <p:cNvSpPr>
                <a:spLocks noChangeShapeType="1"/>
              </p:cNvSpPr>
              <p:nvPr/>
            </p:nvSpPr>
            <p:spPr bwMode="auto">
              <a:xfrm>
                <a:off x="816" y="1290"/>
                <a:ext cx="2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5186" name="Text Box 34"/>
              <p:cNvSpPr txBox="1">
                <a:spLocks noChangeArrowheads="1"/>
              </p:cNvSpPr>
              <p:nvPr/>
            </p:nvSpPr>
            <p:spPr bwMode="auto">
              <a:xfrm>
                <a:off x="746" y="1292"/>
                <a:ext cx="438" cy="5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/>
                  <a:t>v</a:t>
                </a:r>
                <a:r>
                  <a:rPr lang="de-CH" sz="2000" baseline="-25000"/>
                  <a:t>1</a:t>
                </a:r>
              </a:p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/>
                  <a:t>v</a:t>
                </a:r>
                <a:r>
                  <a:rPr lang="de-CH" sz="2000" baseline="-25000"/>
                  <a:t>3</a:t>
                </a:r>
                <a:endParaRPr lang="en-US" sz="2000" baseline="-25000"/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170" y="1100"/>
              <a:ext cx="442" cy="858"/>
              <a:chOff x="746" y="1020"/>
              <a:chExt cx="442" cy="858"/>
            </a:xfrm>
          </p:grpSpPr>
          <p:sp>
            <p:nvSpPr>
              <p:cNvPr id="945188" name="Rectangle 36"/>
              <p:cNvSpPr>
                <a:spLocks noChangeArrowheads="1"/>
              </p:cNvSpPr>
              <p:nvPr/>
            </p:nvSpPr>
            <p:spPr bwMode="auto">
              <a:xfrm>
                <a:off x="816" y="1038"/>
                <a:ext cx="282" cy="84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5189" name="Text Box 37"/>
              <p:cNvSpPr txBox="1">
                <a:spLocks noChangeArrowheads="1"/>
              </p:cNvSpPr>
              <p:nvPr/>
            </p:nvSpPr>
            <p:spPr bwMode="auto">
              <a:xfrm>
                <a:off x="750" y="1020"/>
                <a:ext cx="438" cy="25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>
                    <a:solidFill>
                      <a:srgbClr val="FF0000"/>
                    </a:solidFill>
                  </a:rPr>
                  <a:t>v</a:t>
                </a:r>
                <a:r>
                  <a:rPr lang="de-CH" sz="2000" baseline="-25000">
                    <a:solidFill>
                      <a:srgbClr val="FF0000"/>
                    </a:solidFill>
                  </a:rPr>
                  <a:t>4</a:t>
                </a:r>
                <a:endParaRPr lang="en-US" sz="2000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945190" name="Line 38"/>
              <p:cNvSpPr>
                <a:spLocks noChangeShapeType="1"/>
              </p:cNvSpPr>
              <p:nvPr/>
            </p:nvSpPr>
            <p:spPr bwMode="auto">
              <a:xfrm>
                <a:off x="816" y="1290"/>
                <a:ext cx="2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5191" name="Text Box 39"/>
              <p:cNvSpPr txBox="1">
                <a:spLocks noChangeArrowheads="1"/>
              </p:cNvSpPr>
              <p:nvPr/>
            </p:nvSpPr>
            <p:spPr bwMode="auto">
              <a:xfrm>
                <a:off x="746" y="1292"/>
                <a:ext cx="438" cy="5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/>
                  <a:t>v</a:t>
                </a:r>
                <a:r>
                  <a:rPr lang="de-CH" sz="2000" baseline="-25000"/>
                  <a:t>3</a:t>
                </a:r>
              </a:p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2000"/>
                  <a:t>v</a:t>
                </a:r>
                <a:r>
                  <a:rPr lang="de-CH" sz="2000" baseline="-25000"/>
                  <a:t>5</a:t>
                </a:r>
                <a:endParaRPr lang="en-US" sz="2000" baseline="-25000"/>
              </a:p>
            </p:txBody>
          </p:sp>
        </p:grpSp>
        <p:sp>
          <p:nvSpPr>
            <p:cNvPr id="945192" name="Rectangle 40"/>
            <p:cNvSpPr>
              <a:spLocks noChangeArrowheads="1"/>
            </p:cNvSpPr>
            <p:nvPr/>
          </p:nvSpPr>
          <p:spPr bwMode="auto">
            <a:xfrm>
              <a:off x="2760" y="1116"/>
              <a:ext cx="282" cy="111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93" name="Text Box 41"/>
            <p:cNvSpPr txBox="1">
              <a:spLocks noChangeArrowheads="1"/>
            </p:cNvSpPr>
            <p:nvPr/>
          </p:nvSpPr>
          <p:spPr bwMode="auto">
            <a:xfrm>
              <a:off x="2694" y="1098"/>
              <a:ext cx="438" cy="25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2000">
                  <a:solidFill>
                    <a:srgbClr val="FF0000"/>
                  </a:solidFill>
                </a:rPr>
                <a:t>v</a:t>
              </a:r>
              <a:r>
                <a:rPr lang="de-CH" sz="2000" baseline="-25000">
                  <a:solidFill>
                    <a:srgbClr val="FF0000"/>
                  </a:solidFill>
                </a:rPr>
                <a:t>5</a:t>
              </a:r>
              <a:endParaRPr lang="en-US" sz="2000" baseline="-25000">
                <a:solidFill>
                  <a:srgbClr val="FF0000"/>
                </a:solidFill>
              </a:endParaRPr>
            </a:p>
          </p:txBody>
        </p:sp>
        <p:sp>
          <p:nvSpPr>
            <p:cNvPr id="945194" name="Line 42"/>
            <p:cNvSpPr>
              <a:spLocks noChangeShapeType="1"/>
            </p:cNvSpPr>
            <p:nvPr/>
          </p:nvSpPr>
          <p:spPr bwMode="auto">
            <a:xfrm>
              <a:off x="2760" y="1368"/>
              <a:ext cx="2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95" name="Text Box 43"/>
            <p:cNvSpPr txBox="1">
              <a:spLocks noChangeArrowheads="1"/>
            </p:cNvSpPr>
            <p:nvPr/>
          </p:nvSpPr>
          <p:spPr bwMode="auto">
            <a:xfrm>
              <a:off x="2690" y="1370"/>
              <a:ext cx="438" cy="83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2000"/>
                <a:t>v</a:t>
              </a:r>
              <a:r>
                <a:rPr lang="de-CH" sz="2000" baseline="-25000"/>
                <a:t>1</a:t>
              </a:r>
            </a:p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2000"/>
                <a:t>v</a:t>
              </a:r>
              <a:r>
                <a:rPr lang="de-CH" sz="2000" baseline="-25000"/>
                <a:t>3</a:t>
              </a:r>
            </a:p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2000"/>
                <a:t>v</a:t>
              </a:r>
              <a:r>
                <a:rPr lang="de-CH" sz="2000" baseline="-25000"/>
                <a:t>4</a:t>
              </a:r>
              <a:endParaRPr lang="en-US" sz="2000" baseline="-25000"/>
            </a:p>
          </p:txBody>
        </p:sp>
        <p:sp>
          <p:nvSpPr>
            <p:cNvPr id="945196" name="Rectangle 44"/>
            <p:cNvSpPr>
              <a:spLocks noChangeArrowheads="1"/>
            </p:cNvSpPr>
            <p:nvPr/>
          </p:nvSpPr>
          <p:spPr bwMode="auto">
            <a:xfrm>
              <a:off x="1750" y="1114"/>
              <a:ext cx="282" cy="110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97" name="Text Box 45"/>
            <p:cNvSpPr txBox="1">
              <a:spLocks noChangeArrowheads="1"/>
            </p:cNvSpPr>
            <p:nvPr/>
          </p:nvSpPr>
          <p:spPr bwMode="auto">
            <a:xfrm>
              <a:off x="1684" y="1096"/>
              <a:ext cx="438" cy="25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2000">
                  <a:solidFill>
                    <a:srgbClr val="FF0000"/>
                  </a:solidFill>
                </a:rPr>
                <a:t>v</a:t>
              </a:r>
              <a:r>
                <a:rPr lang="de-CH" sz="2000" baseline="-25000">
                  <a:solidFill>
                    <a:srgbClr val="FF0000"/>
                  </a:solidFill>
                </a:rPr>
                <a:t>3</a:t>
              </a:r>
              <a:endParaRPr lang="en-US" sz="2000" baseline="-25000">
                <a:solidFill>
                  <a:srgbClr val="FF0000"/>
                </a:solidFill>
              </a:endParaRPr>
            </a:p>
          </p:txBody>
        </p:sp>
        <p:sp>
          <p:nvSpPr>
            <p:cNvPr id="945198" name="Line 46"/>
            <p:cNvSpPr>
              <a:spLocks noChangeShapeType="1"/>
            </p:cNvSpPr>
            <p:nvPr/>
          </p:nvSpPr>
          <p:spPr bwMode="auto">
            <a:xfrm>
              <a:off x="1750" y="1366"/>
              <a:ext cx="2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199" name="Text Box 47"/>
            <p:cNvSpPr txBox="1">
              <a:spLocks noChangeArrowheads="1"/>
            </p:cNvSpPr>
            <p:nvPr/>
          </p:nvSpPr>
          <p:spPr bwMode="auto">
            <a:xfrm>
              <a:off x="1680" y="1368"/>
              <a:ext cx="438" cy="83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2000"/>
                <a:t>v</a:t>
              </a:r>
              <a:r>
                <a:rPr lang="de-CH" sz="2000" baseline="-25000"/>
                <a:t>2</a:t>
              </a:r>
            </a:p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2000"/>
                <a:t>v</a:t>
              </a:r>
              <a:r>
                <a:rPr lang="de-CH" sz="2000" baseline="-25000"/>
                <a:t>4</a:t>
              </a:r>
            </a:p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2000"/>
                <a:t>v</a:t>
              </a:r>
              <a:r>
                <a:rPr lang="de-CH" sz="2000" baseline="-25000"/>
                <a:t>5</a:t>
              </a:r>
              <a:endParaRPr lang="en-US" sz="2000" baseline="-25000"/>
            </a:p>
          </p:txBody>
        </p:sp>
      </p:grpSp>
      <p:sp>
        <p:nvSpPr>
          <p:cNvPr id="945200" name="Rectangle 48"/>
          <p:cNvSpPr>
            <a:spLocks noChangeArrowheads="1"/>
          </p:cNvSpPr>
          <p:nvPr/>
        </p:nvSpPr>
        <p:spPr bwMode="auto">
          <a:xfrm>
            <a:off x="503238" y="3519488"/>
            <a:ext cx="54070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/>
            <a:r>
              <a:rPr lang="de-CH" sz="2000" dirty="0">
                <a:solidFill>
                  <a:srgbClr val="000000"/>
                </a:solidFill>
              </a:rPr>
              <a:t>...find a </a:t>
            </a:r>
            <a:r>
              <a:rPr lang="de-CH" sz="2000" dirty="0"/>
              <a:t>UDG </a:t>
            </a:r>
            <a:r>
              <a:rPr lang="de-CH" sz="2000" dirty="0" err="1"/>
              <a:t>embedding</a:t>
            </a:r>
            <a:r>
              <a:rPr lang="de-CH" sz="2000" dirty="0">
                <a:solidFill>
                  <a:srgbClr val="000000"/>
                </a:solidFill>
              </a:rPr>
              <a:t> in </a:t>
            </a:r>
            <a:r>
              <a:rPr lang="de-CH" sz="2000" dirty="0" err="1">
                <a:solidFill>
                  <a:srgbClr val="000000"/>
                </a:solidFill>
              </a:rPr>
              <a:t>the</a:t>
            </a:r>
            <a:r>
              <a:rPr lang="de-CH" sz="2000" dirty="0">
                <a:solidFill>
                  <a:srgbClr val="000000"/>
                </a:solidFill>
              </a:rPr>
              <a:t> plane </a:t>
            </a:r>
          </a:p>
          <a:p>
            <a:pPr marL="342900" indent="-342900" algn="l">
              <a:buFontTx/>
              <a:buNone/>
            </a:pPr>
            <a:r>
              <a:rPr lang="de-CH" sz="2000" dirty="0">
                <a:solidFill>
                  <a:srgbClr val="000000"/>
                </a:solidFill>
              </a:rPr>
              <a:t>	such </a:t>
            </a:r>
            <a:r>
              <a:rPr lang="de-CH" sz="2000" dirty="0" err="1">
                <a:solidFill>
                  <a:srgbClr val="000000"/>
                </a:solidFill>
              </a:rPr>
              <a:t>that</a:t>
            </a:r>
            <a:r>
              <a:rPr lang="de-CH" sz="2000" dirty="0">
                <a:solidFill>
                  <a:srgbClr val="000000"/>
                </a:solidFill>
              </a:rPr>
              <a:t> all </a:t>
            </a:r>
            <a:r>
              <a:rPr lang="de-CH" sz="2000" dirty="0" err="1">
                <a:solidFill>
                  <a:srgbClr val="000000"/>
                </a:solidFill>
              </a:rPr>
              <a:t>connectivity</a:t>
            </a:r>
            <a:r>
              <a:rPr lang="de-CH" sz="2000" dirty="0">
                <a:solidFill>
                  <a:srgbClr val="000000"/>
                </a:solidFill>
              </a:rPr>
              <a:t> </a:t>
            </a:r>
            <a:r>
              <a:rPr lang="de-CH" sz="2000" dirty="0" err="1">
                <a:solidFill>
                  <a:srgbClr val="000000"/>
                </a:solidFill>
              </a:rPr>
              <a:t>requirements</a:t>
            </a:r>
            <a:r>
              <a:rPr lang="de-CH" sz="2000" dirty="0">
                <a:solidFill>
                  <a:srgbClr val="000000"/>
                </a:solidFill>
              </a:rPr>
              <a:t> </a:t>
            </a:r>
            <a:r>
              <a:rPr lang="de-CH" sz="2000" dirty="0" err="1">
                <a:solidFill>
                  <a:srgbClr val="000000"/>
                </a:solidFill>
              </a:rPr>
              <a:t>are</a:t>
            </a:r>
            <a:r>
              <a:rPr lang="de-CH" sz="2000" dirty="0">
                <a:solidFill>
                  <a:srgbClr val="000000"/>
                </a:solidFill>
              </a:rPr>
              <a:t> </a:t>
            </a:r>
          </a:p>
          <a:p>
            <a:pPr marL="342900" indent="-342900" algn="l">
              <a:buFontTx/>
              <a:buNone/>
            </a:pPr>
            <a:r>
              <a:rPr lang="de-CH" sz="2000" dirty="0">
                <a:solidFill>
                  <a:srgbClr val="000000"/>
                </a:solidFill>
              </a:rPr>
              <a:t>	</a:t>
            </a:r>
            <a:r>
              <a:rPr lang="de-CH" sz="2000" dirty="0" err="1">
                <a:solidFill>
                  <a:srgbClr val="000000"/>
                </a:solidFill>
              </a:rPr>
              <a:t>fulfilled</a:t>
            </a:r>
            <a:r>
              <a:rPr lang="de-CH" sz="2000" dirty="0">
                <a:solidFill>
                  <a:srgbClr val="000000"/>
                </a:solidFill>
              </a:rPr>
              <a:t>! (</a:t>
            </a:r>
            <a:r>
              <a:rPr lang="de-CH" sz="2000" dirty="0">
                <a:solidFill>
                  <a:srgbClr val="000000"/>
                </a:solidFill>
                <a:sym typeface="Wingdings" pitchFamily="2" charset="2"/>
              </a:rPr>
              <a:t> Find a </a:t>
            </a:r>
            <a:r>
              <a:rPr lang="de-CH" sz="2000" dirty="0" err="1">
                <a:sym typeface="Wingdings" pitchFamily="2" charset="2"/>
              </a:rPr>
              <a:t>realization</a:t>
            </a:r>
            <a:r>
              <a:rPr lang="de-CH" sz="2000" dirty="0">
                <a:solidFill>
                  <a:srgbClr val="000000"/>
                </a:solidFill>
                <a:sym typeface="Wingdings" pitchFamily="2" charset="2"/>
              </a:rPr>
              <a:t> of a UDG)</a:t>
            </a:r>
            <a:endParaRPr lang="de-CH" sz="2000" dirty="0">
              <a:solidFill>
                <a:srgbClr val="000000"/>
              </a:solidFill>
            </a:endParaRPr>
          </a:p>
          <a:p>
            <a:pPr marL="742950" lvl="1" indent="-285750" algn="l">
              <a:buFontTx/>
              <a:buChar char="–"/>
            </a:pPr>
            <a:endParaRPr lang="de-CH" sz="2000" dirty="0">
              <a:solidFill>
                <a:schemeClr val="tx1"/>
              </a:solidFill>
            </a:endParaRPr>
          </a:p>
          <a:p>
            <a:pPr marL="342900" indent="-342900" algn="l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45201" name="Line 49"/>
          <p:cNvSpPr>
            <a:spLocks noChangeShapeType="1"/>
          </p:cNvSpPr>
          <p:nvPr/>
        </p:nvSpPr>
        <p:spPr bwMode="auto">
          <a:xfrm>
            <a:off x="3295650" y="46672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590550" y="4752975"/>
            <a:ext cx="4813300" cy="1547813"/>
            <a:chOff x="372" y="2994"/>
            <a:chExt cx="3032" cy="975"/>
          </a:xfrm>
        </p:grpSpPr>
        <p:sp>
          <p:nvSpPr>
            <p:cNvPr id="945203" name="AutoShape 51"/>
            <p:cNvSpPr>
              <a:spLocks noChangeArrowheads="1"/>
            </p:cNvSpPr>
            <p:nvPr/>
          </p:nvSpPr>
          <p:spPr bwMode="auto">
            <a:xfrm>
              <a:off x="372" y="3369"/>
              <a:ext cx="610" cy="273"/>
            </a:xfrm>
            <a:prstGeom prst="rightArrow">
              <a:avLst>
                <a:gd name="adj1" fmla="val 50000"/>
                <a:gd name="adj2" fmla="val 55861"/>
              </a:avLst>
            </a:prstGeom>
            <a:solidFill>
              <a:srgbClr val="FF0000">
                <a:alpha val="20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5204" name="Text Box 52"/>
            <p:cNvSpPr txBox="1">
              <a:spLocks noChangeArrowheads="1"/>
            </p:cNvSpPr>
            <p:nvPr/>
          </p:nvSpPr>
          <p:spPr bwMode="auto">
            <a:xfrm>
              <a:off x="1039" y="3028"/>
              <a:ext cx="2348" cy="9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81000" indent="-381000" algn="l">
                <a:spcBef>
                  <a:spcPct val="50000"/>
                </a:spcBef>
                <a:buFontTx/>
                <a:buNone/>
              </a:pPr>
              <a:r>
                <a:rPr lang="de-CH">
                  <a:solidFill>
                    <a:schemeClr val="tx1"/>
                  </a:solidFill>
                </a:rPr>
                <a:t>This problem is NP-hard!</a:t>
              </a:r>
            </a:p>
            <a:p>
              <a:pPr marL="381000" indent="-381000" algn="l">
                <a:spcBef>
                  <a:spcPct val="50000"/>
                </a:spcBef>
                <a:buFontTx/>
                <a:buNone/>
              </a:pPr>
              <a:r>
                <a:rPr lang="de-CH" sz="1600">
                  <a:solidFill>
                    <a:schemeClr val="tx1"/>
                  </a:solidFill>
                </a:rPr>
                <a:t>(Simple reduction to </a:t>
              </a:r>
              <a:r>
                <a:rPr lang="de-CH" sz="1600" i="1">
                  <a:solidFill>
                    <a:schemeClr val="tx1"/>
                  </a:solidFill>
                </a:rPr>
                <a:t>UDG-recognition</a:t>
              </a:r>
              <a:r>
                <a:rPr lang="de-CH" sz="1600">
                  <a:solidFill>
                    <a:schemeClr val="tx1"/>
                  </a:solidFill>
                </a:rPr>
                <a:t> </a:t>
              </a:r>
            </a:p>
            <a:p>
              <a:pPr marL="381000" indent="-381000" algn="l">
                <a:spcBef>
                  <a:spcPct val="50000"/>
                </a:spcBef>
                <a:buFontTx/>
                <a:buNone/>
              </a:pPr>
              <a:r>
                <a:rPr lang="de-CH" sz="1600">
                  <a:solidFill>
                    <a:schemeClr val="tx1"/>
                  </a:solidFill>
                </a:rPr>
                <a:t>problem, which is NP-hard)</a:t>
              </a:r>
            </a:p>
            <a:p>
              <a:pPr marL="381000" indent="-381000" algn="l">
                <a:spcBef>
                  <a:spcPct val="50000"/>
                </a:spcBef>
                <a:buFontTx/>
                <a:buNone/>
              </a:pPr>
              <a:r>
                <a:rPr lang="de-CH" sz="1400">
                  <a:solidFill>
                    <a:schemeClr val="tx1"/>
                  </a:solidFill>
                </a:rPr>
                <a:t>[Breu, Kirkpatrick, Comp.Geom.Theory 1998]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945205" name="Rectangle 53"/>
            <p:cNvSpPr>
              <a:spLocks noChangeArrowheads="1"/>
            </p:cNvSpPr>
            <p:nvPr/>
          </p:nvSpPr>
          <p:spPr bwMode="auto">
            <a:xfrm>
              <a:off x="1027" y="2994"/>
              <a:ext cx="2377" cy="97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45206" name="Rectangle 54"/>
          <p:cNvSpPr>
            <a:spLocks noChangeArrowheads="1"/>
          </p:cNvSpPr>
          <p:nvPr/>
        </p:nvSpPr>
        <p:spPr bwMode="auto">
          <a:xfrm>
            <a:off x="5008563" y="1281113"/>
            <a:ext cx="3511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Tx/>
              <a:buNone/>
            </a:pPr>
            <a:r>
              <a:rPr lang="de-CH" sz="2000">
                <a:solidFill>
                  <a:srgbClr val="000000"/>
                </a:solidFill>
              </a:rPr>
              <a:t>...and knowing the underlying graph is a UDG...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UDG Approximation – Quality of Embedding</a:t>
            </a:r>
            <a:endParaRPr lang="en-US"/>
          </a:p>
        </p:txBody>
      </p:sp>
      <p:sp>
        <p:nvSpPr>
          <p:cNvPr id="947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/>
              <a:t>Finding an exact realization of a UDG is NP-hard.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CH"/>
              <a:t>	</a:t>
            </a:r>
            <a:r>
              <a:rPr lang="de-CH">
                <a:sym typeface="Wingdings" pitchFamily="2" charset="2"/>
              </a:rPr>
              <a:t> Find an embedding r(G) which </a:t>
            </a:r>
            <a:r>
              <a:rPr lang="de-CH">
                <a:solidFill>
                  <a:srgbClr val="009900"/>
                </a:solidFill>
                <a:sym typeface="Wingdings" pitchFamily="2" charset="2"/>
              </a:rPr>
              <a:t>approximates a realization</a:t>
            </a:r>
            <a:r>
              <a:rPr lang="de-CH">
                <a:sym typeface="Wingdings" pitchFamily="2" charset="2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CH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CH"/>
              <a:t>Particularly,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CH"/>
              <a:t>	</a:t>
            </a:r>
            <a:r>
              <a:rPr lang="de-CH">
                <a:sym typeface="Wingdings" pitchFamily="2" charset="2"/>
              </a:rPr>
              <a:t> Map adjacent vertices (</a:t>
            </a:r>
            <a:r>
              <a:rPr lang="de-CH">
                <a:solidFill>
                  <a:srgbClr val="009900"/>
                </a:solidFill>
                <a:sym typeface="Wingdings" pitchFamily="2" charset="2"/>
              </a:rPr>
              <a:t>edges</a:t>
            </a:r>
            <a:r>
              <a:rPr lang="de-CH">
                <a:sym typeface="Wingdings" pitchFamily="2" charset="2"/>
              </a:rPr>
              <a:t>) to points which are close together.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CH">
                <a:sym typeface="Wingdings" pitchFamily="2" charset="2"/>
              </a:rPr>
              <a:t>	 Map non-adjacent vertices („</a:t>
            </a:r>
            <a:r>
              <a:rPr lang="de-CH">
                <a:solidFill>
                  <a:srgbClr val="009900"/>
                </a:solidFill>
                <a:sym typeface="Wingdings" pitchFamily="2" charset="2"/>
              </a:rPr>
              <a:t>non-edges</a:t>
            </a:r>
            <a:r>
              <a:rPr lang="de-CH">
                <a:sym typeface="Wingdings" pitchFamily="2" charset="2"/>
              </a:rPr>
              <a:t>“) to far apart points. </a:t>
            </a:r>
          </a:p>
          <a:p>
            <a:pPr>
              <a:lnSpc>
                <a:spcPct val="90000"/>
              </a:lnSpc>
              <a:buFontTx/>
              <a:buNone/>
            </a:pPr>
            <a:endParaRPr lang="de-CH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CH"/>
              <a:t>Define </a:t>
            </a:r>
            <a:r>
              <a:rPr lang="de-CH">
                <a:solidFill>
                  <a:srgbClr val="009900"/>
                </a:solidFill>
              </a:rPr>
              <a:t>quality of embedding</a:t>
            </a:r>
            <a:r>
              <a:rPr lang="de-CH"/>
              <a:t> q(r(G)) as: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CH"/>
              <a:t>	</a:t>
            </a:r>
            <a:r>
              <a:rPr lang="de-CH">
                <a:sym typeface="Wingdings" pitchFamily="2" charset="2"/>
              </a:rPr>
              <a:t> 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CH">
                <a:sym typeface="Wingdings" pitchFamily="2" charset="2"/>
              </a:rPr>
              <a:t>		Ratio between longest edge to shortest non-edge in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CH">
                <a:sym typeface="Wingdings" pitchFamily="2" charset="2"/>
              </a:rPr>
              <a:t>		embedding.</a:t>
            </a:r>
            <a:endParaRPr lang="de-CH"/>
          </a:p>
          <a:p>
            <a:pPr>
              <a:lnSpc>
                <a:spcPct val="90000"/>
              </a:lnSpc>
            </a:pPr>
            <a:endParaRPr lang="de-CH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947204" name="Rectangle 4"/>
          <p:cNvSpPr>
            <a:spLocks noChangeArrowheads="1"/>
          </p:cNvSpPr>
          <p:nvPr/>
        </p:nvSpPr>
        <p:spPr bwMode="auto">
          <a:xfrm>
            <a:off x="1285875" y="3752850"/>
            <a:ext cx="6867525" cy="8858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7205" name="Text Box 5"/>
          <p:cNvSpPr txBox="1">
            <a:spLocks noChangeArrowheads="1"/>
          </p:cNvSpPr>
          <p:nvPr/>
        </p:nvSpPr>
        <p:spPr bwMode="auto">
          <a:xfrm>
            <a:off x="600075" y="4981575"/>
            <a:ext cx="2543175" cy="1069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l">
              <a:spcBef>
                <a:spcPct val="50000"/>
              </a:spcBef>
              <a:buFontTx/>
              <a:buNone/>
            </a:pPr>
            <a:r>
              <a:rPr lang="de-CH" sz="1600"/>
              <a:t>	</a:t>
            </a:r>
            <a:r>
              <a:rPr lang="de-CH" sz="1600">
                <a:solidFill>
                  <a:schemeClr val="tx1"/>
                </a:solidFill>
              </a:rPr>
              <a:t>Let </a:t>
            </a:r>
            <a:r>
              <a:rPr lang="de-CH" sz="16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</a:t>
            </a:r>
            <a:r>
              <a:rPr lang="de-CH" sz="1600">
                <a:solidFill>
                  <a:schemeClr val="tx1"/>
                </a:solidFill>
              </a:rPr>
              <a:t>(u,v) be the distance between points u and v in the embedding. 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71900" y="4953000"/>
            <a:ext cx="4381500" cy="1162050"/>
            <a:chOff x="2376" y="3120"/>
            <a:chExt cx="2760" cy="732"/>
          </a:xfrm>
        </p:grpSpPr>
        <p:pic>
          <p:nvPicPr>
            <p:cNvPr id="94720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2" y="3238"/>
              <a:ext cx="2524" cy="47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sp>
          <p:nvSpPr>
            <p:cNvPr id="947208" name="Rectangle 8"/>
            <p:cNvSpPr>
              <a:spLocks noChangeArrowheads="1"/>
            </p:cNvSpPr>
            <p:nvPr/>
          </p:nvSpPr>
          <p:spPr bwMode="auto">
            <a:xfrm>
              <a:off x="2376" y="3120"/>
              <a:ext cx="2760" cy="73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UDG Approximation</a:t>
            </a:r>
            <a:endParaRPr lang="en-US"/>
          </a:p>
        </p:txBody>
      </p:sp>
      <p:sp>
        <p:nvSpPr>
          <p:cNvPr id="94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For each UDG G, there exists</a:t>
            </a:r>
          </a:p>
          <a:p>
            <a:pPr>
              <a:buFontTx/>
              <a:buNone/>
            </a:pPr>
            <a:r>
              <a:rPr lang="de-CH"/>
              <a:t>	an embedding r(G), such </a:t>
            </a:r>
          </a:p>
          <a:p>
            <a:pPr>
              <a:buFontTx/>
              <a:buNone/>
            </a:pPr>
            <a:r>
              <a:rPr lang="de-CH"/>
              <a:t>	that, </a:t>
            </a:r>
            <a:r>
              <a:rPr lang="de-CH">
                <a:solidFill>
                  <a:srgbClr val="009900"/>
                </a:solidFill>
              </a:rPr>
              <a:t>	q(r(G)) </a:t>
            </a:r>
            <a:r>
              <a:rPr lang="en-US">
                <a:solidFill>
                  <a:srgbClr val="009900"/>
                </a:solidFill>
                <a:latin typeface="CMSY10" pitchFamily="34" charset="0"/>
              </a:rPr>
              <a:t>·</a:t>
            </a:r>
            <a:r>
              <a:rPr lang="de-CH">
                <a:solidFill>
                  <a:srgbClr val="009900"/>
                </a:solidFill>
              </a:rPr>
              <a:t> 1</a:t>
            </a:r>
            <a:r>
              <a:rPr lang="de-CH"/>
              <a:t>. </a:t>
            </a:r>
          </a:p>
          <a:p>
            <a:pPr>
              <a:buFontTx/>
              <a:buNone/>
            </a:pPr>
            <a:r>
              <a:rPr lang="de-CH"/>
              <a:t>	(a realization of G)</a:t>
            </a:r>
          </a:p>
          <a:p>
            <a:endParaRPr lang="de-CH"/>
          </a:p>
          <a:p>
            <a:r>
              <a:rPr lang="de-CH"/>
              <a:t>Finding such an embedding is NP-hard</a:t>
            </a:r>
          </a:p>
          <a:p>
            <a:r>
              <a:rPr lang="de-CH"/>
              <a:t>An algorithm ALG achieves </a:t>
            </a:r>
            <a:r>
              <a:rPr lang="de-CH">
                <a:solidFill>
                  <a:srgbClr val="009900"/>
                </a:solidFill>
              </a:rPr>
              <a:t>approximation ratio </a:t>
            </a:r>
            <a:r>
              <a:rPr lang="de-CH">
                <a:solidFill>
                  <a:srgbClr val="009900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de-CH"/>
              <a:t> if for all unit disk graphs G, q(r</a:t>
            </a:r>
            <a:r>
              <a:rPr lang="de-CH" baseline="-25000"/>
              <a:t>ALG</a:t>
            </a:r>
            <a:r>
              <a:rPr lang="de-CH"/>
              <a:t>(G))</a:t>
            </a:r>
            <a:r>
              <a:rPr lang="en-US">
                <a:latin typeface="CMSY10" pitchFamily="34" charset="0"/>
              </a:rPr>
              <a:t>·</a:t>
            </a:r>
            <a:r>
              <a:rPr lang="de-CH"/>
              <a:t> </a:t>
            </a:r>
            <a:r>
              <a:rPr lang="de-CH">
                <a:latin typeface="Symbol" pitchFamily="18" charset="2"/>
                <a:sym typeface="Symbol" pitchFamily="18" charset="2"/>
              </a:rPr>
              <a:t></a:t>
            </a:r>
            <a:r>
              <a:rPr lang="de-CH"/>
              <a:t>.</a:t>
            </a:r>
          </a:p>
          <a:p>
            <a:endParaRPr lang="de-CH"/>
          </a:p>
          <a:p>
            <a:r>
              <a:rPr lang="de-CH"/>
              <a:t>Example: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72025" y="1143000"/>
            <a:ext cx="3590925" cy="942975"/>
            <a:chOff x="2376" y="3120"/>
            <a:chExt cx="2760" cy="732"/>
          </a:xfrm>
        </p:grpSpPr>
        <p:pic>
          <p:nvPicPr>
            <p:cNvPr id="949253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2" y="3238"/>
              <a:ext cx="2524" cy="47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sp>
          <p:nvSpPr>
            <p:cNvPr id="949254" name="Rectangle 6"/>
            <p:cNvSpPr>
              <a:spLocks noChangeArrowheads="1"/>
            </p:cNvSpPr>
            <p:nvPr/>
          </p:nvSpPr>
          <p:spPr bwMode="auto">
            <a:xfrm>
              <a:off x="2376" y="3120"/>
              <a:ext cx="2760" cy="73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79475" y="4619625"/>
            <a:ext cx="2759075" cy="1257300"/>
            <a:chOff x="476" y="2448"/>
            <a:chExt cx="1738" cy="792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76" y="2448"/>
              <a:ext cx="310" cy="572"/>
              <a:chOff x="746" y="1020"/>
              <a:chExt cx="442" cy="869"/>
            </a:xfrm>
          </p:grpSpPr>
          <p:sp>
            <p:nvSpPr>
              <p:cNvPr id="949257" name="Rectangle 9"/>
              <p:cNvSpPr>
                <a:spLocks noChangeArrowheads="1"/>
              </p:cNvSpPr>
              <p:nvPr/>
            </p:nvSpPr>
            <p:spPr bwMode="auto">
              <a:xfrm>
                <a:off x="816" y="1038"/>
                <a:ext cx="282" cy="84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9258" name="Text Box 10"/>
              <p:cNvSpPr txBox="1">
                <a:spLocks noChangeArrowheads="1"/>
              </p:cNvSpPr>
              <p:nvPr/>
            </p:nvSpPr>
            <p:spPr bwMode="auto">
              <a:xfrm>
                <a:off x="750" y="1020"/>
                <a:ext cx="438" cy="29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>
                    <a:solidFill>
                      <a:srgbClr val="FF0000"/>
                    </a:solidFill>
                  </a:rPr>
                  <a:t>v</a:t>
                </a:r>
                <a:r>
                  <a:rPr lang="de-CH" sz="1400" baseline="-25000">
                    <a:solidFill>
                      <a:srgbClr val="FF0000"/>
                    </a:solidFill>
                  </a:rPr>
                  <a:t>1</a:t>
                </a:r>
                <a:endParaRPr lang="en-US" sz="1400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949259" name="Line 11"/>
              <p:cNvSpPr>
                <a:spLocks noChangeShapeType="1"/>
              </p:cNvSpPr>
              <p:nvPr/>
            </p:nvSpPr>
            <p:spPr bwMode="auto">
              <a:xfrm>
                <a:off x="816" y="1290"/>
                <a:ext cx="2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9260" name="Text Box 12"/>
              <p:cNvSpPr txBox="1">
                <a:spLocks noChangeArrowheads="1"/>
              </p:cNvSpPr>
              <p:nvPr/>
            </p:nvSpPr>
            <p:spPr bwMode="auto">
              <a:xfrm>
                <a:off x="746" y="1292"/>
                <a:ext cx="438" cy="59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/>
                  <a:t>v</a:t>
                </a:r>
                <a:r>
                  <a:rPr lang="de-CH" sz="1400" baseline="-25000"/>
                  <a:t>2</a:t>
                </a:r>
              </a:p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/>
                  <a:t>v</a:t>
                </a:r>
                <a:r>
                  <a:rPr lang="de-CH" sz="1400" baseline="-25000"/>
                  <a:t>5</a:t>
                </a:r>
                <a:endParaRPr lang="en-US" sz="1400" baseline="-2500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845" y="2451"/>
              <a:ext cx="310" cy="572"/>
              <a:chOff x="746" y="1020"/>
              <a:chExt cx="442" cy="870"/>
            </a:xfrm>
          </p:grpSpPr>
          <p:sp>
            <p:nvSpPr>
              <p:cNvPr id="949262" name="Rectangle 14"/>
              <p:cNvSpPr>
                <a:spLocks noChangeArrowheads="1"/>
              </p:cNvSpPr>
              <p:nvPr/>
            </p:nvSpPr>
            <p:spPr bwMode="auto">
              <a:xfrm>
                <a:off x="816" y="1038"/>
                <a:ext cx="282" cy="84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9263" name="Text Box 15"/>
              <p:cNvSpPr txBox="1">
                <a:spLocks noChangeArrowheads="1"/>
              </p:cNvSpPr>
              <p:nvPr/>
            </p:nvSpPr>
            <p:spPr bwMode="auto">
              <a:xfrm>
                <a:off x="750" y="1020"/>
                <a:ext cx="438" cy="29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>
                    <a:solidFill>
                      <a:srgbClr val="FF0000"/>
                    </a:solidFill>
                  </a:rPr>
                  <a:t>v</a:t>
                </a:r>
                <a:r>
                  <a:rPr lang="de-CH" sz="1400" baseline="-25000">
                    <a:solidFill>
                      <a:srgbClr val="FF0000"/>
                    </a:solidFill>
                  </a:rPr>
                  <a:t>2</a:t>
                </a:r>
                <a:endParaRPr lang="en-US" sz="1400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949264" name="Line 16"/>
              <p:cNvSpPr>
                <a:spLocks noChangeShapeType="1"/>
              </p:cNvSpPr>
              <p:nvPr/>
            </p:nvSpPr>
            <p:spPr bwMode="auto">
              <a:xfrm>
                <a:off x="816" y="1290"/>
                <a:ext cx="2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9265" name="Text Box 17"/>
              <p:cNvSpPr txBox="1">
                <a:spLocks noChangeArrowheads="1"/>
              </p:cNvSpPr>
              <p:nvPr/>
            </p:nvSpPr>
            <p:spPr bwMode="auto">
              <a:xfrm>
                <a:off x="746" y="1292"/>
                <a:ext cx="438" cy="59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/>
                  <a:t>v</a:t>
                </a:r>
                <a:r>
                  <a:rPr lang="de-CH" sz="1400" baseline="-25000"/>
                  <a:t>1</a:t>
                </a:r>
              </a:p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/>
                  <a:t>v</a:t>
                </a:r>
                <a:r>
                  <a:rPr lang="de-CH" sz="1400" baseline="-25000"/>
                  <a:t>3</a:t>
                </a:r>
                <a:endParaRPr lang="en-US" sz="1400" baseline="-25000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539" y="2453"/>
              <a:ext cx="310" cy="572"/>
              <a:chOff x="746" y="1020"/>
              <a:chExt cx="442" cy="869"/>
            </a:xfrm>
          </p:grpSpPr>
          <p:sp>
            <p:nvSpPr>
              <p:cNvPr id="949267" name="Rectangle 19"/>
              <p:cNvSpPr>
                <a:spLocks noChangeArrowheads="1"/>
              </p:cNvSpPr>
              <p:nvPr/>
            </p:nvSpPr>
            <p:spPr bwMode="auto">
              <a:xfrm>
                <a:off x="816" y="1038"/>
                <a:ext cx="282" cy="84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9268" name="Text Box 20"/>
              <p:cNvSpPr txBox="1">
                <a:spLocks noChangeArrowheads="1"/>
              </p:cNvSpPr>
              <p:nvPr/>
            </p:nvSpPr>
            <p:spPr bwMode="auto">
              <a:xfrm>
                <a:off x="750" y="1020"/>
                <a:ext cx="438" cy="29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>
                    <a:solidFill>
                      <a:srgbClr val="FF0000"/>
                    </a:solidFill>
                  </a:rPr>
                  <a:t>v</a:t>
                </a:r>
                <a:r>
                  <a:rPr lang="de-CH" sz="1400" baseline="-25000">
                    <a:solidFill>
                      <a:srgbClr val="FF0000"/>
                    </a:solidFill>
                  </a:rPr>
                  <a:t>4</a:t>
                </a:r>
                <a:endParaRPr lang="en-US" sz="1400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949269" name="Line 21"/>
              <p:cNvSpPr>
                <a:spLocks noChangeShapeType="1"/>
              </p:cNvSpPr>
              <p:nvPr/>
            </p:nvSpPr>
            <p:spPr bwMode="auto">
              <a:xfrm>
                <a:off x="816" y="1290"/>
                <a:ext cx="2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9270" name="Text Box 22"/>
              <p:cNvSpPr txBox="1">
                <a:spLocks noChangeArrowheads="1"/>
              </p:cNvSpPr>
              <p:nvPr/>
            </p:nvSpPr>
            <p:spPr bwMode="auto">
              <a:xfrm>
                <a:off x="746" y="1292"/>
                <a:ext cx="438" cy="59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/>
                  <a:t>v</a:t>
                </a:r>
                <a:r>
                  <a:rPr lang="de-CH" sz="1400" baseline="-25000"/>
                  <a:t>3</a:t>
                </a:r>
              </a:p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 sz="1400"/>
                  <a:t>v</a:t>
                </a:r>
                <a:r>
                  <a:rPr lang="de-CH" sz="1400" baseline="-25000"/>
                  <a:t>5</a:t>
                </a:r>
                <a:endParaRPr lang="en-US" sz="1400" baseline="-25000"/>
              </a:p>
            </p:txBody>
          </p:sp>
        </p:grpSp>
        <p:sp>
          <p:nvSpPr>
            <p:cNvPr id="949271" name="Rectangle 23"/>
            <p:cNvSpPr>
              <a:spLocks noChangeArrowheads="1"/>
            </p:cNvSpPr>
            <p:nvPr/>
          </p:nvSpPr>
          <p:spPr bwMode="auto">
            <a:xfrm>
              <a:off x="1953" y="2464"/>
              <a:ext cx="198" cy="77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72" name="Text Box 24"/>
            <p:cNvSpPr txBox="1">
              <a:spLocks noChangeArrowheads="1"/>
            </p:cNvSpPr>
            <p:nvPr/>
          </p:nvSpPr>
          <p:spPr bwMode="auto">
            <a:xfrm>
              <a:off x="1907" y="2452"/>
              <a:ext cx="307" cy="19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1400">
                  <a:solidFill>
                    <a:srgbClr val="FF0000"/>
                  </a:solidFill>
                </a:rPr>
                <a:t>v</a:t>
              </a:r>
              <a:r>
                <a:rPr lang="de-CH" sz="1400" baseline="-25000">
                  <a:solidFill>
                    <a:srgbClr val="FF0000"/>
                  </a:solidFill>
                </a:rPr>
                <a:t>5</a:t>
              </a:r>
              <a:endParaRPr lang="en-US" sz="1400" baseline="-25000">
                <a:solidFill>
                  <a:srgbClr val="FF0000"/>
                </a:solidFill>
              </a:endParaRPr>
            </a:p>
          </p:txBody>
        </p:sp>
        <p:sp>
          <p:nvSpPr>
            <p:cNvPr id="949273" name="Line 25"/>
            <p:cNvSpPr>
              <a:spLocks noChangeShapeType="1"/>
            </p:cNvSpPr>
            <p:nvPr/>
          </p:nvSpPr>
          <p:spPr bwMode="auto">
            <a:xfrm>
              <a:off x="1953" y="2630"/>
              <a:ext cx="1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74" name="Text Box 26"/>
            <p:cNvSpPr txBox="1">
              <a:spLocks noChangeArrowheads="1"/>
            </p:cNvSpPr>
            <p:nvPr/>
          </p:nvSpPr>
          <p:spPr bwMode="auto">
            <a:xfrm>
              <a:off x="1904" y="2631"/>
              <a:ext cx="307" cy="59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1400"/>
                <a:t>v</a:t>
              </a:r>
              <a:r>
                <a:rPr lang="de-CH" sz="1400" baseline="-25000"/>
                <a:t>1</a:t>
              </a:r>
            </a:p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1400"/>
                <a:t>v</a:t>
              </a:r>
              <a:r>
                <a:rPr lang="de-CH" sz="1400" baseline="-25000"/>
                <a:t>3</a:t>
              </a:r>
            </a:p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1400"/>
                <a:t>v</a:t>
              </a:r>
              <a:r>
                <a:rPr lang="de-CH" sz="1400" baseline="-25000"/>
                <a:t>4</a:t>
              </a:r>
              <a:endParaRPr lang="en-US" sz="1400" baseline="-25000"/>
            </a:p>
          </p:txBody>
        </p:sp>
        <p:sp>
          <p:nvSpPr>
            <p:cNvPr id="949275" name="Rectangle 27"/>
            <p:cNvSpPr>
              <a:spLocks noChangeArrowheads="1"/>
            </p:cNvSpPr>
            <p:nvPr/>
          </p:nvSpPr>
          <p:spPr bwMode="auto">
            <a:xfrm>
              <a:off x="1244" y="2462"/>
              <a:ext cx="198" cy="76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76" name="Text Box 28"/>
            <p:cNvSpPr txBox="1">
              <a:spLocks noChangeArrowheads="1"/>
            </p:cNvSpPr>
            <p:nvPr/>
          </p:nvSpPr>
          <p:spPr bwMode="auto">
            <a:xfrm>
              <a:off x="1198" y="2451"/>
              <a:ext cx="307" cy="19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1400">
                  <a:solidFill>
                    <a:srgbClr val="FF0000"/>
                  </a:solidFill>
                </a:rPr>
                <a:t>v</a:t>
              </a:r>
              <a:r>
                <a:rPr lang="de-CH" sz="1400" baseline="-25000">
                  <a:solidFill>
                    <a:srgbClr val="FF0000"/>
                  </a:solidFill>
                </a:rPr>
                <a:t>3</a:t>
              </a:r>
              <a:endParaRPr lang="en-US" sz="1400" baseline="-25000">
                <a:solidFill>
                  <a:srgbClr val="FF0000"/>
                </a:solidFill>
              </a:endParaRPr>
            </a:p>
          </p:txBody>
        </p:sp>
        <p:sp>
          <p:nvSpPr>
            <p:cNvPr id="949277" name="Line 29"/>
            <p:cNvSpPr>
              <a:spLocks noChangeShapeType="1"/>
            </p:cNvSpPr>
            <p:nvPr/>
          </p:nvSpPr>
          <p:spPr bwMode="auto">
            <a:xfrm>
              <a:off x="1244" y="2628"/>
              <a:ext cx="1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78" name="Text Box 30"/>
            <p:cNvSpPr txBox="1">
              <a:spLocks noChangeArrowheads="1"/>
            </p:cNvSpPr>
            <p:nvPr/>
          </p:nvSpPr>
          <p:spPr bwMode="auto">
            <a:xfrm>
              <a:off x="1195" y="2630"/>
              <a:ext cx="307" cy="59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1400"/>
                <a:t>v</a:t>
              </a:r>
              <a:r>
                <a:rPr lang="de-CH" sz="1400" baseline="-25000"/>
                <a:t>2</a:t>
              </a:r>
            </a:p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1400"/>
                <a:t>v</a:t>
              </a:r>
              <a:r>
                <a:rPr lang="de-CH" sz="1400" baseline="-25000"/>
                <a:t>4</a:t>
              </a:r>
            </a:p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 sz="1400"/>
                <a:t>v</a:t>
              </a:r>
              <a:r>
                <a:rPr lang="de-CH" sz="1400" baseline="-25000"/>
                <a:t>5</a:t>
              </a:r>
              <a:endParaRPr lang="en-US" sz="1400" baseline="-2500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727575" y="4738703"/>
            <a:ext cx="1809750" cy="1804987"/>
            <a:chOff x="3512" y="2487"/>
            <a:chExt cx="1140" cy="1137"/>
          </a:xfrm>
        </p:grpSpPr>
        <p:sp>
          <p:nvSpPr>
            <p:cNvPr id="949280" name="Oval 32"/>
            <p:cNvSpPr>
              <a:spLocks noChangeArrowheads="1"/>
            </p:cNvSpPr>
            <p:nvPr/>
          </p:nvSpPr>
          <p:spPr bwMode="auto">
            <a:xfrm>
              <a:off x="3512" y="2487"/>
              <a:ext cx="1140" cy="113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81" name="Oval 33"/>
            <p:cNvSpPr>
              <a:spLocks noChangeArrowheads="1"/>
            </p:cNvSpPr>
            <p:nvPr/>
          </p:nvSpPr>
          <p:spPr bwMode="auto">
            <a:xfrm>
              <a:off x="4069" y="3043"/>
              <a:ext cx="60" cy="54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82" name="Text Box 34"/>
            <p:cNvSpPr txBox="1">
              <a:spLocks noChangeArrowheads="1"/>
            </p:cNvSpPr>
            <p:nvPr/>
          </p:nvSpPr>
          <p:spPr bwMode="auto">
            <a:xfrm>
              <a:off x="3735" y="2707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/>
                <a:t>v</a:t>
              </a:r>
              <a:r>
                <a:rPr lang="de-CH" baseline="-25000"/>
                <a:t>2</a:t>
              </a:r>
              <a:endParaRPr lang="en-US" baseline="-25000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5772150" y="4500578"/>
            <a:ext cx="1809750" cy="1804987"/>
            <a:chOff x="4248" y="2757"/>
            <a:chExt cx="1140" cy="1137"/>
          </a:xfrm>
        </p:grpSpPr>
        <p:sp>
          <p:nvSpPr>
            <p:cNvPr id="949284" name="Oval 36"/>
            <p:cNvSpPr>
              <a:spLocks noChangeArrowheads="1"/>
            </p:cNvSpPr>
            <p:nvPr/>
          </p:nvSpPr>
          <p:spPr bwMode="auto">
            <a:xfrm>
              <a:off x="4248" y="2757"/>
              <a:ext cx="1140" cy="113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85" name="Oval 37"/>
            <p:cNvSpPr>
              <a:spLocks noChangeArrowheads="1"/>
            </p:cNvSpPr>
            <p:nvPr/>
          </p:nvSpPr>
          <p:spPr bwMode="auto">
            <a:xfrm>
              <a:off x="4805" y="3312"/>
              <a:ext cx="61" cy="55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86" name="Text Box 38"/>
            <p:cNvSpPr txBox="1">
              <a:spLocks noChangeArrowheads="1"/>
            </p:cNvSpPr>
            <p:nvPr/>
          </p:nvSpPr>
          <p:spPr bwMode="auto">
            <a:xfrm>
              <a:off x="4745" y="3210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/>
                <a:t>v</a:t>
              </a:r>
              <a:r>
                <a:rPr lang="de-CH" baseline="-25000"/>
                <a:t>4</a:t>
              </a:r>
              <a:endParaRPr lang="en-US" baseline="-25000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276975" y="3806840"/>
            <a:ext cx="1809750" cy="1803400"/>
            <a:chOff x="4158" y="2446"/>
            <a:chExt cx="1140" cy="1136"/>
          </a:xfrm>
        </p:grpSpPr>
        <p:sp>
          <p:nvSpPr>
            <p:cNvPr id="949288" name="Oval 40"/>
            <p:cNvSpPr>
              <a:spLocks noChangeArrowheads="1"/>
            </p:cNvSpPr>
            <p:nvPr/>
          </p:nvSpPr>
          <p:spPr bwMode="auto">
            <a:xfrm>
              <a:off x="4158" y="2446"/>
              <a:ext cx="1140" cy="113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89" name="Oval 41"/>
            <p:cNvSpPr>
              <a:spLocks noChangeArrowheads="1"/>
            </p:cNvSpPr>
            <p:nvPr/>
          </p:nvSpPr>
          <p:spPr bwMode="auto">
            <a:xfrm>
              <a:off x="4680" y="2982"/>
              <a:ext cx="62" cy="54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90" name="Text Box 42"/>
            <p:cNvSpPr txBox="1">
              <a:spLocks noChangeArrowheads="1"/>
            </p:cNvSpPr>
            <p:nvPr/>
          </p:nvSpPr>
          <p:spPr bwMode="auto">
            <a:xfrm>
              <a:off x="4617" y="2833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/>
                <a:t>v</a:t>
              </a:r>
              <a:r>
                <a:rPr lang="de-CH" baseline="-25000"/>
                <a:t>5</a:t>
              </a:r>
              <a:endParaRPr lang="en-US" baseline="-25000"/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4854575" y="4041790"/>
            <a:ext cx="1808163" cy="1803400"/>
            <a:chOff x="3730" y="2042"/>
            <a:chExt cx="1139" cy="1136"/>
          </a:xfrm>
        </p:grpSpPr>
        <p:sp>
          <p:nvSpPr>
            <p:cNvPr id="949292" name="Oval 44"/>
            <p:cNvSpPr>
              <a:spLocks noChangeArrowheads="1"/>
            </p:cNvSpPr>
            <p:nvPr/>
          </p:nvSpPr>
          <p:spPr bwMode="auto">
            <a:xfrm>
              <a:off x="3730" y="2042"/>
              <a:ext cx="1139" cy="113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93" name="Oval 45"/>
            <p:cNvSpPr>
              <a:spLocks noChangeArrowheads="1"/>
            </p:cNvSpPr>
            <p:nvPr/>
          </p:nvSpPr>
          <p:spPr bwMode="auto">
            <a:xfrm>
              <a:off x="4286" y="2596"/>
              <a:ext cx="61" cy="56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9294" name="Text Box 46"/>
            <p:cNvSpPr txBox="1">
              <a:spLocks noChangeArrowheads="1"/>
            </p:cNvSpPr>
            <p:nvPr/>
          </p:nvSpPr>
          <p:spPr bwMode="auto">
            <a:xfrm>
              <a:off x="4049" y="2303"/>
              <a:ext cx="57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spcBef>
                  <a:spcPct val="50000"/>
                </a:spcBef>
                <a:buFontTx/>
                <a:buNone/>
              </a:pPr>
              <a:r>
                <a:rPr lang="de-CH"/>
                <a:t>v</a:t>
              </a:r>
              <a:r>
                <a:rPr lang="de-CH" baseline="-25000"/>
                <a:t>1</a:t>
              </a:r>
              <a:endParaRPr lang="en-US" baseline="-25000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5380038" y="3578240"/>
            <a:ext cx="1808162" cy="1803400"/>
            <a:chOff x="3389" y="2014"/>
            <a:chExt cx="1139" cy="1136"/>
          </a:xfrm>
        </p:grpSpPr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3389" y="2014"/>
              <a:ext cx="1139" cy="1136"/>
              <a:chOff x="3389" y="2014"/>
              <a:chExt cx="1139" cy="1136"/>
            </a:xfrm>
          </p:grpSpPr>
          <p:sp>
            <p:nvSpPr>
              <p:cNvPr id="949297" name="Oval 49"/>
              <p:cNvSpPr>
                <a:spLocks noChangeArrowheads="1"/>
              </p:cNvSpPr>
              <p:nvPr/>
            </p:nvSpPr>
            <p:spPr bwMode="auto">
              <a:xfrm>
                <a:off x="3389" y="2014"/>
                <a:ext cx="1139" cy="1136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254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9298" name="Text Box 50"/>
              <p:cNvSpPr txBox="1">
                <a:spLocks noChangeArrowheads="1"/>
              </p:cNvSpPr>
              <p:nvPr/>
            </p:nvSpPr>
            <p:spPr bwMode="auto">
              <a:xfrm>
                <a:off x="3585" y="2343"/>
                <a:ext cx="574" cy="25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Tx/>
                  <a:buNone/>
                </a:pPr>
                <a:r>
                  <a:rPr lang="de-CH"/>
                  <a:t>v</a:t>
                </a:r>
                <a:r>
                  <a:rPr lang="de-CH" baseline="-25000"/>
                  <a:t>3</a:t>
                </a:r>
                <a:endParaRPr lang="en-US" baseline="-25000"/>
              </a:p>
            </p:txBody>
          </p:sp>
        </p:grpSp>
        <p:sp>
          <p:nvSpPr>
            <p:cNvPr id="949299" name="Oval 51"/>
            <p:cNvSpPr>
              <a:spLocks noChangeArrowheads="1"/>
            </p:cNvSpPr>
            <p:nvPr/>
          </p:nvSpPr>
          <p:spPr bwMode="auto">
            <a:xfrm>
              <a:off x="3946" y="2568"/>
              <a:ext cx="60" cy="55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49300" name="Line 52"/>
          <p:cNvSpPr>
            <a:spLocks noChangeShapeType="1"/>
          </p:cNvSpPr>
          <p:nvPr/>
        </p:nvSpPr>
        <p:spPr bwMode="auto">
          <a:xfrm flipV="1">
            <a:off x="5686425" y="4591065"/>
            <a:ext cx="619125" cy="1038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9301" name="Line 53"/>
          <p:cNvSpPr>
            <a:spLocks noChangeShapeType="1"/>
          </p:cNvSpPr>
          <p:nvPr/>
        </p:nvSpPr>
        <p:spPr bwMode="auto">
          <a:xfrm flipV="1">
            <a:off x="5795963" y="4562490"/>
            <a:ext cx="461962" cy="363538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9302" name="Line 54"/>
          <p:cNvSpPr>
            <a:spLocks noChangeShapeType="1"/>
          </p:cNvSpPr>
          <p:nvPr/>
        </p:nvSpPr>
        <p:spPr bwMode="auto">
          <a:xfrm flipH="1" flipV="1">
            <a:off x="6335713" y="4530740"/>
            <a:ext cx="360362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9303" name="Line 55"/>
          <p:cNvSpPr>
            <a:spLocks noChangeShapeType="1"/>
          </p:cNvSpPr>
          <p:nvPr/>
        </p:nvSpPr>
        <p:spPr bwMode="auto">
          <a:xfrm flipV="1">
            <a:off x="5832475" y="4710128"/>
            <a:ext cx="1295400" cy="252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9304" name="Text Box 56"/>
          <p:cNvSpPr txBox="1">
            <a:spLocks noChangeArrowheads="1"/>
          </p:cNvSpPr>
          <p:nvPr/>
        </p:nvSpPr>
        <p:spPr bwMode="auto">
          <a:xfrm>
            <a:off x="5867400" y="6334140"/>
            <a:ext cx="3038475" cy="371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1800" dirty="0"/>
              <a:t>r(q(G)) = 1.8 / 0.7 = 2.6 </a:t>
            </a:r>
            <a:endParaRPr lang="en-US" sz="1800" dirty="0"/>
          </a:p>
        </p:txBody>
      </p:sp>
      <p:sp>
        <p:nvSpPr>
          <p:cNvPr id="949305" name="Line 57"/>
          <p:cNvSpPr>
            <a:spLocks noChangeShapeType="1"/>
          </p:cNvSpPr>
          <p:nvPr/>
        </p:nvSpPr>
        <p:spPr bwMode="auto">
          <a:xfrm flipV="1">
            <a:off x="5651500" y="4997465"/>
            <a:ext cx="144463" cy="612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49306" name="Line 58"/>
          <p:cNvSpPr>
            <a:spLocks noChangeShapeType="1"/>
          </p:cNvSpPr>
          <p:nvPr/>
        </p:nvSpPr>
        <p:spPr bwMode="auto">
          <a:xfrm flipH="1" flipV="1">
            <a:off x="6372225" y="4530740"/>
            <a:ext cx="755650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V="1">
            <a:off x="6711351" y="4710023"/>
            <a:ext cx="439947" cy="71599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300" grpId="0" animBg="1"/>
      <p:bldP spid="949301" grpId="0" animBg="1"/>
      <p:bldP spid="949302" grpId="0" animBg="1"/>
      <p:bldP spid="949303" grpId="0" animBg="1"/>
      <p:bldP spid="949304" grpId="0"/>
      <p:bldP spid="949305" grpId="0" animBg="1"/>
      <p:bldP spid="949306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302" name="Rectangle 6"/>
          <p:cNvSpPr>
            <a:spLocks noChangeArrowheads="1"/>
          </p:cNvSpPr>
          <p:nvPr/>
        </p:nvSpPr>
        <p:spPr bwMode="auto">
          <a:xfrm>
            <a:off x="773113" y="2420938"/>
            <a:ext cx="6575643" cy="1017844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381000" indent="-381000" algn="l">
              <a:buFontTx/>
              <a:buNone/>
            </a:pPr>
            <a:r>
              <a:rPr lang="de-CH" sz="2000" dirty="0" err="1">
                <a:solidFill>
                  <a:schemeClr val="tx1"/>
                </a:solidFill>
              </a:rPr>
              <a:t>There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is</a:t>
            </a:r>
            <a:r>
              <a:rPr lang="de-CH" sz="2000" dirty="0">
                <a:solidFill>
                  <a:schemeClr val="tx1"/>
                </a:solidFill>
              </a:rPr>
              <a:t> an </a:t>
            </a:r>
            <a:r>
              <a:rPr lang="de-CH" sz="2000" dirty="0" err="1">
                <a:solidFill>
                  <a:schemeClr val="tx1"/>
                </a:solidFill>
              </a:rPr>
              <a:t>algorithm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which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achieves</a:t>
            </a:r>
            <a:r>
              <a:rPr lang="de-CH" sz="2000" dirty="0">
                <a:solidFill>
                  <a:schemeClr val="tx1"/>
                </a:solidFill>
              </a:rPr>
              <a:t> an </a:t>
            </a:r>
            <a:r>
              <a:rPr lang="de-CH" sz="2000" dirty="0" err="1">
                <a:solidFill>
                  <a:schemeClr val="tx1"/>
                </a:solidFill>
              </a:rPr>
              <a:t>approximation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endParaRPr lang="de-CH" sz="2000" dirty="0" smtClean="0"/>
          </a:p>
          <a:p>
            <a:pPr marL="381000" indent="-381000" algn="l">
              <a:buFontTx/>
              <a:buNone/>
            </a:pPr>
            <a:r>
              <a:rPr lang="de-CH" sz="2000" dirty="0" smtClean="0">
                <a:solidFill>
                  <a:schemeClr val="tx1"/>
                </a:solidFill>
              </a:rPr>
              <a:t>ratio of </a:t>
            </a:r>
            <a:r>
              <a:rPr lang="de-CH" sz="2000" dirty="0" smtClean="0"/>
              <a:t>O(</a:t>
            </a:r>
            <a:r>
              <a:rPr lang="en-US" sz="2000" dirty="0" smtClean="0"/>
              <a:t>log</a:t>
            </a:r>
            <a:r>
              <a:rPr lang="en-US" sz="2000" baseline="30000" dirty="0" smtClean="0">
                <a:latin typeface="Arial"/>
              </a:rPr>
              <a:t>2.5</a:t>
            </a:r>
            <a:r>
              <a:rPr lang="en-US" sz="2000" dirty="0" smtClean="0"/>
              <a:t> </a:t>
            </a:r>
            <a:r>
              <a:rPr lang="en-US" sz="2000" i="1" dirty="0" smtClean="0"/>
              <a:t>n</a:t>
            </a:r>
            <a:r>
              <a:rPr lang="en-US" sz="2000" dirty="0" smtClean="0"/>
              <a:t>)</a:t>
            </a:r>
            <a:r>
              <a:rPr lang="de-CH" sz="2000" dirty="0" smtClean="0">
                <a:solidFill>
                  <a:schemeClr val="tx1"/>
                </a:solidFill>
              </a:rPr>
              <a:t>, </a:t>
            </a:r>
            <a:r>
              <a:rPr lang="de-CH" sz="2000" i="1" dirty="0">
                <a:solidFill>
                  <a:schemeClr val="tx1"/>
                </a:solidFill>
              </a:rPr>
              <a:t>n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being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the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number</a:t>
            </a:r>
            <a:r>
              <a:rPr lang="de-CH" sz="2000" dirty="0">
                <a:solidFill>
                  <a:schemeClr val="tx1"/>
                </a:solidFill>
              </a:rPr>
              <a:t> of </a:t>
            </a:r>
            <a:r>
              <a:rPr lang="de-CH" sz="2000" dirty="0" err="1">
                <a:solidFill>
                  <a:schemeClr val="tx1"/>
                </a:solidFill>
              </a:rPr>
              <a:t>nodes</a:t>
            </a:r>
            <a:r>
              <a:rPr lang="de-CH" sz="2000" dirty="0">
                <a:solidFill>
                  <a:schemeClr val="tx1"/>
                </a:solidFill>
              </a:rPr>
              <a:t> in G</a:t>
            </a:r>
            <a:r>
              <a:rPr lang="de-CH" sz="2000" dirty="0" smtClean="0">
                <a:solidFill>
                  <a:schemeClr val="tx1"/>
                </a:solidFill>
              </a:rPr>
              <a:t>.</a:t>
            </a:r>
          </a:p>
          <a:p>
            <a:pPr marL="381000" indent="-381000" algn="l">
              <a:buFontTx/>
              <a:buNone/>
            </a:pPr>
            <a:r>
              <a:rPr lang="en-US" sz="2000" dirty="0" smtClean="0"/>
              <a:t>[Pemmaraju and </a:t>
            </a:r>
            <a:r>
              <a:rPr lang="en-US" sz="2000" dirty="0" err="1" smtClean="0"/>
              <a:t>Pirwani</a:t>
            </a:r>
            <a:r>
              <a:rPr lang="en-US" sz="2000" dirty="0" smtClean="0"/>
              <a:t>, 2007] </a:t>
            </a:r>
            <a:endParaRPr lang="en-US" sz="2000" dirty="0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Some Results</a:t>
            </a:r>
            <a:endParaRPr lang="en-US"/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16000"/>
            <a:ext cx="8207375" cy="1574800"/>
          </a:xfrm>
        </p:spPr>
        <p:txBody>
          <a:bodyPr/>
          <a:lstStyle/>
          <a:p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a </a:t>
            </a:r>
            <a:r>
              <a:rPr lang="de-CH" dirty="0" err="1"/>
              <a:t>few</a:t>
            </a:r>
            <a:r>
              <a:rPr lang="de-CH" dirty="0"/>
              <a:t> </a:t>
            </a:r>
            <a:r>
              <a:rPr lang="de-CH" dirty="0" err="1"/>
              <a:t>virtual</a:t>
            </a:r>
            <a:r>
              <a:rPr lang="de-CH" dirty="0"/>
              <a:t> </a:t>
            </a:r>
            <a:r>
              <a:rPr lang="de-CH" dirty="0" err="1"/>
              <a:t>coordinates</a:t>
            </a:r>
            <a:r>
              <a:rPr lang="de-CH" dirty="0"/>
              <a:t> </a:t>
            </a:r>
            <a:r>
              <a:rPr lang="de-CH" dirty="0" err="1"/>
              <a:t>algorithms</a:t>
            </a:r>
            <a:r>
              <a:rPr lang="de-CH" dirty="0"/>
              <a:t> </a:t>
            </a:r>
          </a:p>
          <a:p>
            <a:pPr>
              <a:buFontTx/>
              <a:buNone/>
            </a:pPr>
            <a:r>
              <a:rPr lang="de-CH" dirty="0"/>
              <a:t>	</a:t>
            </a:r>
            <a:r>
              <a:rPr lang="de-CH" dirty="0" smtClean="0"/>
              <a:t>Almost all of </a:t>
            </a:r>
            <a:r>
              <a:rPr lang="de-CH" dirty="0" err="1"/>
              <a:t>them</a:t>
            </a:r>
            <a:r>
              <a:rPr lang="de-CH" dirty="0"/>
              <a:t> </a:t>
            </a:r>
            <a:r>
              <a:rPr lang="de-CH" dirty="0" err="1"/>
              <a:t>evaluated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>
                <a:solidFill>
                  <a:srgbClr val="009900"/>
                </a:solidFill>
              </a:rPr>
              <a:t>simulation</a:t>
            </a:r>
            <a:r>
              <a:rPr lang="de-CH" dirty="0">
                <a:solidFill>
                  <a:srgbClr val="009900"/>
                </a:solidFill>
              </a:rPr>
              <a:t> on </a:t>
            </a:r>
            <a:r>
              <a:rPr lang="de-CH" dirty="0" err="1">
                <a:solidFill>
                  <a:srgbClr val="009900"/>
                </a:solidFill>
              </a:rPr>
              <a:t>random</a:t>
            </a:r>
            <a:r>
              <a:rPr lang="de-CH" dirty="0">
                <a:solidFill>
                  <a:srgbClr val="009900"/>
                </a:solidFill>
              </a:rPr>
              <a:t> </a:t>
            </a:r>
            <a:r>
              <a:rPr lang="de-CH" dirty="0" err="1">
                <a:solidFill>
                  <a:srgbClr val="009900"/>
                </a:solidFill>
              </a:rPr>
              <a:t>graphs</a:t>
            </a:r>
            <a:endParaRPr lang="de-CH" dirty="0">
              <a:solidFill>
                <a:srgbClr val="009900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In </a:t>
            </a:r>
            <a:r>
              <a:rPr lang="de-CH" dirty="0" err="1">
                <a:solidFill>
                  <a:schemeClr val="tx1"/>
                </a:solidFill>
              </a:rPr>
              <a:t>fact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there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are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very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few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rgbClr val="009900"/>
                </a:solidFill>
              </a:rPr>
              <a:t>provable</a:t>
            </a:r>
            <a:r>
              <a:rPr lang="de-CH" dirty="0" smtClean="0">
                <a:solidFill>
                  <a:srgbClr val="009900"/>
                </a:solidFill>
              </a:rPr>
              <a:t> </a:t>
            </a:r>
            <a:r>
              <a:rPr lang="de-CH" dirty="0" err="1">
                <a:solidFill>
                  <a:srgbClr val="009900"/>
                </a:solidFill>
              </a:rPr>
              <a:t>approximation</a:t>
            </a:r>
            <a:r>
              <a:rPr lang="de-CH" dirty="0">
                <a:solidFill>
                  <a:srgbClr val="009900"/>
                </a:solidFill>
              </a:rPr>
              <a:t> </a:t>
            </a:r>
            <a:r>
              <a:rPr lang="de-CH" dirty="0" err="1" smtClean="0">
                <a:solidFill>
                  <a:srgbClr val="009900"/>
                </a:solidFill>
              </a:rPr>
              <a:t>algorithms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951303" name="Rectangle 7"/>
          <p:cNvSpPr>
            <a:spLocks noChangeArrowheads="1"/>
          </p:cNvSpPr>
          <p:nvPr/>
        </p:nvSpPr>
        <p:spPr bwMode="auto">
          <a:xfrm>
            <a:off x="436563" y="3608388"/>
            <a:ext cx="82073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/>
            <a:r>
              <a:rPr lang="de-CH" sz="2000" dirty="0">
                <a:solidFill>
                  <a:srgbClr val="000000"/>
                </a:solidFill>
              </a:rPr>
              <a:t>Plus </a:t>
            </a:r>
            <a:r>
              <a:rPr lang="de-CH" sz="2000" dirty="0" err="1">
                <a:solidFill>
                  <a:srgbClr val="000000"/>
                </a:solidFill>
              </a:rPr>
              <a:t>there</a:t>
            </a:r>
            <a:r>
              <a:rPr lang="de-CH" sz="2000" dirty="0">
                <a:solidFill>
                  <a:srgbClr val="000000"/>
                </a:solidFill>
              </a:rPr>
              <a:t> </a:t>
            </a:r>
            <a:r>
              <a:rPr lang="de-CH" sz="2000" dirty="0" err="1">
                <a:solidFill>
                  <a:srgbClr val="000000"/>
                </a:solidFill>
              </a:rPr>
              <a:t>are</a:t>
            </a:r>
            <a:r>
              <a:rPr lang="de-CH" sz="2000" dirty="0">
                <a:solidFill>
                  <a:srgbClr val="000000"/>
                </a:solidFill>
              </a:rPr>
              <a:t> </a:t>
            </a:r>
            <a:r>
              <a:rPr lang="de-CH" sz="2000" dirty="0" err="1"/>
              <a:t>lower</a:t>
            </a:r>
            <a:r>
              <a:rPr lang="de-CH" sz="2000" dirty="0"/>
              <a:t> </a:t>
            </a:r>
            <a:r>
              <a:rPr lang="de-CH" sz="2000" dirty="0" err="1"/>
              <a:t>bounds</a:t>
            </a:r>
            <a:r>
              <a:rPr lang="de-CH" sz="2000" dirty="0"/>
              <a:t> on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approximability</a:t>
            </a:r>
            <a:r>
              <a:rPr lang="de-CH" sz="2000" dirty="0">
                <a:solidFill>
                  <a:srgbClr val="000000"/>
                </a:solidFill>
              </a:rPr>
              <a:t>.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51306" name="Rectangle 10"/>
          <p:cNvSpPr>
            <a:spLocks noChangeArrowheads="1"/>
          </p:cNvSpPr>
          <p:nvPr/>
        </p:nvSpPr>
        <p:spPr bwMode="auto">
          <a:xfrm>
            <a:off x="1903384" y="4469142"/>
            <a:ext cx="4972050" cy="710067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r>
              <a:rPr lang="en-US" sz="2000" dirty="0" smtClean="0"/>
              <a:t>There is no algorithm with approximation</a:t>
            </a:r>
          </a:p>
          <a:p>
            <a:r>
              <a:rPr lang="en-US" sz="2000" dirty="0" smtClean="0"/>
              <a:t>ratio better than √3/2 – </a:t>
            </a:r>
            <a:r>
              <a:rPr lang="en-US" sz="2000" dirty="0" smtClean="0">
                <a:latin typeface="cmmi10"/>
              </a:rPr>
              <a:t>²</a:t>
            </a:r>
            <a:r>
              <a:rPr lang="en-US" sz="2000" dirty="0" smtClean="0"/>
              <a:t> unless P </a:t>
            </a:r>
            <a:r>
              <a:rPr lang="de-CH" sz="2000" dirty="0" smtClean="0"/>
              <a:t>= NP.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Approximation Algorithm: Overview</a:t>
            </a:r>
            <a:endParaRPr lang="en-US"/>
          </a:p>
        </p:txBody>
      </p:sp>
      <p:sp>
        <p:nvSpPr>
          <p:cNvPr id="95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r>
              <a:rPr lang="de-CH" dirty="0" err="1"/>
              <a:t>Four</a:t>
            </a:r>
            <a:r>
              <a:rPr lang="de-CH" dirty="0"/>
              <a:t> </a:t>
            </a:r>
            <a:r>
              <a:rPr lang="de-CH" dirty="0" err="1"/>
              <a:t>major</a:t>
            </a:r>
            <a:r>
              <a:rPr lang="de-CH" dirty="0"/>
              <a:t> </a:t>
            </a:r>
            <a:r>
              <a:rPr lang="de-CH" dirty="0" err="1"/>
              <a:t>steps</a:t>
            </a:r>
            <a:endParaRPr lang="de-CH" dirty="0"/>
          </a:p>
          <a:p>
            <a:pPr marL="381000" indent="-381000"/>
            <a:endParaRPr lang="de-CH" dirty="0"/>
          </a:p>
          <a:p>
            <a:pPr marL="800100" lvl="1" indent="-342900">
              <a:buFontTx/>
              <a:buAutoNum type="arabicPeriod"/>
            </a:pPr>
            <a:r>
              <a:rPr lang="de-CH" dirty="0"/>
              <a:t>Compute </a:t>
            </a:r>
            <a:r>
              <a:rPr lang="de-CH" dirty="0">
                <a:solidFill>
                  <a:srgbClr val="009900"/>
                </a:solidFill>
              </a:rPr>
              <a:t>metric</a:t>
            </a:r>
            <a:r>
              <a:rPr lang="de-CH" dirty="0"/>
              <a:t> on MIS of </a:t>
            </a:r>
            <a:r>
              <a:rPr lang="de-CH" dirty="0" smtClean="0"/>
              <a:t>input</a:t>
            </a:r>
            <a:br>
              <a:rPr lang="de-CH" dirty="0" smtClean="0"/>
            </a:br>
            <a:r>
              <a:rPr lang="de-CH" dirty="0" smtClean="0"/>
              <a:t> </a:t>
            </a:r>
            <a:r>
              <a:rPr lang="de-CH" dirty="0"/>
              <a:t>graph </a:t>
            </a:r>
            <a:r>
              <a:rPr lang="de-CH" dirty="0">
                <a:sym typeface="Wingdings" pitchFamily="2" charset="2"/>
              </a:rPr>
              <a:t> </a:t>
            </a:r>
            <a:r>
              <a:rPr lang="de-CH" dirty="0">
                <a:solidFill>
                  <a:srgbClr val="009900"/>
                </a:solidFill>
              </a:rPr>
              <a:t>Spreading constraints</a:t>
            </a:r>
            <a:endParaRPr lang="de-CH" dirty="0"/>
          </a:p>
          <a:p>
            <a:pPr marL="800100" lvl="1" indent="-342900">
              <a:buFontTx/>
              <a:buNone/>
            </a:pPr>
            <a:r>
              <a:rPr lang="de-CH" dirty="0"/>
              <a:t>	</a:t>
            </a:r>
            <a:r>
              <a:rPr lang="de-CH" i="1" dirty="0"/>
              <a:t>(Key conceptual difference </a:t>
            </a:r>
            <a:r>
              <a:rPr lang="de-CH" i="1" dirty="0" smtClean="0"/>
              <a:t>to</a:t>
            </a:r>
            <a:br>
              <a:rPr lang="de-CH" i="1" dirty="0" smtClean="0"/>
            </a:br>
            <a:r>
              <a:rPr lang="de-CH" i="1" dirty="0" smtClean="0"/>
              <a:t> </a:t>
            </a:r>
            <a:r>
              <a:rPr lang="de-CH" i="1" dirty="0"/>
              <a:t>previous approaches!)</a:t>
            </a:r>
          </a:p>
          <a:p>
            <a:pPr marL="800100" lvl="1" indent="-342900">
              <a:buFontTx/>
              <a:buNone/>
            </a:pPr>
            <a:endParaRPr lang="de-CH" i="1" dirty="0"/>
          </a:p>
          <a:p>
            <a:pPr marL="457200" lvl="1" indent="0">
              <a:buNone/>
            </a:pPr>
            <a:endParaRPr lang="de-CH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endParaRPr lang="de-CH" dirty="0">
              <a:solidFill>
                <a:srgbClr val="009900"/>
              </a:solidFill>
            </a:endParaRPr>
          </a:p>
          <a:p>
            <a:pPr marL="800100" lvl="1" indent="-342900">
              <a:buFontTx/>
              <a:buAutoNum type="arabicPeriod" startAt="2"/>
            </a:pPr>
            <a:r>
              <a:rPr lang="de-CH" dirty="0" smtClean="0">
                <a:solidFill>
                  <a:srgbClr val="009900"/>
                </a:solidFill>
              </a:rPr>
              <a:t>Volume-respecting</a:t>
            </a:r>
            <a:r>
              <a:rPr lang="de-CH" dirty="0" smtClean="0"/>
              <a:t>,</a:t>
            </a:r>
            <a:br>
              <a:rPr lang="de-CH" dirty="0" smtClean="0"/>
            </a:br>
            <a:r>
              <a:rPr lang="de-CH" dirty="0" smtClean="0"/>
              <a:t>high </a:t>
            </a:r>
            <a:r>
              <a:rPr lang="de-CH" dirty="0"/>
              <a:t>dimensional </a:t>
            </a:r>
            <a:r>
              <a:rPr lang="de-CH" dirty="0">
                <a:solidFill>
                  <a:srgbClr val="009900"/>
                </a:solidFill>
              </a:rPr>
              <a:t>embedding</a:t>
            </a:r>
          </a:p>
          <a:p>
            <a:pPr marL="800100" lvl="1" indent="-342900">
              <a:buFontTx/>
              <a:buAutoNum type="arabicPeriod" startAt="2"/>
            </a:pPr>
            <a:endParaRPr lang="de-CH" dirty="0"/>
          </a:p>
          <a:p>
            <a:pPr marL="800100" lvl="1" indent="-342900">
              <a:buFontTx/>
              <a:buAutoNum type="arabicPeriod" startAt="2"/>
            </a:pPr>
            <a:endParaRPr lang="de-CH" dirty="0">
              <a:solidFill>
                <a:srgbClr val="009900"/>
              </a:solidFill>
            </a:endParaRPr>
          </a:p>
          <a:p>
            <a:pPr marL="800100" lvl="1" indent="-342900">
              <a:buFontTx/>
              <a:buAutoNum type="arabicPeriod" startAt="2"/>
            </a:pPr>
            <a:r>
              <a:rPr lang="de-CH" dirty="0" err="1">
                <a:solidFill>
                  <a:srgbClr val="009900"/>
                </a:solidFill>
              </a:rPr>
              <a:t>Random</a:t>
            </a:r>
            <a:r>
              <a:rPr lang="de-CH" dirty="0">
                <a:solidFill>
                  <a:srgbClr val="009900"/>
                </a:solidFill>
              </a:rPr>
              <a:t> </a:t>
            </a:r>
            <a:r>
              <a:rPr lang="de-CH" dirty="0" err="1">
                <a:solidFill>
                  <a:srgbClr val="009900"/>
                </a:solidFill>
              </a:rPr>
              <a:t>projection</a:t>
            </a:r>
            <a:r>
              <a:rPr lang="de-CH" dirty="0"/>
              <a:t> to 2D</a:t>
            </a:r>
          </a:p>
          <a:p>
            <a:pPr marL="800100" lvl="1" indent="-342900">
              <a:buFontTx/>
              <a:buAutoNum type="arabicPeriod" startAt="2"/>
            </a:pPr>
            <a:endParaRPr lang="de-CH" dirty="0"/>
          </a:p>
          <a:p>
            <a:pPr marL="800100" lvl="1" indent="-342900">
              <a:buFontTx/>
              <a:buAutoNum type="arabicPeriod" startAt="2"/>
            </a:pPr>
            <a:endParaRPr lang="de-CH" dirty="0"/>
          </a:p>
          <a:p>
            <a:pPr marL="800100" lvl="1" indent="-342900">
              <a:buFontTx/>
              <a:buAutoNum type="arabicPeriod" startAt="2"/>
            </a:pPr>
            <a:r>
              <a:rPr lang="de-CH" dirty="0"/>
              <a:t>Final </a:t>
            </a:r>
            <a:r>
              <a:rPr lang="de-CH" dirty="0" err="1"/>
              <a:t>embedding</a:t>
            </a:r>
            <a:endParaRPr lang="de-CH" dirty="0"/>
          </a:p>
          <a:p>
            <a:pPr marL="800100" lvl="1" indent="-342900">
              <a:buFontTx/>
              <a:buNone/>
            </a:pPr>
            <a:endParaRPr lang="en-US" dirty="0"/>
          </a:p>
        </p:txBody>
      </p:sp>
      <p:sp>
        <p:nvSpPr>
          <p:cNvPr id="955396" name="Text Box 4"/>
          <p:cNvSpPr txBox="1">
            <a:spLocks noChangeArrowheads="1"/>
          </p:cNvSpPr>
          <p:nvPr/>
        </p:nvSpPr>
        <p:spPr bwMode="auto">
          <a:xfrm>
            <a:off x="4940300" y="1041400"/>
            <a:ext cx="3352800" cy="40229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 i="1">
                <a:solidFill>
                  <a:schemeClr val="tx1"/>
                </a:solidFill>
              </a:rPr>
              <a:t>UDG Graph G with MIS M.</a:t>
            </a: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4241800" y="2324100"/>
            <a:ext cx="4584700" cy="10178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/>
              <a:t>	</a:t>
            </a:r>
            <a:r>
              <a:rPr lang="de-CH" sz="2000" i="1">
                <a:solidFill>
                  <a:schemeClr val="tx1"/>
                </a:solidFill>
              </a:rPr>
              <a:t>Approximate pairwise distances between nodes such that, MIS nodes are neatly spread out.</a:t>
            </a: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955398" name="Line 6"/>
          <p:cNvSpPr>
            <a:spLocks noChangeShapeType="1"/>
          </p:cNvSpPr>
          <p:nvPr/>
        </p:nvSpPr>
        <p:spPr bwMode="auto">
          <a:xfrm>
            <a:off x="6654800" y="1485900"/>
            <a:ext cx="0" cy="73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000"/>
          </a:p>
        </p:txBody>
      </p:sp>
      <p:sp>
        <p:nvSpPr>
          <p:cNvPr id="955399" name="Text Box 7"/>
          <p:cNvSpPr txBox="1">
            <a:spLocks noChangeArrowheads="1"/>
          </p:cNvSpPr>
          <p:nvPr/>
        </p:nvSpPr>
        <p:spPr bwMode="auto">
          <a:xfrm>
            <a:off x="3962400" y="3937000"/>
            <a:ext cx="4889500" cy="7100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 dirty="0"/>
              <a:t>	</a:t>
            </a:r>
            <a:r>
              <a:rPr lang="de-CH" sz="2000" i="1" dirty="0" err="1">
                <a:solidFill>
                  <a:schemeClr val="tx1"/>
                </a:solidFill>
              </a:rPr>
              <a:t>Volume</a:t>
            </a:r>
            <a:r>
              <a:rPr lang="de-CH" sz="2000" i="1" dirty="0">
                <a:solidFill>
                  <a:schemeClr val="tx1"/>
                </a:solidFill>
              </a:rPr>
              <a:t> </a:t>
            </a:r>
            <a:r>
              <a:rPr lang="de-CH" sz="2000" i="1" dirty="0" err="1">
                <a:solidFill>
                  <a:schemeClr val="tx1"/>
                </a:solidFill>
              </a:rPr>
              <a:t>respecting</a:t>
            </a:r>
            <a:r>
              <a:rPr lang="de-CH" sz="2000" i="1" dirty="0">
                <a:solidFill>
                  <a:schemeClr val="tx1"/>
                </a:solidFill>
              </a:rPr>
              <a:t> </a:t>
            </a:r>
            <a:r>
              <a:rPr lang="de-CH" sz="2000" i="1" dirty="0" err="1">
                <a:solidFill>
                  <a:schemeClr val="tx1"/>
                </a:solidFill>
              </a:rPr>
              <a:t>embedding</a:t>
            </a:r>
            <a:r>
              <a:rPr lang="de-CH" sz="2000" i="1" dirty="0">
                <a:solidFill>
                  <a:schemeClr val="tx1"/>
                </a:solidFill>
              </a:rPr>
              <a:t> of </a:t>
            </a:r>
            <a:r>
              <a:rPr lang="de-CH" sz="2000" i="1" dirty="0" err="1">
                <a:solidFill>
                  <a:schemeClr val="tx1"/>
                </a:solidFill>
              </a:rPr>
              <a:t>nodes</a:t>
            </a:r>
            <a:r>
              <a:rPr lang="de-CH" sz="2000" i="1" dirty="0">
                <a:solidFill>
                  <a:schemeClr val="tx1"/>
                </a:solidFill>
              </a:rPr>
              <a:t> in </a:t>
            </a:r>
            <a:r>
              <a:rPr lang="de-CH" sz="2000" i="1" dirty="0">
                <a:solidFill>
                  <a:schemeClr val="tx1"/>
                </a:solidFill>
                <a:latin typeface="cmbx10" pitchFamily="34" charset="0"/>
              </a:rPr>
              <a:t>R</a:t>
            </a:r>
            <a:r>
              <a:rPr lang="de-CH" sz="2000" i="1" baseline="30000" dirty="0">
                <a:solidFill>
                  <a:schemeClr val="tx1"/>
                </a:solidFill>
              </a:rPr>
              <a:t>n </a:t>
            </a:r>
            <a:r>
              <a:rPr lang="de-CH" sz="2000" i="1" dirty="0" err="1">
                <a:solidFill>
                  <a:schemeClr val="tx1"/>
                </a:solidFill>
              </a:rPr>
              <a:t>with</a:t>
            </a:r>
            <a:r>
              <a:rPr lang="de-CH" sz="2000" i="1" dirty="0">
                <a:solidFill>
                  <a:schemeClr val="tx1"/>
                </a:solidFill>
              </a:rPr>
              <a:t> </a:t>
            </a:r>
            <a:r>
              <a:rPr lang="de-CH" sz="2000" i="1" dirty="0" err="1">
                <a:solidFill>
                  <a:schemeClr val="tx1"/>
                </a:solidFill>
              </a:rPr>
              <a:t>small</a:t>
            </a:r>
            <a:r>
              <a:rPr lang="de-CH" sz="2000" i="1" dirty="0">
                <a:solidFill>
                  <a:schemeClr val="tx1"/>
                </a:solidFill>
              </a:rPr>
              <a:t> </a:t>
            </a:r>
            <a:r>
              <a:rPr lang="de-CH" sz="2000" i="1" dirty="0" err="1">
                <a:solidFill>
                  <a:schemeClr val="tx1"/>
                </a:solidFill>
              </a:rPr>
              <a:t>distortion</a:t>
            </a:r>
            <a:r>
              <a:rPr lang="de-CH" sz="2000" i="1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955400" name="Line 8"/>
          <p:cNvSpPr>
            <a:spLocks noChangeShapeType="1"/>
          </p:cNvSpPr>
          <p:nvPr/>
        </p:nvSpPr>
        <p:spPr bwMode="auto">
          <a:xfrm>
            <a:off x="6642100" y="3340100"/>
            <a:ext cx="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000"/>
          </a:p>
        </p:txBody>
      </p:sp>
      <p:sp>
        <p:nvSpPr>
          <p:cNvPr id="955401" name="Text Box 9"/>
          <p:cNvSpPr txBox="1">
            <a:spLocks noChangeArrowheads="1"/>
          </p:cNvSpPr>
          <p:nvPr/>
        </p:nvSpPr>
        <p:spPr bwMode="auto">
          <a:xfrm>
            <a:off x="4124325" y="5054600"/>
            <a:ext cx="4664075" cy="40229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/>
              <a:t>	</a:t>
            </a:r>
            <a:r>
              <a:rPr lang="de-CH" sz="2000">
                <a:solidFill>
                  <a:schemeClr val="tx1"/>
                </a:solidFill>
              </a:rPr>
              <a:t>Nodes spread out fairly well in</a:t>
            </a:r>
            <a:r>
              <a:rPr lang="de-CH" sz="2000" i="1">
                <a:solidFill>
                  <a:schemeClr val="tx1"/>
                </a:solidFill>
              </a:rPr>
              <a:t> </a:t>
            </a:r>
            <a:r>
              <a:rPr lang="de-CH" sz="2000" i="1">
                <a:solidFill>
                  <a:schemeClr val="tx1"/>
                </a:solidFill>
                <a:latin typeface="cmbx10" pitchFamily="34" charset="0"/>
              </a:rPr>
              <a:t>R</a:t>
            </a:r>
            <a:r>
              <a:rPr lang="de-CH" sz="2000" i="1" baseline="30000">
                <a:solidFill>
                  <a:schemeClr val="tx1"/>
                </a:solidFill>
              </a:rPr>
              <a:t>2</a:t>
            </a:r>
            <a:r>
              <a:rPr lang="de-CH" sz="2000" i="1">
                <a:solidFill>
                  <a:schemeClr val="tx1"/>
                </a:solidFill>
              </a:rPr>
              <a:t>.</a:t>
            </a: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955402" name="Line 10"/>
          <p:cNvSpPr>
            <a:spLocks noChangeShapeType="1"/>
          </p:cNvSpPr>
          <p:nvPr/>
        </p:nvSpPr>
        <p:spPr bwMode="auto">
          <a:xfrm>
            <a:off x="6604000" y="4635500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000"/>
          </a:p>
        </p:txBody>
      </p:sp>
      <p:sp>
        <p:nvSpPr>
          <p:cNvPr id="955403" name="Line 11"/>
          <p:cNvSpPr>
            <a:spLocks noChangeShapeType="1"/>
          </p:cNvSpPr>
          <p:nvPr/>
        </p:nvSpPr>
        <p:spPr bwMode="auto">
          <a:xfrm>
            <a:off x="6604000" y="5461000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000"/>
          </a:p>
        </p:txBody>
      </p:sp>
      <p:sp>
        <p:nvSpPr>
          <p:cNvPr id="955404" name="Text Box 12"/>
          <p:cNvSpPr txBox="1">
            <a:spLocks noChangeArrowheads="1"/>
          </p:cNvSpPr>
          <p:nvPr/>
        </p:nvSpPr>
        <p:spPr bwMode="auto">
          <a:xfrm>
            <a:off x="4305300" y="5918200"/>
            <a:ext cx="4330700" cy="40229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None/>
            </a:pPr>
            <a:r>
              <a:rPr lang="de-CH" sz="2000"/>
              <a:t>	</a:t>
            </a:r>
            <a:r>
              <a:rPr lang="de-CH" sz="2000">
                <a:solidFill>
                  <a:schemeClr val="tx1"/>
                </a:solidFill>
              </a:rPr>
              <a:t>Final e</a:t>
            </a:r>
            <a:r>
              <a:rPr lang="de-CH" sz="2000" i="1">
                <a:solidFill>
                  <a:schemeClr val="tx1"/>
                </a:solidFill>
              </a:rPr>
              <a:t>mbedding of G in </a:t>
            </a:r>
            <a:r>
              <a:rPr lang="de-CH" sz="2000" i="1">
                <a:solidFill>
                  <a:schemeClr val="tx1"/>
                </a:solidFill>
                <a:latin typeface="cmbx10" pitchFamily="34" charset="0"/>
              </a:rPr>
              <a:t>R</a:t>
            </a:r>
            <a:r>
              <a:rPr lang="de-CH" sz="2000" i="1" baseline="30000">
                <a:solidFill>
                  <a:schemeClr val="tx1"/>
                </a:solidFill>
              </a:rPr>
              <a:t>2</a:t>
            </a:r>
            <a:r>
              <a:rPr lang="de-CH" sz="2000" i="1">
                <a:solidFill>
                  <a:schemeClr val="tx1"/>
                </a:solidFill>
              </a:rPr>
              <a:t>.</a:t>
            </a:r>
            <a:endParaRPr lang="en-US" sz="20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5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5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5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5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/>
      <p:bldP spid="955398" grpId="0" animBg="1"/>
      <p:bldP spid="955399" grpId="0"/>
      <p:bldP spid="955400" grpId="0" animBg="1"/>
      <p:bldP spid="955401" grpId="0"/>
      <p:bldP spid="955402" grpId="0" animBg="1"/>
      <p:bldP spid="955403" grpId="0" animBg="1"/>
      <p:bldP spid="9554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Oval 2"/>
          <p:cNvSpPr>
            <a:spLocks noChangeArrowheads="1"/>
          </p:cNvSpPr>
          <p:nvPr/>
        </p:nvSpPr>
        <p:spPr bwMode="auto">
          <a:xfrm>
            <a:off x="5962650" y="1843088"/>
            <a:ext cx="2552700" cy="2514600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Freeform 3"/>
          <p:cNvSpPr>
            <a:spLocks/>
          </p:cNvSpPr>
          <p:nvPr/>
        </p:nvSpPr>
        <p:spPr bwMode="auto">
          <a:xfrm>
            <a:off x="6134100" y="1985963"/>
            <a:ext cx="2159000" cy="1981200"/>
          </a:xfrm>
          <a:custGeom>
            <a:avLst/>
            <a:gdLst/>
            <a:ahLst/>
            <a:cxnLst>
              <a:cxn ang="0">
                <a:pos x="1314" y="312"/>
              </a:cxn>
              <a:cxn ang="0">
                <a:pos x="1188" y="246"/>
              </a:cxn>
              <a:cxn ang="0">
                <a:pos x="1128" y="192"/>
              </a:cxn>
              <a:cxn ang="0">
                <a:pos x="990" y="108"/>
              </a:cxn>
              <a:cxn ang="0">
                <a:pos x="972" y="96"/>
              </a:cxn>
              <a:cxn ang="0">
                <a:pos x="954" y="78"/>
              </a:cxn>
              <a:cxn ang="0">
                <a:pos x="918" y="66"/>
              </a:cxn>
              <a:cxn ang="0">
                <a:pos x="810" y="12"/>
              </a:cxn>
              <a:cxn ang="0">
                <a:pos x="654" y="0"/>
              </a:cxn>
              <a:cxn ang="0">
                <a:pos x="582" y="18"/>
              </a:cxn>
              <a:cxn ang="0">
                <a:pos x="546" y="42"/>
              </a:cxn>
              <a:cxn ang="0">
                <a:pos x="528" y="54"/>
              </a:cxn>
              <a:cxn ang="0">
                <a:pos x="480" y="120"/>
              </a:cxn>
              <a:cxn ang="0">
                <a:pos x="252" y="306"/>
              </a:cxn>
              <a:cxn ang="0">
                <a:pos x="144" y="354"/>
              </a:cxn>
              <a:cxn ang="0">
                <a:pos x="108" y="366"/>
              </a:cxn>
              <a:cxn ang="0">
                <a:pos x="72" y="390"/>
              </a:cxn>
              <a:cxn ang="0">
                <a:pos x="30" y="438"/>
              </a:cxn>
              <a:cxn ang="0">
                <a:pos x="0" y="528"/>
              </a:cxn>
              <a:cxn ang="0">
                <a:pos x="6" y="630"/>
              </a:cxn>
              <a:cxn ang="0">
                <a:pos x="96" y="852"/>
              </a:cxn>
              <a:cxn ang="0">
                <a:pos x="108" y="870"/>
              </a:cxn>
              <a:cxn ang="0">
                <a:pos x="144" y="894"/>
              </a:cxn>
              <a:cxn ang="0">
                <a:pos x="156" y="912"/>
              </a:cxn>
              <a:cxn ang="0">
                <a:pos x="192" y="936"/>
              </a:cxn>
              <a:cxn ang="0">
                <a:pos x="252" y="996"/>
              </a:cxn>
              <a:cxn ang="0">
                <a:pos x="282" y="1032"/>
              </a:cxn>
              <a:cxn ang="0">
                <a:pos x="354" y="1092"/>
              </a:cxn>
              <a:cxn ang="0">
                <a:pos x="456" y="1164"/>
              </a:cxn>
              <a:cxn ang="0">
                <a:pos x="546" y="1218"/>
              </a:cxn>
              <a:cxn ang="0">
                <a:pos x="660" y="1248"/>
              </a:cxn>
              <a:cxn ang="0">
                <a:pos x="804" y="1242"/>
              </a:cxn>
              <a:cxn ang="0">
                <a:pos x="852" y="1230"/>
              </a:cxn>
              <a:cxn ang="0">
                <a:pos x="1062" y="1182"/>
              </a:cxn>
              <a:cxn ang="0">
                <a:pos x="1218" y="1122"/>
              </a:cxn>
              <a:cxn ang="0">
                <a:pos x="1320" y="960"/>
              </a:cxn>
              <a:cxn ang="0">
                <a:pos x="1338" y="906"/>
              </a:cxn>
              <a:cxn ang="0">
                <a:pos x="1344" y="888"/>
              </a:cxn>
              <a:cxn ang="0">
                <a:pos x="1344" y="462"/>
              </a:cxn>
              <a:cxn ang="0">
                <a:pos x="1320" y="348"/>
              </a:cxn>
              <a:cxn ang="0">
                <a:pos x="1302" y="312"/>
              </a:cxn>
              <a:cxn ang="0">
                <a:pos x="1314" y="312"/>
              </a:cxn>
            </a:cxnLst>
            <a:rect l="0" t="0" r="r" b="b"/>
            <a:pathLst>
              <a:path w="1360" h="1248">
                <a:moveTo>
                  <a:pt x="1314" y="312"/>
                </a:moveTo>
                <a:cubicBezTo>
                  <a:pt x="1276" y="287"/>
                  <a:pt x="1231" y="260"/>
                  <a:pt x="1188" y="246"/>
                </a:cubicBezTo>
                <a:cubicBezTo>
                  <a:pt x="1174" y="225"/>
                  <a:pt x="1152" y="200"/>
                  <a:pt x="1128" y="192"/>
                </a:cubicBezTo>
                <a:cubicBezTo>
                  <a:pt x="1100" y="149"/>
                  <a:pt x="1036" y="131"/>
                  <a:pt x="990" y="108"/>
                </a:cubicBezTo>
                <a:cubicBezTo>
                  <a:pt x="984" y="105"/>
                  <a:pt x="978" y="101"/>
                  <a:pt x="972" y="96"/>
                </a:cubicBezTo>
                <a:cubicBezTo>
                  <a:pt x="965" y="91"/>
                  <a:pt x="961" y="82"/>
                  <a:pt x="954" y="78"/>
                </a:cubicBezTo>
                <a:cubicBezTo>
                  <a:pt x="943" y="72"/>
                  <a:pt x="929" y="73"/>
                  <a:pt x="918" y="66"/>
                </a:cubicBezTo>
                <a:cubicBezTo>
                  <a:pt x="891" y="48"/>
                  <a:pt x="842" y="19"/>
                  <a:pt x="810" y="12"/>
                </a:cubicBezTo>
                <a:cubicBezTo>
                  <a:pt x="759" y="1"/>
                  <a:pt x="706" y="3"/>
                  <a:pt x="654" y="0"/>
                </a:cubicBezTo>
                <a:cubicBezTo>
                  <a:pt x="636" y="3"/>
                  <a:pt x="598" y="7"/>
                  <a:pt x="582" y="18"/>
                </a:cubicBezTo>
                <a:cubicBezTo>
                  <a:pt x="570" y="26"/>
                  <a:pt x="558" y="34"/>
                  <a:pt x="546" y="42"/>
                </a:cubicBezTo>
                <a:cubicBezTo>
                  <a:pt x="540" y="46"/>
                  <a:pt x="528" y="54"/>
                  <a:pt x="528" y="54"/>
                </a:cubicBezTo>
                <a:cubicBezTo>
                  <a:pt x="520" y="77"/>
                  <a:pt x="499" y="107"/>
                  <a:pt x="480" y="120"/>
                </a:cubicBezTo>
                <a:cubicBezTo>
                  <a:pt x="451" y="207"/>
                  <a:pt x="338" y="284"/>
                  <a:pt x="252" y="306"/>
                </a:cubicBezTo>
                <a:cubicBezTo>
                  <a:pt x="221" y="327"/>
                  <a:pt x="179" y="339"/>
                  <a:pt x="144" y="354"/>
                </a:cubicBezTo>
                <a:cubicBezTo>
                  <a:pt x="132" y="359"/>
                  <a:pt x="120" y="362"/>
                  <a:pt x="108" y="366"/>
                </a:cubicBezTo>
                <a:cubicBezTo>
                  <a:pt x="94" y="371"/>
                  <a:pt x="72" y="390"/>
                  <a:pt x="72" y="390"/>
                </a:cubicBezTo>
                <a:cubicBezTo>
                  <a:pt x="44" y="432"/>
                  <a:pt x="60" y="418"/>
                  <a:pt x="30" y="438"/>
                </a:cubicBezTo>
                <a:cubicBezTo>
                  <a:pt x="19" y="471"/>
                  <a:pt x="6" y="492"/>
                  <a:pt x="0" y="528"/>
                </a:cubicBezTo>
                <a:cubicBezTo>
                  <a:pt x="2" y="562"/>
                  <a:pt x="3" y="596"/>
                  <a:pt x="6" y="630"/>
                </a:cubicBezTo>
                <a:cubicBezTo>
                  <a:pt x="10" y="686"/>
                  <a:pt x="45" y="818"/>
                  <a:pt x="96" y="852"/>
                </a:cubicBezTo>
                <a:cubicBezTo>
                  <a:pt x="100" y="858"/>
                  <a:pt x="103" y="865"/>
                  <a:pt x="108" y="870"/>
                </a:cubicBezTo>
                <a:cubicBezTo>
                  <a:pt x="119" y="879"/>
                  <a:pt x="144" y="894"/>
                  <a:pt x="144" y="894"/>
                </a:cubicBezTo>
                <a:cubicBezTo>
                  <a:pt x="148" y="900"/>
                  <a:pt x="151" y="907"/>
                  <a:pt x="156" y="912"/>
                </a:cubicBezTo>
                <a:cubicBezTo>
                  <a:pt x="167" y="921"/>
                  <a:pt x="192" y="936"/>
                  <a:pt x="192" y="936"/>
                </a:cubicBezTo>
                <a:cubicBezTo>
                  <a:pt x="208" y="960"/>
                  <a:pt x="230" y="978"/>
                  <a:pt x="252" y="996"/>
                </a:cubicBezTo>
                <a:cubicBezTo>
                  <a:pt x="311" y="1045"/>
                  <a:pt x="235" y="985"/>
                  <a:pt x="282" y="1032"/>
                </a:cubicBezTo>
                <a:cubicBezTo>
                  <a:pt x="303" y="1053"/>
                  <a:pt x="328" y="1075"/>
                  <a:pt x="354" y="1092"/>
                </a:cubicBezTo>
                <a:cubicBezTo>
                  <a:pt x="379" y="1129"/>
                  <a:pt x="419" y="1144"/>
                  <a:pt x="456" y="1164"/>
                </a:cubicBezTo>
                <a:cubicBezTo>
                  <a:pt x="487" y="1181"/>
                  <a:pt x="514" y="1204"/>
                  <a:pt x="546" y="1218"/>
                </a:cubicBezTo>
                <a:cubicBezTo>
                  <a:pt x="583" y="1234"/>
                  <a:pt x="622" y="1235"/>
                  <a:pt x="660" y="1248"/>
                </a:cubicBezTo>
                <a:cubicBezTo>
                  <a:pt x="708" y="1246"/>
                  <a:pt x="756" y="1246"/>
                  <a:pt x="804" y="1242"/>
                </a:cubicBezTo>
                <a:cubicBezTo>
                  <a:pt x="820" y="1241"/>
                  <a:pt x="836" y="1233"/>
                  <a:pt x="852" y="1230"/>
                </a:cubicBezTo>
                <a:cubicBezTo>
                  <a:pt x="924" y="1217"/>
                  <a:pt x="991" y="1196"/>
                  <a:pt x="1062" y="1182"/>
                </a:cubicBezTo>
                <a:cubicBezTo>
                  <a:pt x="1111" y="1172"/>
                  <a:pt x="1181" y="1159"/>
                  <a:pt x="1218" y="1122"/>
                </a:cubicBezTo>
                <a:cubicBezTo>
                  <a:pt x="1263" y="1077"/>
                  <a:pt x="1295" y="1017"/>
                  <a:pt x="1320" y="960"/>
                </a:cubicBezTo>
                <a:cubicBezTo>
                  <a:pt x="1320" y="960"/>
                  <a:pt x="1335" y="915"/>
                  <a:pt x="1338" y="906"/>
                </a:cubicBezTo>
                <a:cubicBezTo>
                  <a:pt x="1340" y="900"/>
                  <a:pt x="1344" y="888"/>
                  <a:pt x="1344" y="888"/>
                </a:cubicBezTo>
                <a:cubicBezTo>
                  <a:pt x="1352" y="745"/>
                  <a:pt x="1360" y="605"/>
                  <a:pt x="1344" y="462"/>
                </a:cubicBezTo>
                <a:cubicBezTo>
                  <a:pt x="1340" y="426"/>
                  <a:pt x="1336" y="381"/>
                  <a:pt x="1320" y="348"/>
                </a:cubicBezTo>
                <a:cubicBezTo>
                  <a:pt x="1317" y="343"/>
                  <a:pt x="1299" y="321"/>
                  <a:pt x="1302" y="312"/>
                </a:cubicBezTo>
                <a:cubicBezTo>
                  <a:pt x="1303" y="308"/>
                  <a:pt x="1310" y="312"/>
                  <a:pt x="1314" y="31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6" name="Oval 4"/>
          <p:cNvSpPr>
            <a:spLocks noChangeArrowheads="1"/>
          </p:cNvSpPr>
          <p:nvPr/>
        </p:nvSpPr>
        <p:spPr bwMode="auto">
          <a:xfrm>
            <a:off x="6556375" y="2428875"/>
            <a:ext cx="1400175" cy="1377950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7" name="Freeform 5"/>
          <p:cNvSpPr>
            <a:spLocks/>
          </p:cNvSpPr>
          <p:nvPr/>
        </p:nvSpPr>
        <p:spPr bwMode="auto">
          <a:xfrm>
            <a:off x="6492875" y="1989138"/>
            <a:ext cx="1927225" cy="2152650"/>
          </a:xfrm>
          <a:custGeom>
            <a:avLst/>
            <a:gdLst/>
            <a:ahLst/>
            <a:cxnLst>
              <a:cxn ang="0">
                <a:pos x="527" y="54"/>
              </a:cxn>
              <a:cxn ang="0">
                <a:pos x="593" y="180"/>
              </a:cxn>
              <a:cxn ang="0">
                <a:pos x="617" y="216"/>
              </a:cxn>
              <a:cxn ang="0">
                <a:pos x="629" y="252"/>
              </a:cxn>
              <a:cxn ang="0">
                <a:pos x="641" y="270"/>
              </a:cxn>
              <a:cxn ang="0">
                <a:pos x="653" y="306"/>
              </a:cxn>
              <a:cxn ang="0">
                <a:pos x="593" y="486"/>
              </a:cxn>
              <a:cxn ang="0">
                <a:pos x="545" y="540"/>
              </a:cxn>
              <a:cxn ang="0">
                <a:pos x="491" y="606"/>
              </a:cxn>
              <a:cxn ang="0">
                <a:pos x="449" y="648"/>
              </a:cxn>
              <a:cxn ang="0">
                <a:pos x="359" y="696"/>
              </a:cxn>
              <a:cxn ang="0">
                <a:pos x="287" y="732"/>
              </a:cxn>
              <a:cxn ang="0">
                <a:pos x="227" y="750"/>
              </a:cxn>
              <a:cxn ang="0">
                <a:pos x="125" y="714"/>
              </a:cxn>
              <a:cxn ang="0">
                <a:pos x="71" y="684"/>
              </a:cxn>
              <a:cxn ang="0">
                <a:pos x="11" y="570"/>
              </a:cxn>
              <a:cxn ang="0">
                <a:pos x="29" y="342"/>
              </a:cxn>
              <a:cxn ang="0">
                <a:pos x="89" y="162"/>
              </a:cxn>
              <a:cxn ang="0">
                <a:pos x="137" y="108"/>
              </a:cxn>
              <a:cxn ang="0">
                <a:pos x="179" y="18"/>
              </a:cxn>
              <a:cxn ang="0">
                <a:pos x="197" y="12"/>
              </a:cxn>
              <a:cxn ang="0">
                <a:pos x="215" y="0"/>
              </a:cxn>
              <a:cxn ang="0">
                <a:pos x="341" y="18"/>
              </a:cxn>
              <a:cxn ang="0">
                <a:pos x="413" y="42"/>
              </a:cxn>
              <a:cxn ang="0">
                <a:pos x="527" y="54"/>
              </a:cxn>
            </a:cxnLst>
            <a:rect l="0" t="0" r="r" b="b"/>
            <a:pathLst>
              <a:path w="661" h="750">
                <a:moveTo>
                  <a:pt x="527" y="54"/>
                </a:moveTo>
                <a:cubicBezTo>
                  <a:pt x="542" y="98"/>
                  <a:pt x="571" y="140"/>
                  <a:pt x="593" y="180"/>
                </a:cubicBezTo>
                <a:cubicBezTo>
                  <a:pt x="600" y="193"/>
                  <a:pt x="612" y="202"/>
                  <a:pt x="617" y="216"/>
                </a:cubicBezTo>
                <a:cubicBezTo>
                  <a:pt x="621" y="228"/>
                  <a:pt x="622" y="241"/>
                  <a:pt x="629" y="252"/>
                </a:cubicBezTo>
                <a:cubicBezTo>
                  <a:pt x="633" y="258"/>
                  <a:pt x="638" y="263"/>
                  <a:pt x="641" y="270"/>
                </a:cubicBezTo>
                <a:cubicBezTo>
                  <a:pt x="646" y="282"/>
                  <a:pt x="653" y="306"/>
                  <a:pt x="653" y="306"/>
                </a:cubicBezTo>
                <a:cubicBezTo>
                  <a:pt x="661" y="369"/>
                  <a:pt x="651" y="448"/>
                  <a:pt x="593" y="486"/>
                </a:cubicBezTo>
                <a:cubicBezTo>
                  <a:pt x="580" y="506"/>
                  <a:pt x="545" y="540"/>
                  <a:pt x="545" y="540"/>
                </a:cubicBezTo>
                <a:cubicBezTo>
                  <a:pt x="536" y="567"/>
                  <a:pt x="514" y="591"/>
                  <a:pt x="491" y="606"/>
                </a:cubicBezTo>
                <a:cubicBezTo>
                  <a:pt x="477" y="647"/>
                  <a:pt x="497" y="600"/>
                  <a:pt x="449" y="648"/>
                </a:cubicBezTo>
                <a:cubicBezTo>
                  <a:pt x="424" y="673"/>
                  <a:pt x="393" y="685"/>
                  <a:pt x="359" y="696"/>
                </a:cubicBezTo>
                <a:cubicBezTo>
                  <a:pt x="334" y="704"/>
                  <a:pt x="310" y="720"/>
                  <a:pt x="287" y="732"/>
                </a:cubicBezTo>
                <a:cubicBezTo>
                  <a:pt x="269" y="741"/>
                  <a:pt x="246" y="744"/>
                  <a:pt x="227" y="750"/>
                </a:cubicBezTo>
                <a:cubicBezTo>
                  <a:pt x="174" y="743"/>
                  <a:pt x="169" y="743"/>
                  <a:pt x="125" y="714"/>
                </a:cubicBezTo>
                <a:cubicBezTo>
                  <a:pt x="108" y="703"/>
                  <a:pt x="71" y="684"/>
                  <a:pt x="71" y="684"/>
                </a:cubicBezTo>
                <a:cubicBezTo>
                  <a:pt x="46" y="647"/>
                  <a:pt x="31" y="610"/>
                  <a:pt x="11" y="570"/>
                </a:cubicBezTo>
                <a:cubicBezTo>
                  <a:pt x="0" y="502"/>
                  <a:pt x="7" y="408"/>
                  <a:pt x="29" y="342"/>
                </a:cubicBezTo>
                <a:cubicBezTo>
                  <a:pt x="36" y="283"/>
                  <a:pt x="34" y="198"/>
                  <a:pt x="89" y="162"/>
                </a:cubicBezTo>
                <a:cubicBezTo>
                  <a:pt x="102" y="142"/>
                  <a:pt x="124" y="128"/>
                  <a:pt x="137" y="108"/>
                </a:cubicBezTo>
                <a:cubicBezTo>
                  <a:pt x="158" y="76"/>
                  <a:pt x="167" y="55"/>
                  <a:pt x="179" y="18"/>
                </a:cubicBezTo>
                <a:cubicBezTo>
                  <a:pt x="181" y="12"/>
                  <a:pt x="191" y="15"/>
                  <a:pt x="197" y="12"/>
                </a:cubicBezTo>
                <a:cubicBezTo>
                  <a:pt x="203" y="9"/>
                  <a:pt x="209" y="4"/>
                  <a:pt x="215" y="0"/>
                </a:cubicBezTo>
                <a:cubicBezTo>
                  <a:pt x="259" y="4"/>
                  <a:pt x="299" y="7"/>
                  <a:pt x="341" y="18"/>
                </a:cubicBezTo>
                <a:cubicBezTo>
                  <a:pt x="362" y="24"/>
                  <a:pt x="391" y="40"/>
                  <a:pt x="413" y="42"/>
                </a:cubicBezTo>
                <a:cubicBezTo>
                  <a:pt x="451" y="46"/>
                  <a:pt x="489" y="50"/>
                  <a:pt x="527" y="5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Lower Bound: Quasi Unit Disk Graph</a:t>
            </a:r>
            <a:endParaRPr lang="en-US"/>
          </a:p>
        </p:txBody>
      </p:sp>
      <p:sp>
        <p:nvSpPr>
          <p:cNvPr id="97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1044575"/>
          </a:xfrm>
        </p:spPr>
        <p:txBody>
          <a:bodyPr/>
          <a:lstStyle/>
          <a:p>
            <a:endParaRPr lang="de-CH"/>
          </a:p>
          <a:p>
            <a:r>
              <a:rPr lang="de-CH"/>
              <a:t>Definition </a:t>
            </a:r>
            <a:r>
              <a:rPr lang="de-CH">
                <a:solidFill>
                  <a:srgbClr val="009900"/>
                </a:solidFill>
              </a:rPr>
              <a:t>Quasi Unit Disk Graph</a:t>
            </a:r>
            <a:r>
              <a:rPr lang="de-CH"/>
              <a:t>: 		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2033588"/>
            <a:ext cx="5200650" cy="2403475"/>
            <a:chOff x="126" y="1284"/>
            <a:chExt cx="3276" cy="1514"/>
          </a:xfrm>
        </p:grpSpPr>
        <p:sp>
          <p:nvSpPr>
            <p:cNvPr id="975881" name="Text Box 9"/>
            <p:cNvSpPr txBox="1">
              <a:spLocks noChangeArrowheads="1"/>
            </p:cNvSpPr>
            <p:nvPr/>
          </p:nvSpPr>
          <p:spPr bwMode="auto">
            <a:xfrm>
              <a:off x="126" y="1284"/>
              <a:ext cx="3276" cy="151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 algn="l">
                <a:spcBef>
                  <a:spcPct val="50000"/>
                </a:spcBef>
                <a:buFontTx/>
                <a:buNone/>
              </a:pPr>
              <a:r>
                <a:rPr lang="de-CH" sz="2000" dirty="0">
                  <a:solidFill>
                    <a:schemeClr val="tx1"/>
                  </a:solidFill>
                </a:rPr>
                <a:t>	</a:t>
              </a:r>
              <a:r>
                <a:rPr lang="de-CH" sz="2000" dirty="0" err="1">
                  <a:solidFill>
                    <a:schemeClr val="tx1"/>
                  </a:solidFill>
                </a:rPr>
                <a:t>Let</a:t>
              </a:r>
              <a:r>
                <a:rPr lang="de-CH" sz="2000" dirty="0">
                  <a:solidFill>
                    <a:schemeClr val="tx1"/>
                  </a:solidFill>
                </a:rPr>
                <a:t> V</a:t>
              </a:r>
              <a:r>
                <a:rPr lang="en-US" sz="2000" dirty="0">
                  <a:solidFill>
                    <a:schemeClr val="tx1"/>
                  </a:solidFill>
                  <a:latin typeface="CMSY10" pitchFamily="34" charset="0"/>
                </a:rPr>
                <a:t>2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de-CH" sz="2000" dirty="0">
                  <a:solidFill>
                    <a:schemeClr val="tx1"/>
                  </a:solidFill>
                  <a:latin typeface="cmbx10" pitchFamily="34" charset="0"/>
                </a:rPr>
                <a:t>R</a:t>
              </a:r>
              <a:r>
                <a:rPr lang="de-CH" sz="2000" baseline="30000" dirty="0">
                  <a:solidFill>
                    <a:schemeClr val="tx1"/>
                  </a:solidFill>
                </a:rPr>
                <a:t>2</a:t>
              </a:r>
              <a:r>
                <a:rPr lang="de-CH" sz="2000" dirty="0">
                  <a:solidFill>
                    <a:schemeClr val="tx1"/>
                  </a:solidFill>
                </a:rPr>
                <a:t>, and d </a:t>
              </a:r>
              <a:r>
                <a:rPr lang="en-US" sz="2000" dirty="0">
                  <a:solidFill>
                    <a:schemeClr val="tx1"/>
                  </a:solidFill>
                  <a:latin typeface="CMSY10" pitchFamily="34" charset="0"/>
                </a:rPr>
                <a:t>2</a:t>
              </a:r>
              <a:r>
                <a:rPr lang="de-CH" sz="2000" dirty="0">
                  <a:solidFill>
                    <a:schemeClr val="tx1"/>
                  </a:solidFill>
                </a:rPr>
                <a:t> [0,1]. </a:t>
              </a:r>
              <a:r>
                <a:rPr lang="de-CH" sz="2000" dirty="0" err="1">
                  <a:solidFill>
                    <a:schemeClr val="tx1"/>
                  </a:solidFill>
                </a:rPr>
                <a:t>The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de-CH" sz="2000" dirty="0" err="1">
                  <a:solidFill>
                    <a:schemeClr val="tx1"/>
                  </a:solidFill>
                </a:rPr>
                <a:t>symmetric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de-CH" sz="2000" dirty="0" err="1">
                  <a:solidFill>
                    <a:schemeClr val="tx1"/>
                  </a:solidFill>
                </a:rPr>
                <a:t>Euclidean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de-CH" sz="2000" dirty="0" err="1">
                  <a:solidFill>
                    <a:schemeClr val="tx1"/>
                  </a:solidFill>
                </a:rPr>
                <a:t>graph</a:t>
              </a:r>
              <a:r>
                <a:rPr lang="de-CH" sz="2000" dirty="0">
                  <a:solidFill>
                    <a:schemeClr val="tx1"/>
                  </a:solidFill>
                </a:rPr>
                <a:t> G=(V,E), such </a:t>
              </a:r>
              <a:r>
                <a:rPr lang="de-CH" sz="2000" dirty="0" err="1">
                  <a:solidFill>
                    <a:schemeClr val="tx1"/>
                  </a:solidFill>
                </a:rPr>
                <a:t>that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de-CH" sz="2000" dirty="0" err="1">
                  <a:solidFill>
                    <a:schemeClr val="tx1"/>
                  </a:solidFill>
                </a:rPr>
                <a:t>for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de-CH" sz="2000" dirty="0" err="1">
                  <a:solidFill>
                    <a:schemeClr val="tx1"/>
                  </a:solidFill>
                </a:rPr>
                <a:t>any</a:t>
              </a:r>
              <a:r>
                <a:rPr lang="de-CH" sz="2000" dirty="0">
                  <a:solidFill>
                    <a:schemeClr val="tx1"/>
                  </a:solidFill>
                </a:rPr>
                <a:t> pair </a:t>
              </a:r>
              <a:r>
                <a:rPr lang="de-CH" sz="2000" dirty="0" err="1">
                  <a:solidFill>
                    <a:schemeClr val="tx1"/>
                  </a:solidFill>
                </a:rPr>
                <a:t>u,v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CMSY10" pitchFamily="34" charset="0"/>
                </a:rPr>
                <a:t>2</a:t>
              </a:r>
              <a:r>
                <a:rPr lang="de-CH" sz="2000" dirty="0">
                  <a:solidFill>
                    <a:schemeClr val="tx1"/>
                  </a:solidFill>
                </a:rPr>
                <a:t> V</a:t>
              </a:r>
            </a:p>
            <a:p>
              <a:pPr lvl="2" algn="l">
                <a:spcBef>
                  <a:spcPct val="50000"/>
                </a:spcBef>
              </a:pPr>
              <a:r>
                <a:rPr lang="de-CH" sz="2000" dirty="0">
                  <a:solidFill>
                    <a:schemeClr val="tx1"/>
                  </a:solidFill>
                </a:rPr>
                <a:t>  </a:t>
              </a:r>
              <a:r>
                <a:rPr lang="de-CH" sz="2000" dirty="0" err="1">
                  <a:solidFill>
                    <a:schemeClr val="tx1"/>
                  </a:solidFill>
                </a:rPr>
                <a:t>dist</a:t>
              </a:r>
              <a:r>
                <a:rPr lang="de-CH" sz="2000" dirty="0">
                  <a:solidFill>
                    <a:schemeClr val="tx1"/>
                  </a:solidFill>
                </a:rPr>
                <a:t>(</a:t>
              </a:r>
              <a:r>
                <a:rPr lang="de-CH" sz="2000" dirty="0" err="1">
                  <a:solidFill>
                    <a:schemeClr val="tx1"/>
                  </a:solidFill>
                </a:rPr>
                <a:t>u,v</a:t>
              </a:r>
              <a:r>
                <a:rPr lang="de-CH" sz="2000" dirty="0">
                  <a:solidFill>
                    <a:schemeClr val="tx1"/>
                  </a:solidFill>
                </a:rPr>
                <a:t>) </a:t>
              </a:r>
              <a:r>
                <a:rPr lang="en-US" sz="2000" dirty="0">
                  <a:solidFill>
                    <a:schemeClr val="tx1"/>
                  </a:solidFill>
                  <a:latin typeface="CMSY10" pitchFamily="34" charset="0"/>
                </a:rPr>
                <a:t>·</a:t>
              </a:r>
              <a:r>
                <a:rPr lang="de-CH" sz="2000" dirty="0">
                  <a:solidFill>
                    <a:schemeClr val="tx1"/>
                  </a:solidFill>
                </a:rPr>
                <a:t> d </a:t>
              </a:r>
              <a:r>
                <a:rPr lang="en-US" sz="2000" dirty="0">
                  <a:solidFill>
                    <a:schemeClr val="tx1"/>
                  </a:solidFill>
                  <a:latin typeface="CMSY10" pitchFamily="34" charset="0"/>
                </a:rPr>
                <a:t>) </a:t>
              </a:r>
              <a:r>
                <a:rPr lang="de-CH" sz="2000" dirty="0">
                  <a:solidFill>
                    <a:schemeClr val="tx1"/>
                  </a:solidFill>
                </a:rPr>
                <a:t>{</a:t>
              </a:r>
              <a:r>
                <a:rPr lang="de-CH" sz="2000" dirty="0" err="1">
                  <a:solidFill>
                    <a:schemeClr val="tx1"/>
                  </a:solidFill>
                </a:rPr>
                <a:t>u,v</a:t>
              </a:r>
              <a:r>
                <a:rPr lang="de-CH" sz="2000" dirty="0">
                  <a:solidFill>
                    <a:schemeClr val="tx1"/>
                  </a:solidFill>
                </a:rPr>
                <a:t>} </a:t>
              </a:r>
              <a:r>
                <a:rPr lang="en-US" sz="2000" dirty="0">
                  <a:solidFill>
                    <a:schemeClr val="tx1"/>
                  </a:solidFill>
                  <a:latin typeface="CMSY10" pitchFamily="34" charset="0"/>
                </a:rPr>
                <a:t>2</a:t>
              </a:r>
              <a:r>
                <a:rPr lang="de-CH" sz="2000" dirty="0">
                  <a:solidFill>
                    <a:schemeClr val="tx1"/>
                  </a:solidFill>
                </a:rPr>
                <a:t> E</a:t>
              </a:r>
            </a:p>
            <a:p>
              <a:pPr lvl="2" algn="l">
                <a:spcBef>
                  <a:spcPct val="50000"/>
                </a:spcBef>
              </a:pPr>
              <a:r>
                <a:rPr lang="de-CH" sz="2000" dirty="0">
                  <a:solidFill>
                    <a:schemeClr val="tx1"/>
                  </a:solidFill>
                </a:rPr>
                <a:t>  </a:t>
              </a:r>
              <a:r>
                <a:rPr lang="de-CH" sz="2000" dirty="0" err="1">
                  <a:solidFill>
                    <a:schemeClr val="tx1"/>
                  </a:solidFill>
                </a:rPr>
                <a:t>dist</a:t>
              </a:r>
              <a:r>
                <a:rPr lang="de-CH" sz="2000" dirty="0">
                  <a:solidFill>
                    <a:schemeClr val="tx1"/>
                  </a:solidFill>
                </a:rPr>
                <a:t>(</a:t>
              </a:r>
              <a:r>
                <a:rPr lang="de-CH" sz="2000" dirty="0" err="1">
                  <a:solidFill>
                    <a:schemeClr val="tx1"/>
                  </a:solidFill>
                </a:rPr>
                <a:t>u,v</a:t>
              </a:r>
              <a:r>
                <a:rPr lang="de-CH" sz="2000" dirty="0">
                  <a:solidFill>
                    <a:schemeClr val="tx1"/>
                  </a:solidFill>
                </a:rPr>
                <a:t>) &gt; 1  </a:t>
              </a:r>
              <a:r>
                <a:rPr lang="en-US" sz="2000" dirty="0">
                  <a:solidFill>
                    <a:schemeClr val="tx1"/>
                  </a:solidFill>
                  <a:latin typeface="CMSY10" pitchFamily="34" charset="0"/>
                </a:rPr>
                <a:t>) </a:t>
              </a:r>
              <a:r>
                <a:rPr lang="de-CH" sz="2000" dirty="0">
                  <a:solidFill>
                    <a:schemeClr val="tx1"/>
                  </a:solidFill>
                </a:rPr>
                <a:t>{</a:t>
              </a:r>
              <a:r>
                <a:rPr lang="de-CH" sz="2000" dirty="0" err="1">
                  <a:solidFill>
                    <a:schemeClr val="tx1"/>
                  </a:solidFill>
                </a:rPr>
                <a:t>u,v</a:t>
              </a:r>
              <a:r>
                <a:rPr lang="de-CH" sz="2000" dirty="0">
                  <a:solidFill>
                    <a:schemeClr val="tx1"/>
                  </a:solidFill>
                </a:rPr>
                <a:t>}    E</a:t>
              </a:r>
            </a:p>
            <a:p>
              <a:pPr marL="381000" indent="-381000" algn="l">
                <a:spcBef>
                  <a:spcPct val="50000"/>
                </a:spcBef>
                <a:buFontTx/>
                <a:buNone/>
              </a:pPr>
              <a:r>
                <a:rPr lang="de-CH" sz="2000" dirty="0">
                  <a:solidFill>
                    <a:schemeClr val="tx1"/>
                  </a:solidFill>
                </a:rPr>
                <a:t>	</a:t>
              </a:r>
              <a:r>
                <a:rPr lang="de-CH" sz="2000" dirty="0" err="1">
                  <a:solidFill>
                    <a:schemeClr val="tx1"/>
                  </a:solidFill>
                </a:rPr>
                <a:t>is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de-CH" sz="2000" dirty="0" err="1">
                  <a:solidFill>
                    <a:schemeClr val="tx1"/>
                  </a:solidFill>
                </a:rPr>
                <a:t>called</a:t>
              </a:r>
              <a:r>
                <a:rPr lang="de-CH" sz="2000" dirty="0">
                  <a:solidFill>
                    <a:schemeClr val="tx1"/>
                  </a:solidFill>
                </a:rPr>
                <a:t> </a:t>
              </a:r>
              <a:r>
                <a:rPr lang="de-CH" sz="2000" i="1" dirty="0" err="1">
                  <a:solidFill>
                    <a:schemeClr val="tx1"/>
                  </a:solidFill>
                </a:rPr>
                <a:t>d-quasi</a:t>
              </a:r>
              <a:r>
                <a:rPr lang="de-CH" sz="2000" i="1" dirty="0">
                  <a:solidFill>
                    <a:schemeClr val="tx1"/>
                  </a:solidFill>
                </a:rPr>
                <a:t> </a:t>
              </a:r>
              <a:r>
                <a:rPr lang="de-CH" sz="2000" i="1" dirty="0" err="1">
                  <a:solidFill>
                    <a:schemeClr val="tx1"/>
                  </a:solidFill>
                </a:rPr>
                <a:t>unit</a:t>
              </a:r>
              <a:r>
                <a:rPr lang="de-CH" sz="2000" i="1" dirty="0">
                  <a:solidFill>
                    <a:schemeClr val="tx1"/>
                  </a:solidFill>
                </a:rPr>
                <a:t> disk </a:t>
              </a:r>
              <a:r>
                <a:rPr lang="de-CH" sz="2000" i="1" dirty="0" err="1">
                  <a:solidFill>
                    <a:schemeClr val="tx1"/>
                  </a:solidFill>
                </a:rPr>
                <a:t>graph</a:t>
              </a:r>
              <a:r>
                <a:rPr lang="de-CH" sz="2000" dirty="0">
                  <a:solidFill>
                    <a:schemeClr val="tx1"/>
                  </a:solidFill>
                </a:rPr>
                <a:t>.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975882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84" y="2287"/>
              <a:ext cx="97" cy="17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975883" name="Rectangle 11"/>
          <p:cNvSpPr>
            <a:spLocks noChangeArrowheads="1"/>
          </p:cNvSpPr>
          <p:nvPr/>
        </p:nvSpPr>
        <p:spPr bwMode="auto">
          <a:xfrm>
            <a:off x="410110" y="4845564"/>
            <a:ext cx="83121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/>
            <a:r>
              <a:rPr lang="de-CH" sz="2000" dirty="0">
                <a:solidFill>
                  <a:srgbClr val="000000"/>
                </a:solidFill>
              </a:rPr>
              <a:t>Note </a:t>
            </a:r>
            <a:r>
              <a:rPr lang="de-CH" sz="2000" dirty="0" err="1">
                <a:solidFill>
                  <a:srgbClr val="000000"/>
                </a:solidFill>
              </a:rPr>
              <a:t>that</a:t>
            </a:r>
            <a:r>
              <a:rPr lang="de-CH" sz="2000" dirty="0">
                <a:solidFill>
                  <a:srgbClr val="000000"/>
                </a:solidFill>
              </a:rPr>
              <a:t> </a:t>
            </a:r>
            <a:r>
              <a:rPr lang="de-CH" sz="2000" dirty="0" err="1">
                <a:solidFill>
                  <a:srgbClr val="000000"/>
                </a:solidFill>
              </a:rPr>
              <a:t>between</a:t>
            </a:r>
            <a:r>
              <a:rPr lang="de-CH" sz="2000" dirty="0">
                <a:solidFill>
                  <a:srgbClr val="000000"/>
                </a:solidFill>
              </a:rPr>
              <a:t> d and 1, </a:t>
            </a:r>
            <a:r>
              <a:rPr lang="de-CH" sz="2000" dirty="0" err="1">
                <a:solidFill>
                  <a:srgbClr val="000000"/>
                </a:solidFill>
              </a:rPr>
              <a:t>the</a:t>
            </a:r>
            <a:r>
              <a:rPr lang="de-CH" sz="2000" dirty="0">
                <a:solidFill>
                  <a:srgbClr val="000000"/>
                </a:solidFill>
              </a:rPr>
              <a:t> </a:t>
            </a:r>
            <a:r>
              <a:rPr lang="de-CH" sz="2000" dirty="0" err="1">
                <a:solidFill>
                  <a:srgbClr val="000000"/>
                </a:solidFill>
              </a:rPr>
              <a:t>existence</a:t>
            </a:r>
            <a:r>
              <a:rPr lang="de-CH" sz="2000" dirty="0">
                <a:solidFill>
                  <a:srgbClr val="000000"/>
                </a:solidFill>
              </a:rPr>
              <a:t> of an edge </a:t>
            </a:r>
            <a:r>
              <a:rPr lang="de-CH" sz="2000" dirty="0" err="1">
                <a:solidFill>
                  <a:srgbClr val="000000"/>
                </a:solidFill>
              </a:rPr>
              <a:t>is</a:t>
            </a:r>
            <a:r>
              <a:rPr lang="de-CH" sz="2000" dirty="0">
                <a:solidFill>
                  <a:srgbClr val="000000"/>
                </a:solidFill>
              </a:rPr>
              <a:t> </a:t>
            </a:r>
            <a:r>
              <a:rPr lang="de-CH" sz="2000" dirty="0" err="1"/>
              <a:t>unspecified</a:t>
            </a:r>
            <a:r>
              <a:rPr lang="de-CH" sz="2000" dirty="0">
                <a:solidFill>
                  <a:srgbClr val="000000"/>
                </a:solidFill>
              </a:rPr>
              <a:t>.  		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75885" name="Freeform 13"/>
          <p:cNvSpPr>
            <a:spLocks/>
          </p:cNvSpPr>
          <p:nvPr/>
        </p:nvSpPr>
        <p:spPr bwMode="auto">
          <a:xfrm>
            <a:off x="6134100" y="1847850"/>
            <a:ext cx="2036763" cy="2147888"/>
          </a:xfrm>
          <a:custGeom>
            <a:avLst/>
            <a:gdLst/>
            <a:ahLst/>
            <a:cxnLst>
              <a:cxn ang="0">
                <a:pos x="864" y="123"/>
              </a:cxn>
              <a:cxn ang="0">
                <a:pos x="912" y="159"/>
              </a:cxn>
              <a:cxn ang="0">
                <a:pos x="966" y="249"/>
              </a:cxn>
              <a:cxn ang="0">
                <a:pos x="1002" y="303"/>
              </a:cxn>
              <a:cxn ang="0">
                <a:pos x="1050" y="393"/>
              </a:cxn>
              <a:cxn ang="0">
                <a:pos x="1122" y="495"/>
              </a:cxn>
              <a:cxn ang="0">
                <a:pos x="1176" y="585"/>
              </a:cxn>
              <a:cxn ang="0">
                <a:pos x="1230" y="693"/>
              </a:cxn>
              <a:cxn ang="0">
                <a:pos x="1260" y="765"/>
              </a:cxn>
              <a:cxn ang="0">
                <a:pos x="1272" y="801"/>
              </a:cxn>
              <a:cxn ang="0">
                <a:pos x="1272" y="975"/>
              </a:cxn>
              <a:cxn ang="0">
                <a:pos x="1230" y="1065"/>
              </a:cxn>
              <a:cxn ang="0">
                <a:pos x="1200" y="1113"/>
              </a:cxn>
              <a:cxn ang="0">
                <a:pos x="1152" y="1179"/>
              </a:cxn>
              <a:cxn ang="0">
                <a:pos x="1140" y="1197"/>
              </a:cxn>
              <a:cxn ang="0">
                <a:pos x="1104" y="1221"/>
              </a:cxn>
              <a:cxn ang="0">
                <a:pos x="1092" y="1239"/>
              </a:cxn>
              <a:cxn ang="0">
                <a:pos x="1056" y="1263"/>
              </a:cxn>
              <a:cxn ang="0">
                <a:pos x="972" y="1305"/>
              </a:cxn>
              <a:cxn ang="0">
                <a:pos x="744" y="1353"/>
              </a:cxn>
              <a:cxn ang="0">
                <a:pos x="498" y="1293"/>
              </a:cxn>
              <a:cxn ang="0">
                <a:pos x="462" y="1269"/>
              </a:cxn>
              <a:cxn ang="0">
                <a:pos x="408" y="1251"/>
              </a:cxn>
              <a:cxn ang="0">
                <a:pos x="354" y="1221"/>
              </a:cxn>
              <a:cxn ang="0">
                <a:pos x="282" y="1173"/>
              </a:cxn>
              <a:cxn ang="0">
                <a:pos x="246" y="1149"/>
              </a:cxn>
              <a:cxn ang="0">
                <a:pos x="198" y="1113"/>
              </a:cxn>
              <a:cxn ang="0">
                <a:pos x="144" y="1059"/>
              </a:cxn>
              <a:cxn ang="0">
                <a:pos x="84" y="933"/>
              </a:cxn>
              <a:cxn ang="0">
                <a:pos x="60" y="897"/>
              </a:cxn>
              <a:cxn ang="0">
                <a:pos x="48" y="861"/>
              </a:cxn>
              <a:cxn ang="0">
                <a:pos x="36" y="843"/>
              </a:cxn>
              <a:cxn ang="0">
                <a:pos x="0" y="729"/>
              </a:cxn>
              <a:cxn ang="0">
                <a:pos x="6" y="609"/>
              </a:cxn>
              <a:cxn ang="0">
                <a:pos x="30" y="555"/>
              </a:cxn>
              <a:cxn ang="0">
                <a:pos x="48" y="501"/>
              </a:cxn>
              <a:cxn ang="0">
                <a:pos x="96" y="423"/>
              </a:cxn>
              <a:cxn ang="0">
                <a:pos x="174" y="327"/>
              </a:cxn>
              <a:cxn ang="0">
                <a:pos x="246" y="273"/>
              </a:cxn>
              <a:cxn ang="0">
                <a:pos x="390" y="183"/>
              </a:cxn>
              <a:cxn ang="0">
                <a:pos x="444" y="141"/>
              </a:cxn>
              <a:cxn ang="0">
                <a:pos x="480" y="129"/>
              </a:cxn>
              <a:cxn ang="0">
                <a:pos x="588" y="63"/>
              </a:cxn>
              <a:cxn ang="0">
                <a:pos x="696" y="15"/>
              </a:cxn>
              <a:cxn ang="0">
                <a:pos x="810" y="27"/>
              </a:cxn>
              <a:cxn ang="0">
                <a:pos x="870" y="117"/>
              </a:cxn>
              <a:cxn ang="0">
                <a:pos x="900" y="153"/>
              </a:cxn>
            </a:cxnLst>
            <a:rect l="0" t="0" r="r" b="b"/>
            <a:pathLst>
              <a:path w="1283" h="1353">
                <a:moveTo>
                  <a:pt x="864" y="123"/>
                </a:moveTo>
                <a:cubicBezTo>
                  <a:pt x="887" y="131"/>
                  <a:pt x="892" y="146"/>
                  <a:pt x="912" y="159"/>
                </a:cubicBezTo>
                <a:cubicBezTo>
                  <a:pt x="931" y="188"/>
                  <a:pt x="946" y="219"/>
                  <a:pt x="966" y="249"/>
                </a:cubicBezTo>
                <a:cubicBezTo>
                  <a:pt x="976" y="265"/>
                  <a:pt x="996" y="285"/>
                  <a:pt x="1002" y="303"/>
                </a:cubicBezTo>
                <a:cubicBezTo>
                  <a:pt x="1014" y="339"/>
                  <a:pt x="1029" y="361"/>
                  <a:pt x="1050" y="393"/>
                </a:cubicBezTo>
                <a:cubicBezTo>
                  <a:pt x="1073" y="428"/>
                  <a:pt x="1085" y="471"/>
                  <a:pt x="1122" y="495"/>
                </a:cubicBezTo>
                <a:cubicBezTo>
                  <a:pt x="1133" y="528"/>
                  <a:pt x="1157" y="556"/>
                  <a:pt x="1176" y="585"/>
                </a:cubicBezTo>
                <a:cubicBezTo>
                  <a:pt x="1198" y="618"/>
                  <a:pt x="1212" y="658"/>
                  <a:pt x="1230" y="693"/>
                </a:cubicBezTo>
                <a:cubicBezTo>
                  <a:pt x="1242" y="717"/>
                  <a:pt x="1251" y="739"/>
                  <a:pt x="1260" y="765"/>
                </a:cubicBezTo>
                <a:cubicBezTo>
                  <a:pt x="1264" y="777"/>
                  <a:pt x="1272" y="801"/>
                  <a:pt x="1272" y="801"/>
                </a:cubicBezTo>
                <a:cubicBezTo>
                  <a:pt x="1280" y="877"/>
                  <a:pt x="1283" y="882"/>
                  <a:pt x="1272" y="975"/>
                </a:cubicBezTo>
                <a:cubicBezTo>
                  <a:pt x="1267" y="1019"/>
                  <a:pt x="1243" y="1026"/>
                  <a:pt x="1230" y="1065"/>
                </a:cubicBezTo>
                <a:cubicBezTo>
                  <a:pt x="1216" y="1108"/>
                  <a:pt x="1229" y="1094"/>
                  <a:pt x="1200" y="1113"/>
                </a:cubicBezTo>
                <a:cubicBezTo>
                  <a:pt x="1190" y="1142"/>
                  <a:pt x="1177" y="1162"/>
                  <a:pt x="1152" y="1179"/>
                </a:cubicBezTo>
                <a:cubicBezTo>
                  <a:pt x="1148" y="1185"/>
                  <a:pt x="1145" y="1192"/>
                  <a:pt x="1140" y="1197"/>
                </a:cubicBezTo>
                <a:cubicBezTo>
                  <a:pt x="1129" y="1206"/>
                  <a:pt x="1104" y="1221"/>
                  <a:pt x="1104" y="1221"/>
                </a:cubicBezTo>
                <a:cubicBezTo>
                  <a:pt x="1100" y="1227"/>
                  <a:pt x="1097" y="1234"/>
                  <a:pt x="1092" y="1239"/>
                </a:cubicBezTo>
                <a:cubicBezTo>
                  <a:pt x="1081" y="1248"/>
                  <a:pt x="1056" y="1263"/>
                  <a:pt x="1056" y="1263"/>
                </a:cubicBezTo>
                <a:cubicBezTo>
                  <a:pt x="1037" y="1292"/>
                  <a:pt x="1003" y="1295"/>
                  <a:pt x="972" y="1305"/>
                </a:cubicBezTo>
                <a:cubicBezTo>
                  <a:pt x="899" y="1329"/>
                  <a:pt x="821" y="1345"/>
                  <a:pt x="744" y="1353"/>
                </a:cubicBezTo>
                <a:cubicBezTo>
                  <a:pt x="656" y="1346"/>
                  <a:pt x="581" y="1321"/>
                  <a:pt x="498" y="1293"/>
                </a:cubicBezTo>
                <a:cubicBezTo>
                  <a:pt x="484" y="1288"/>
                  <a:pt x="476" y="1274"/>
                  <a:pt x="462" y="1269"/>
                </a:cubicBezTo>
                <a:cubicBezTo>
                  <a:pt x="444" y="1263"/>
                  <a:pt x="426" y="1257"/>
                  <a:pt x="408" y="1251"/>
                </a:cubicBezTo>
                <a:cubicBezTo>
                  <a:pt x="388" y="1244"/>
                  <a:pt x="374" y="1228"/>
                  <a:pt x="354" y="1221"/>
                </a:cubicBezTo>
                <a:cubicBezTo>
                  <a:pt x="333" y="1200"/>
                  <a:pt x="308" y="1187"/>
                  <a:pt x="282" y="1173"/>
                </a:cubicBezTo>
                <a:cubicBezTo>
                  <a:pt x="269" y="1166"/>
                  <a:pt x="246" y="1149"/>
                  <a:pt x="246" y="1149"/>
                </a:cubicBezTo>
                <a:cubicBezTo>
                  <a:pt x="231" y="1126"/>
                  <a:pt x="218" y="1131"/>
                  <a:pt x="198" y="1113"/>
                </a:cubicBezTo>
                <a:cubicBezTo>
                  <a:pt x="179" y="1096"/>
                  <a:pt x="162" y="1077"/>
                  <a:pt x="144" y="1059"/>
                </a:cubicBezTo>
                <a:cubicBezTo>
                  <a:pt x="120" y="1035"/>
                  <a:pt x="95" y="966"/>
                  <a:pt x="84" y="933"/>
                </a:cubicBezTo>
                <a:cubicBezTo>
                  <a:pt x="79" y="919"/>
                  <a:pt x="65" y="911"/>
                  <a:pt x="60" y="897"/>
                </a:cubicBezTo>
                <a:cubicBezTo>
                  <a:pt x="56" y="885"/>
                  <a:pt x="55" y="872"/>
                  <a:pt x="48" y="861"/>
                </a:cubicBezTo>
                <a:cubicBezTo>
                  <a:pt x="44" y="855"/>
                  <a:pt x="39" y="850"/>
                  <a:pt x="36" y="843"/>
                </a:cubicBezTo>
                <a:cubicBezTo>
                  <a:pt x="20" y="807"/>
                  <a:pt x="12" y="766"/>
                  <a:pt x="0" y="729"/>
                </a:cubicBezTo>
                <a:cubicBezTo>
                  <a:pt x="2" y="689"/>
                  <a:pt x="1" y="649"/>
                  <a:pt x="6" y="609"/>
                </a:cubicBezTo>
                <a:cubicBezTo>
                  <a:pt x="12" y="561"/>
                  <a:pt x="16" y="587"/>
                  <a:pt x="30" y="555"/>
                </a:cubicBezTo>
                <a:cubicBezTo>
                  <a:pt x="38" y="538"/>
                  <a:pt x="37" y="516"/>
                  <a:pt x="48" y="501"/>
                </a:cubicBezTo>
                <a:cubicBezTo>
                  <a:pt x="67" y="476"/>
                  <a:pt x="82" y="451"/>
                  <a:pt x="96" y="423"/>
                </a:cubicBezTo>
                <a:cubicBezTo>
                  <a:pt x="113" y="390"/>
                  <a:pt x="137" y="339"/>
                  <a:pt x="174" y="327"/>
                </a:cubicBezTo>
                <a:cubicBezTo>
                  <a:pt x="195" y="306"/>
                  <a:pt x="219" y="282"/>
                  <a:pt x="246" y="273"/>
                </a:cubicBezTo>
                <a:cubicBezTo>
                  <a:pt x="284" y="235"/>
                  <a:pt x="342" y="209"/>
                  <a:pt x="390" y="183"/>
                </a:cubicBezTo>
                <a:cubicBezTo>
                  <a:pt x="410" y="172"/>
                  <a:pt x="424" y="152"/>
                  <a:pt x="444" y="141"/>
                </a:cubicBezTo>
                <a:cubicBezTo>
                  <a:pt x="455" y="135"/>
                  <a:pt x="469" y="136"/>
                  <a:pt x="480" y="129"/>
                </a:cubicBezTo>
                <a:cubicBezTo>
                  <a:pt x="516" y="105"/>
                  <a:pt x="552" y="87"/>
                  <a:pt x="588" y="63"/>
                </a:cubicBezTo>
                <a:cubicBezTo>
                  <a:pt x="621" y="41"/>
                  <a:pt x="663" y="37"/>
                  <a:pt x="696" y="15"/>
                </a:cubicBezTo>
                <a:cubicBezTo>
                  <a:pt x="734" y="17"/>
                  <a:pt x="783" y="0"/>
                  <a:pt x="810" y="27"/>
                </a:cubicBezTo>
                <a:cubicBezTo>
                  <a:pt x="833" y="50"/>
                  <a:pt x="852" y="89"/>
                  <a:pt x="870" y="117"/>
                </a:cubicBezTo>
                <a:cubicBezTo>
                  <a:pt x="877" y="128"/>
                  <a:pt x="885" y="153"/>
                  <a:pt x="900" y="15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86" name="Oval 14"/>
          <p:cNvSpPr>
            <a:spLocks noChangeArrowheads="1"/>
          </p:cNvSpPr>
          <p:nvPr/>
        </p:nvSpPr>
        <p:spPr bwMode="auto">
          <a:xfrm>
            <a:off x="7175500" y="3036888"/>
            <a:ext cx="161925" cy="160337"/>
          </a:xfrm>
          <a:prstGeom prst="ellipse">
            <a:avLst/>
          </a:prstGeom>
          <a:solidFill>
            <a:srgbClr val="000000"/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87" name="Text Box 15"/>
          <p:cNvSpPr txBox="1">
            <a:spLocks noChangeArrowheads="1"/>
          </p:cNvSpPr>
          <p:nvPr/>
        </p:nvSpPr>
        <p:spPr bwMode="auto">
          <a:xfrm>
            <a:off x="7304088" y="3322638"/>
            <a:ext cx="57467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l">
              <a:buFontTx/>
              <a:buNone/>
            </a:pPr>
            <a:r>
              <a:rPr lang="de-CH" sz="1600" b="1">
                <a:solidFill>
                  <a:srgbClr val="FF0000"/>
                </a:solidFill>
              </a:rPr>
              <a:t>d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975888" name="Oval 16"/>
          <p:cNvSpPr>
            <a:spLocks noChangeArrowheads="1"/>
          </p:cNvSpPr>
          <p:nvPr/>
        </p:nvSpPr>
        <p:spPr bwMode="auto">
          <a:xfrm>
            <a:off x="6213475" y="2641600"/>
            <a:ext cx="163513" cy="160338"/>
          </a:xfrm>
          <a:prstGeom prst="ellipse">
            <a:avLst/>
          </a:prstGeom>
          <a:solidFill>
            <a:srgbClr val="000000"/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89" name="Oval 17"/>
          <p:cNvSpPr>
            <a:spLocks noChangeArrowheads="1"/>
          </p:cNvSpPr>
          <p:nvPr/>
        </p:nvSpPr>
        <p:spPr bwMode="auto">
          <a:xfrm>
            <a:off x="7832725" y="2376488"/>
            <a:ext cx="163513" cy="161925"/>
          </a:xfrm>
          <a:prstGeom prst="ellipse">
            <a:avLst/>
          </a:prstGeom>
          <a:solidFill>
            <a:srgbClr val="000000"/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90" name="Line 18"/>
          <p:cNvSpPr>
            <a:spLocks noChangeShapeType="1"/>
          </p:cNvSpPr>
          <p:nvPr/>
        </p:nvSpPr>
        <p:spPr bwMode="auto">
          <a:xfrm flipV="1">
            <a:off x="7354888" y="2525713"/>
            <a:ext cx="473075" cy="465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5891" name="Line 19"/>
          <p:cNvSpPr>
            <a:spLocks noChangeShapeType="1"/>
          </p:cNvSpPr>
          <p:nvPr/>
        </p:nvSpPr>
        <p:spPr bwMode="auto">
          <a:xfrm flipH="1" flipV="1">
            <a:off x="6429375" y="2767013"/>
            <a:ext cx="698500" cy="293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5892" name="Line 20"/>
          <p:cNvSpPr>
            <a:spLocks noChangeShapeType="1"/>
          </p:cNvSpPr>
          <p:nvPr/>
        </p:nvSpPr>
        <p:spPr bwMode="auto">
          <a:xfrm>
            <a:off x="6781800" y="2641600"/>
            <a:ext cx="157163" cy="6715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5893" name="Line 21"/>
          <p:cNvSpPr>
            <a:spLocks noChangeShapeType="1"/>
          </p:cNvSpPr>
          <p:nvPr/>
        </p:nvSpPr>
        <p:spPr bwMode="auto">
          <a:xfrm flipH="1">
            <a:off x="6575425" y="2690813"/>
            <a:ext cx="506413" cy="500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5894" name="Line 22"/>
          <p:cNvSpPr>
            <a:spLocks noChangeShapeType="1"/>
          </p:cNvSpPr>
          <p:nvPr/>
        </p:nvSpPr>
        <p:spPr bwMode="auto">
          <a:xfrm>
            <a:off x="7512050" y="2447925"/>
            <a:ext cx="157163" cy="6715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5895" name="Line 23"/>
          <p:cNvSpPr>
            <a:spLocks noChangeShapeType="1"/>
          </p:cNvSpPr>
          <p:nvPr/>
        </p:nvSpPr>
        <p:spPr bwMode="auto">
          <a:xfrm flipH="1" flipV="1">
            <a:off x="7229475" y="2778125"/>
            <a:ext cx="668338" cy="4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5896" name="Line 24"/>
          <p:cNvSpPr>
            <a:spLocks noChangeShapeType="1"/>
          </p:cNvSpPr>
          <p:nvPr/>
        </p:nvSpPr>
        <p:spPr bwMode="auto">
          <a:xfrm>
            <a:off x="7315200" y="3176588"/>
            <a:ext cx="428625" cy="4095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97" name="Line 25"/>
          <p:cNvSpPr>
            <a:spLocks noChangeShapeType="1"/>
          </p:cNvSpPr>
          <p:nvPr/>
        </p:nvSpPr>
        <p:spPr bwMode="auto">
          <a:xfrm>
            <a:off x="7334250" y="3128963"/>
            <a:ext cx="1123950" cy="295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98" name="Text Box 26"/>
          <p:cNvSpPr txBox="1">
            <a:spLocks noChangeArrowheads="1"/>
          </p:cNvSpPr>
          <p:nvPr/>
        </p:nvSpPr>
        <p:spPr bwMode="auto">
          <a:xfrm>
            <a:off x="7672388" y="2947988"/>
            <a:ext cx="57467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l">
              <a:buFontTx/>
              <a:buNone/>
            </a:pPr>
            <a:r>
              <a:rPr lang="de-CH" sz="1600" b="1">
                <a:solidFill>
                  <a:srgbClr val="FF0000"/>
                </a:solidFill>
              </a:rPr>
              <a:t>1</a:t>
            </a:r>
            <a:endParaRPr 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animBg="1"/>
      <p:bldP spid="975875" grpId="1" animBg="1"/>
      <p:bldP spid="975875" grpId="2" animBg="1"/>
      <p:bldP spid="975876" grpId="0" animBg="1"/>
      <p:bldP spid="975877" grpId="0" animBg="1"/>
      <p:bldP spid="975877" grpId="1" animBg="1"/>
      <p:bldP spid="975877" grpId="2" animBg="1"/>
      <p:bldP spid="975885" grpId="0" animBg="1"/>
      <p:bldP spid="975887" grpId="0"/>
      <p:bldP spid="975890" grpId="0" animBg="1"/>
      <p:bldP spid="975891" grpId="0" animBg="1"/>
      <p:bldP spid="975892" grpId="0" animBg="1"/>
      <p:bldP spid="975892" grpId="1" animBg="1"/>
      <p:bldP spid="975893" grpId="0" animBg="1"/>
      <p:bldP spid="975893" grpId="1" animBg="1"/>
      <p:bldP spid="975894" grpId="0" animBg="1"/>
      <p:bldP spid="975894" grpId="1" animBg="1"/>
      <p:bldP spid="975895" grpId="0" animBg="1"/>
      <p:bldP spid="975895" grpId="1" animBg="1"/>
      <p:bldP spid="975896" grpId="0" animBg="1"/>
      <p:bldP spid="975897" grpId="0" animBg="1"/>
      <p:bldP spid="9758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Reduction</a:t>
            </a:r>
            <a:endParaRPr lang="en-US"/>
          </a:p>
        </p:txBody>
      </p:sp>
      <p:sp>
        <p:nvSpPr>
          <p:cNvPr id="97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want</a:t>
            </a:r>
            <a:r>
              <a:rPr lang="de-CH" dirty="0"/>
              <a:t> to </a:t>
            </a:r>
            <a:r>
              <a:rPr lang="de-CH" dirty="0" err="1"/>
              <a:t>show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finding</a:t>
            </a:r>
            <a:r>
              <a:rPr lang="de-CH" dirty="0"/>
              <a:t> an </a:t>
            </a:r>
            <a:r>
              <a:rPr lang="de-CH" dirty="0" err="1"/>
              <a:t>embedding</a:t>
            </a:r>
            <a:r>
              <a:rPr lang="de-CH" dirty="0"/>
              <a:t> </a:t>
            </a:r>
            <a:r>
              <a:rPr lang="de-CH" dirty="0" err="1"/>
              <a:t>with</a:t>
            </a:r>
            <a:endParaRPr lang="de-CH" dirty="0"/>
          </a:p>
          <a:p>
            <a:pPr>
              <a:buFontTx/>
              <a:buNone/>
            </a:pPr>
            <a:r>
              <a:rPr lang="de-CH" dirty="0"/>
              <a:t>			             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>
                <a:latin typeface="Symbol" pitchFamily="18" charset="2"/>
                <a:sym typeface="Symbol" pitchFamily="18" charset="2"/>
              </a:rPr>
              <a:t></a:t>
            </a:r>
            <a:r>
              <a:rPr lang="de-CH" dirty="0"/>
              <a:t> </a:t>
            </a:r>
            <a:r>
              <a:rPr lang="de-CH" dirty="0" err="1"/>
              <a:t>goes</a:t>
            </a:r>
            <a:r>
              <a:rPr lang="de-CH" dirty="0"/>
              <a:t> to 0 </a:t>
            </a:r>
            <a:r>
              <a:rPr lang="de-CH" dirty="0" err="1"/>
              <a:t>for</a:t>
            </a:r>
            <a:r>
              <a:rPr lang="de-CH" dirty="0"/>
              <a:t> n </a:t>
            </a:r>
            <a:r>
              <a:rPr lang="de-CH" dirty="0">
                <a:sym typeface="Wingdings" pitchFamily="2" charset="2"/>
              </a:rPr>
              <a:t> </a:t>
            </a:r>
            <a:r>
              <a:rPr lang="en-US" dirty="0">
                <a:latin typeface="CMSY10" pitchFamily="34" charset="0"/>
                <a:sym typeface="Wingdings" pitchFamily="2" charset="2"/>
              </a:rPr>
              <a:t>1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NP-hard</a:t>
            </a:r>
            <a:r>
              <a:rPr lang="de-CH" dirty="0"/>
              <a:t>.</a:t>
            </a:r>
          </a:p>
          <a:p>
            <a:pPr>
              <a:buFontTx/>
              <a:buNone/>
            </a:pPr>
            <a:endParaRPr lang="de-CH" dirty="0"/>
          </a:p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prove</a:t>
            </a:r>
            <a:r>
              <a:rPr lang="de-CH" dirty="0"/>
              <a:t> an </a:t>
            </a:r>
            <a:r>
              <a:rPr lang="de-CH" dirty="0" err="1"/>
              <a:t>equivalent</a:t>
            </a:r>
            <a:r>
              <a:rPr lang="de-CH" dirty="0"/>
              <a:t> </a:t>
            </a:r>
            <a:r>
              <a:rPr lang="de-CH" dirty="0" err="1"/>
              <a:t>statement</a:t>
            </a:r>
            <a:r>
              <a:rPr lang="de-CH" dirty="0"/>
              <a:t>:</a:t>
            </a:r>
            <a:endParaRPr lang="en-US" dirty="0"/>
          </a:p>
        </p:txBody>
      </p:sp>
      <p:pic>
        <p:nvPicPr>
          <p:cNvPr id="9779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925" y="1193800"/>
            <a:ext cx="2282825" cy="3841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1447800" y="2514600"/>
            <a:ext cx="5305425" cy="13256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algn="l">
              <a:spcBef>
                <a:spcPct val="50000"/>
              </a:spcBef>
              <a:buFontTx/>
              <a:buNone/>
            </a:pPr>
            <a:r>
              <a:rPr lang="de-CH" sz="2000" dirty="0">
                <a:solidFill>
                  <a:schemeClr val="tx1"/>
                </a:solidFill>
              </a:rPr>
              <a:t>	</a:t>
            </a:r>
            <a:r>
              <a:rPr lang="de-CH" sz="2000" dirty="0" err="1">
                <a:solidFill>
                  <a:schemeClr val="tx1"/>
                </a:solidFill>
              </a:rPr>
              <a:t>Given</a:t>
            </a:r>
            <a:r>
              <a:rPr lang="de-CH" sz="2000" dirty="0">
                <a:solidFill>
                  <a:schemeClr val="tx1"/>
                </a:solidFill>
              </a:rPr>
              <a:t> a </a:t>
            </a:r>
            <a:r>
              <a:rPr lang="de-CH" sz="2000" dirty="0" err="1">
                <a:solidFill>
                  <a:schemeClr val="tx1"/>
                </a:solidFill>
              </a:rPr>
              <a:t>unit</a:t>
            </a:r>
            <a:r>
              <a:rPr lang="de-CH" sz="2000" dirty="0">
                <a:solidFill>
                  <a:schemeClr val="tx1"/>
                </a:solidFill>
              </a:rPr>
              <a:t> disk </a:t>
            </a:r>
            <a:r>
              <a:rPr lang="de-CH" sz="2000" dirty="0" err="1">
                <a:solidFill>
                  <a:schemeClr val="tx1"/>
                </a:solidFill>
              </a:rPr>
              <a:t>graph</a:t>
            </a:r>
            <a:r>
              <a:rPr lang="de-CH" sz="2000" dirty="0">
                <a:solidFill>
                  <a:schemeClr val="tx1"/>
                </a:solidFill>
              </a:rPr>
              <a:t> G=(V,E), </a:t>
            </a:r>
            <a:r>
              <a:rPr lang="de-CH" sz="2000" dirty="0" err="1">
                <a:solidFill>
                  <a:schemeClr val="tx1"/>
                </a:solidFill>
              </a:rPr>
              <a:t>it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is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NP-hard</a:t>
            </a:r>
            <a:r>
              <a:rPr lang="de-CH" sz="2000" dirty="0">
                <a:solidFill>
                  <a:schemeClr val="tx1"/>
                </a:solidFill>
              </a:rPr>
              <a:t> to find a </a:t>
            </a:r>
            <a:r>
              <a:rPr lang="de-CH" sz="2000" dirty="0" err="1">
                <a:solidFill>
                  <a:schemeClr val="tx1"/>
                </a:solidFill>
              </a:rPr>
              <a:t>realization</a:t>
            </a:r>
            <a:r>
              <a:rPr lang="de-CH" sz="2000" dirty="0">
                <a:solidFill>
                  <a:schemeClr val="tx1"/>
                </a:solidFill>
              </a:rPr>
              <a:t> of G as a </a:t>
            </a:r>
            <a:r>
              <a:rPr lang="de-CH" sz="2000" dirty="0" err="1">
                <a:solidFill>
                  <a:schemeClr val="tx1"/>
                </a:solidFill>
              </a:rPr>
              <a:t>d-quasi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unit</a:t>
            </a:r>
            <a:r>
              <a:rPr lang="de-CH" sz="2000" dirty="0">
                <a:solidFill>
                  <a:schemeClr val="tx1"/>
                </a:solidFill>
              </a:rPr>
              <a:t> disk </a:t>
            </a:r>
            <a:r>
              <a:rPr lang="de-CH" sz="2000" dirty="0" err="1">
                <a:solidFill>
                  <a:schemeClr val="tx1"/>
                </a:solidFill>
              </a:rPr>
              <a:t>graph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with</a:t>
            </a:r>
            <a:r>
              <a:rPr lang="de-CH" sz="2000" dirty="0">
                <a:solidFill>
                  <a:schemeClr val="tx1"/>
                </a:solidFill>
              </a:rPr>
              <a:t>                      , </a:t>
            </a:r>
            <a:r>
              <a:rPr lang="de-CH" sz="2000" dirty="0" err="1">
                <a:solidFill>
                  <a:schemeClr val="tx1"/>
                </a:solidFill>
              </a:rPr>
              <a:t>where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tends</a:t>
            </a:r>
            <a:r>
              <a:rPr lang="de-CH" sz="2000" dirty="0">
                <a:solidFill>
                  <a:schemeClr val="tx1"/>
                </a:solidFill>
              </a:rPr>
              <a:t> to 0 </a:t>
            </a:r>
            <a:r>
              <a:rPr lang="de-CH" sz="2000" dirty="0" err="1">
                <a:solidFill>
                  <a:schemeClr val="tx1"/>
                </a:solidFill>
              </a:rPr>
              <a:t>for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n</a:t>
            </a:r>
            <a:r>
              <a:rPr lang="de-CH" sz="2000" dirty="0" err="1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CMSY10" pitchFamily="34" charset="0"/>
                <a:sym typeface="Wingdings" pitchFamily="2" charset="2"/>
              </a:rPr>
              <a:t>1</a:t>
            </a:r>
            <a:r>
              <a:rPr lang="de-CH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779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3146425"/>
            <a:ext cx="1470025" cy="36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977927" name="Rectangle 7"/>
          <p:cNvSpPr>
            <a:spLocks noChangeArrowheads="1"/>
          </p:cNvSpPr>
          <p:nvPr/>
        </p:nvSpPr>
        <p:spPr bwMode="auto">
          <a:xfrm>
            <a:off x="1733550" y="2486025"/>
            <a:ext cx="5209117" cy="132562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de-CH" sz="2000" dirty="0" smtClean="0"/>
          </a:p>
          <a:p>
            <a:endParaRPr lang="de-CH" sz="2000" dirty="0" smtClean="0"/>
          </a:p>
          <a:p>
            <a:endParaRPr lang="de-CH" sz="2000" dirty="0" smtClean="0"/>
          </a:p>
          <a:p>
            <a:endParaRPr lang="en-US" sz="2000" dirty="0"/>
          </a:p>
        </p:txBody>
      </p:sp>
      <p:sp>
        <p:nvSpPr>
          <p:cNvPr id="977928" name="Rectangle 8"/>
          <p:cNvSpPr>
            <a:spLocks noChangeArrowheads="1"/>
          </p:cNvSpPr>
          <p:nvPr/>
        </p:nvSpPr>
        <p:spPr bwMode="auto">
          <a:xfrm>
            <a:off x="531813" y="4224338"/>
            <a:ext cx="82073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Char char="à"/>
            </a:pPr>
            <a:r>
              <a:rPr lang="de-CH" sz="2000">
                <a:solidFill>
                  <a:srgbClr val="000000"/>
                </a:solidFill>
                <a:sym typeface="Wingdings" pitchFamily="2" charset="2"/>
              </a:rPr>
              <a:t>Even when allowing non-edges to be smaller than 1, embedding a unit disk graph remains NP-hard! </a:t>
            </a:r>
          </a:p>
          <a:p>
            <a:pPr marL="342900" indent="-342900" algn="l">
              <a:buFont typeface="Wingdings" pitchFamily="2" charset="2"/>
              <a:buChar char="à"/>
            </a:pPr>
            <a:r>
              <a:rPr lang="de-CH" sz="2000">
                <a:solidFill>
                  <a:srgbClr val="000000"/>
                </a:solidFill>
                <a:sym typeface="Wingdings" pitchFamily="2" charset="2"/>
              </a:rPr>
              <a:t>It follows that finding an approximation ratio better than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de-CH" sz="2000">
                <a:solidFill>
                  <a:srgbClr val="000000"/>
                </a:solidFill>
                <a:sym typeface="Wingdings" pitchFamily="2" charset="2"/>
              </a:rPr>
              <a:t>	is also NP-hard.  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9779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3438" y="4894263"/>
            <a:ext cx="1020762" cy="3841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Reduction</a:t>
            </a:r>
            <a:endParaRPr lang="en-US"/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  <a:p>
            <a:r>
              <a:rPr lang="de-CH"/>
              <a:t>Reduction from 3-SAT (each variable appears in at most 3 clauses)</a:t>
            </a:r>
          </a:p>
          <a:p>
            <a:r>
              <a:rPr lang="de-CH"/>
              <a:t>Given a instance C of this 3-SAT, we give a polynomial time construction of G</a:t>
            </a:r>
            <a:r>
              <a:rPr lang="de-CH" baseline="-25000"/>
              <a:t>C</a:t>
            </a:r>
            <a:r>
              <a:rPr lang="de-CH"/>
              <a:t>=(V</a:t>
            </a:r>
            <a:r>
              <a:rPr lang="de-CH" baseline="-25000"/>
              <a:t>C</a:t>
            </a:r>
            <a:r>
              <a:rPr lang="de-CH"/>
              <a:t>, E</a:t>
            </a:r>
            <a:r>
              <a:rPr lang="de-CH" baseline="-25000"/>
              <a:t>C</a:t>
            </a:r>
            <a:r>
              <a:rPr lang="de-CH"/>
              <a:t>) such that the following holds:</a:t>
            </a:r>
          </a:p>
          <a:p>
            <a:pPr>
              <a:buFontTx/>
              <a:buNone/>
            </a:pPr>
            <a:endParaRPr lang="de-CH"/>
          </a:p>
          <a:p>
            <a:pPr lvl="1"/>
            <a:r>
              <a:rPr lang="de-CH"/>
              <a:t>C is satisfiable 	</a:t>
            </a:r>
            <a:r>
              <a:rPr lang="en-US">
                <a:latin typeface="CMSY10" pitchFamily="34" charset="0"/>
              </a:rPr>
              <a:t>)</a:t>
            </a:r>
            <a:r>
              <a:rPr lang="de-CH">
                <a:sym typeface="Wingdings" pitchFamily="2" charset="2"/>
              </a:rPr>
              <a:t>  G</a:t>
            </a:r>
            <a:r>
              <a:rPr lang="de-CH" baseline="-25000">
                <a:sym typeface="Wingdings" pitchFamily="2" charset="2"/>
              </a:rPr>
              <a:t>C</a:t>
            </a:r>
            <a:r>
              <a:rPr lang="de-CH">
                <a:sym typeface="Wingdings" pitchFamily="2" charset="2"/>
              </a:rPr>
              <a:t> is realizable as a unit disk graph</a:t>
            </a:r>
          </a:p>
          <a:p>
            <a:pPr lvl="1"/>
            <a:r>
              <a:rPr lang="de-CH">
                <a:sym typeface="Wingdings" pitchFamily="2" charset="2"/>
              </a:rPr>
              <a:t>C is not satisfiable 	</a:t>
            </a:r>
            <a:r>
              <a:rPr lang="en-US">
                <a:latin typeface="CMSY10" pitchFamily="34" charset="0"/>
                <a:sym typeface="Wingdings" pitchFamily="2" charset="2"/>
              </a:rPr>
              <a:t>)</a:t>
            </a:r>
            <a:r>
              <a:rPr lang="de-CH">
                <a:sym typeface="Wingdings" pitchFamily="2" charset="2"/>
              </a:rPr>
              <a:t>  G</a:t>
            </a:r>
            <a:r>
              <a:rPr lang="de-CH" baseline="-25000">
                <a:sym typeface="Wingdings" pitchFamily="2" charset="2"/>
              </a:rPr>
              <a:t>C</a:t>
            </a:r>
            <a:r>
              <a:rPr lang="de-CH">
                <a:sym typeface="Wingdings" pitchFamily="2" charset="2"/>
              </a:rPr>
              <a:t> is not realizable as a d-quasi unit disk </a:t>
            </a:r>
          </a:p>
          <a:p>
            <a:pPr lvl="2">
              <a:buFontTx/>
              <a:buNone/>
            </a:pPr>
            <a:r>
              <a:rPr lang="de-CH" sz="1800"/>
              <a:t>			      graph with </a:t>
            </a:r>
          </a:p>
          <a:p>
            <a:pPr lvl="2">
              <a:buFontTx/>
              <a:buNone/>
            </a:pPr>
            <a:endParaRPr lang="de-CH" sz="1800"/>
          </a:p>
          <a:p>
            <a:pPr lvl="2">
              <a:buFontTx/>
              <a:buNone/>
            </a:pPr>
            <a:endParaRPr lang="de-CH" sz="1800"/>
          </a:p>
          <a:p>
            <a:r>
              <a:rPr lang="de-CH"/>
              <a:t>Unless P=NP, there is no approximation algorithm with approximation ratio better than                . </a:t>
            </a:r>
            <a:endParaRPr lang="en-US"/>
          </a:p>
        </p:txBody>
      </p:sp>
      <p:pic>
        <p:nvPicPr>
          <p:cNvPr id="9799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2825" y="3267075"/>
            <a:ext cx="1470025" cy="36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979973" name="Rectangle 5"/>
          <p:cNvSpPr>
            <a:spLocks noChangeArrowheads="1"/>
          </p:cNvSpPr>
          <p:nvPr/>
        </p:nvSpPr>
        <p:spPr bwMode="auto">
          <a:xfrm>
            <a:off x="762000" y="2457450"/>
            <a:ext cx="7524750" cy="128587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9799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2938" y="4573588"/>
            <a:ext cx="976312" cy="36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Motivation</a:t>
            </a:r>
          </a:p>
          <a:p>
            <a:r>
              <a:rPr lang="en-GB" dirty="0" smtClean="0"/>
              <a:t>GPS, Geodetics, etc.</a:t>
            </a:r>
            <a:endParaRPr lang="en-US" dirty="0"/>
          </a:p>
          <a:p>
            <a:r>
              <a:rPr lang="en-GB" dirty="0" smtClean="0"/>
              <a:t>Measuring Distances or Angles</a:t>
            </a:r>
          </a:p>
          <a:p>
            <a:r>
              <a:rPr lang="en-GB" dirty="0" smtClean="0"/>
              <a:t>Rigidity Theory</a:t>
            </a:r>
            <a:endParaRPr lang="en-US" dirty="0"/>
          </a:p>
          <a:p>
            <a:r>
              <a:rPr lang="en-US" dirty="0" smtClean="0"/>
              <a:t>Anchors &amp; Virtual </a:t>
            </a:r>
            <a:r>
              <a:rPr lang="en-US" dirty="0"/>
              <a:t>Coordinates</a:t>
            </a:r>
          </a:p>
          <a:p>
            <a:r>
              <a:rPr lang="en-US" dirty="0" smtClean="0"/>
              <a:t>Embeddings, Theory and Heuristics</a:t>
            </a:r>
          </a:p>
          <a:p>
            <a:r>
              <a:rPr lang="en-GB" dirty="0" smtClean="0"/>
              <a:t>Boundary Recognition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Proof idea</a:t>
            </a:r>
            <a:endParaRPr lang="en-US"/>
          </a:p>
        </p:txBody>
      </p:sp>
      <p:sp>
        <p:nvSpPr>
          <p:cNvPr id="98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Construct a grid drawing of the SAT instance. </a:t>
            </a:r>
          </a:p>
          <a:p>
            <a:r>
              <a:rPr lang="de-CH"/>
              <a:t>Grid drawing is </a:t>
            </a:r>
            <a:r>
              <a:rPr lang="de-CH" i="1">
                <a:solidFill>
                  <a:srgbClr val="009900"/>
                </a:solidFill>
              </a:rPr>
              <a:t>orientable</a:t>
            </a:r>
            <a:r>
              <a:rPr lang="de-CH"/>
              <a:t> iff SAT instance is satisfiable.</a:t>
            </a:r>
          </a:p>
          <a:p>
            <a:r>
              <a:rPr lang="de-CH"/>
              <a:t>Grid components (clauses, literals, wires, crossings,...) are composed of nodes </a:t>
            </a:r>
            <a:r>
              <a:rPr lang="de-CH">
                <a:sym typeface="Wingdings" pitchFamily="2" charset="2"/>
              </a:rPr>
              <a:t> Graph G</a:t>
            </a:r>
            <a:r>
              <a:rPr lang="de-CH" baseline="-25000">
                <a:sym typeface="Wingdings" pitchFamily="2" charset="2"/>
              </a:rPr>
              <a:t>C</a:t>
            </a:r>
            <a:r>
              <a:rPr lang="de-CH"/>
              <a:t>. </a:t>
            </a:r>
          </a:p>
          <a:p>
            <a:r>
              <a:rPr lang="de-CH"/>
              <a:t>G</a:t>
            </a:r>
            <a:r>
              <a:rPr lang="de-CH" baseline="-25000"/>
              <a:t>C</a:t>
            </a:r>
            <a:r>
              <a:rPr lang="de-CH"/>
              <a:t> is </a:t>
            </a:r>
            <a:r>
              <a:rPr lang="de-CH">
                <a:solidFill>
                  <a:srgbClr val="009900"/>
                </a:solidFill>
              </a:rPr>
              <a:t>realizable as a d-quasi unit disk graph</a:t>
            </a:r>
            <a:r>
              <a:rPr lang="de-CH"/>
              <a:t> with</a:t>
            </a:r>
          </a:p>
          <a:p>
            <a:pPr>
              <a:buFontTx/>
              <a:buNone/>
            </a:pPr>
            <a:r>
              <a:rPr lang="de-CH"/>
              <a:t>	iff grid drawing is orientable.  </a:t>
            </a:r>
            <a:endParaRPr lang="en-US"/>
          </a:p>
        </p:txBody>
      </p:sp>
      <p:pic>
        <p:nvPicPr>
          <p:cNvPr id="982020" name="Picture 4" descr="g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3114675"/>
            <a:ext cx="5775325" cy="3138488"/>
          </a:xfrm>
          <a:prstGeom prst="rect">
            <a:avLst/>
          </a:prstGeom>
          <a:noFill/>
        </p:spPr>
      </p:pic>
      <p:pic>
        <p:nvPicPr>
          <p:cNvPr id="98202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0325" y="2257425"/>
            <a:ext cx="1470025" cy="36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00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Heuristics: Spring embedder</a:t>
            </a:r>
          </a:p>
        </p:txBody>
      </p:sp>
      <p:sp>
        <p:nvSpPr>
          <p:cNvPr id="1066010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Nodes are “masses”, edges are “springs”. </a:t>
            </a:r>
          </a:p>
          <a:p>
            <a:r>
              <a:rPr lang="en-US"/>
              <a:t>Length of the spring equals the distance measurement.</a:t>
            </a:r>
          </a:p>
          <a:p>
            <a:r>
              <a:rPr lang="en-US"/>
              <a:t>Springs put forces to the nodes, nodes move, until stabilization.</a:t>
            </a:r>
          </a:p>
          <a:p>
            <a:r>
              <a:rPr lang="en-US"/>
              <a:t>Force: </a:t>
            </a:r>
            <a:r>
              <a:rPr lang="en-US" i="1">
                <a:latin typeface="Times New Roman" pitchFamily="18" charset="0"/>
              </a:rPr>
              <a:t>F</a:t>
            </a:r>
            <a:r>
              <a:rPr lang="en-US" i="1" baseline="-25000">
                <a:latin typeface="Times New Roman" pitchFamily="18" charset="0"/>
              </a:rPr>
              <a:t>ij </a:t>
            </a:r>
            <a:r>
              <a:rPr lang="en-US" i="1">
                <a:latin typeface="Times New Roman" pitchFamily="18" charset="0"/>
              </a:rPr>
              <a:t>=d</a:t>
            </a:r>
            <a:r>
              <a:rPr lang="en-US" i="1" baseline="-25000">
                <a:latin typeface="Times New Roman" pitchFamily="18" charset="0"/>
              </a:rPr>
              <a:t>ij</a:t>
            </a:r>
            <a:r>
              <a:rPr lang="en-US"/>
              <a:t> – </a:t>
            </a:r>
            <a:r>
              <a:rPr lang="en-US" i="1">
                <a:latin typeface="Times New Roman" pitchFamily="18" charset="0"/>
              </a:rPr>
              <a:t>r</a:t>
            </a:r>
            <a:r>
              <a:rPr lang="en-US" i="1" baseline="-25000">
                <a:latin typeface="Times New Roman" pitchFamily="18" charset="0"/>
              </a:rPr>
              <a:t>ij</a:t>
            </a:r>
            <a:r>
              <a:rPr lang="en-US"/>
              <a:t>, along the direction </a:t>
            </a:r>
            <a:r>
              <a:rPr lang="en-US" i="1">
                <a:latin typeface="Times New Roman" pitchFamily="18" charset="0"/>
              </a:rPr>
              <a:t>p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 i="1">
                <a:latin typeface="Times New Roman" pitchFamily="18" charset="0"/>
              </a:rPr>
              <a:t>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/>
              <a:t>.</a:t>
            </a:r>
          </a:p>
          <a:p>
            <a:r>
              <a:rPr lang="en-US"/>
              <a:t>Total force on </a:t>
            </a:r>
            <a:r>
              <a:rPr lang="en-US" i="1">
                <a:latin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/>
              <a:t>: </a:t>
            </a:r>
            <a:r>
              <a:rPr lang="en-US" i="1">
                <a:latin typeface="Times New Roman" pitchFamily="18" charset="0"/>
              </a:rPr>
              <a:t>F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 i="1">
                <a:latin typeface="Times New Roman" pitchFamily="18" charset="0"/>
              </a:rPr>
              <a:t>=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latin typeface="Times New Roman" pitchFamily="18" charset="0"/>
              </a:rPr>
              <a:t>F</a:t>
            </a:r>
            <a:r>
              <a:rPr lang="en-US" i="1" baseline="-25000">
                <a:latin typeface="Times New Roman" pitchFamily="18" charset="0"/>
              </a:rPr>
              <a:t>ij</a:t>
            </a:r>
            <a:r>
              <a:rPr lang="en-US"/>
              <a:t>.</a:t>
            </a:r>
          </a:p>
          <a:p>
            <a:r>
              <a:rPr lang="en-US"/>
              <a:t>Move the node </a:t>
            </a:r>
            <a:r>
              <a:rPr lang="en-US" i="1">
                <a:latin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/>
              <a:t> by a small distance (proportional to </a:t>
            </a:r>
            <a:r>
              <a:rPr lang="en-US" i="1">
                <a:latin typeface="Times New Roman" pitchFamily="18" charset="0"/>
              </a:rPr>
              <a:t>F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/>
              <a:t>).</a:t>
            </a:r>
          </a:p>
          <a:p>
            <a:endParaRPr lang="en-US"/>
          </a:p>
        </p:txBody>
      </p:sp>
      <p:sp>
        <p:nvSpPr>
          <p:cNvPr id="1066011" name="Line 27"/>
          <p:cNvSpPr>
            <a:spLocks noChangeShapeType="1"/>
          </p:cNvSpPr>
          <p:nvPr/>
        </p:nvSpPr>
        <p:spPr bwMode="auto">
          <a:xfrm flipV="1">
            <a:off x="2895600" y="3797300"/>
            <a:ext cx="144780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12" name="Line 28"/>
          <p:cNvSpPr>
            <a:spLocks noChangeShapeType="1"/>
          </p:cNvSpPr>
          <p:nvPr/>
        </p:nvSpPr>
        <p:spPr bwMode="auto">
          <a:xfrm>
            <a:off x="2895600" y="4254500"/>
            <a:ext cx="533400" cy="1752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13" name="Line 29"/>
          <p:cNvSpPr>
            <a:spLocks noChangeShapeType="1"/>
          </p:cNvSpPr>
          <p:nvPr/>
        </p:nvSpPr>
        <p:spPr bwMode="auto">
          <a:xfrm flipV="1">
            <a:off x="5486400" y="4864100"/>
            <a:ext cx="990600" cy="685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14" name="Line 30"/>
          <p:cNvSpPr>
            <a:spLocks noChangeShapeType="1"/>
          </p:cNvSpPr>
          <p:nvPr/>
        </p:nvSpPr>
        <p:spPr bwMode="auto">
          <a:xfrm>
            <a:off x="4419600" y="3721100"/>
            <a:ext cx="1371600" cy="228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15" name="Line 31"/>
          <p:cNvSpPr>
            <a:spLocks noChangeShapeType="1"/>
          </p:cNvSpPr>
          <p:nvPr/>
        </p:nvSpPr>
        <p:spPr bwMode="auto">
          <a:xfrm flipH="1">
            <a:off x="4267200" y="4025900"/>
            <a:ext cx="1524000" cy="838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16" name="Line 32"/>
          <p:cNvSpPr>
            <a:spLocks noChangeShapeType="1"/>
          </p:cNvSpPr>
          <p:nvPr/>
        </p:nvSpPr>
        <p:spPr bwMode="auto">
          <a:xfrm>
            <a:off x="2895600" y="4254500"/>
            <a:ext cx="1295400" cy="609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17" name="Line 33"/>
          <p:cNvSpPr>
            <a:spLocks noChangeShapeType="1"/>
          </p:cNvSpPr>
          <p:nvPr/>
        </p:nvSpPr>
        <p:spPr bwMode="auto">
          <a:xfrm>
            <a:off x="4267200" y="4940300"/>
            <a:ext cx="1219200" cy="685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18" name="Line 34"/>
          <p:cNvSpPr>
            <a:spLocks noChangeShapeType="1"/>
          </p:cNvSpPr>
          <p:nvPr/>
        </p:nvSpPr>
        <p:spPr bwMode="auto">
          <a:xfrm flipH="1">
            <a:off x="3505200" y="4864100"/>
            <a:ext cx="685800" cy="1219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19" name="Line 35"/>
          <p:cNvSpPr>
            <a:spLocks noChangeShapeType="1"/>
          </p:cNvSpPr>
          <p:nvPr/>
        </p:nvSpPr>
        <p:spPr bwMode="auto">
          <a:xfrm>
            <a:off x="5867400" y="4025900"/>
            <a:ext cx="685800" cy="838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20" name="Line 36"/>
          <p:cNvSpPr>
            <a:spLocks noChangeShapeType="1"/>
          </p:cNvSpPr>
          <p:nvPr/>
        </p:nvSpPr>
        <p:spPr bwMode="auto">
          <a:xfrm flipH="1">
            <a:off x="5486400" y="4025900"/>
            <a:ext cx="381000" cy="1600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21" name="Line 37"/>
          <p:cNvSpPr>
            <a:spLocks noChangeShapeType="1"/>
          </p:cNvSpPr>
          <p:nvPr/>
        </p:nvSpPr>
        <p:spPr bwMode="auto">
          <a:xfrm flipH="1">
            <a:off x="4267200" y="3721100"/>
            <a:ext cx="76200" cy="1219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22" name="Line 38"/>
          <p:cNvSpPr>
            <a:spLocks noChangeShapeType="1"/>
          </p:cNvSpPr>
          <p:nvPr/>
        </p:nvSpPr>
        <p:spPr bwMode="auto">
          <a:xfrm flipH="1">
            <a:off x="3505200" y="5549900"/>
            <a:ext cx="1981200" cy="533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23" name="Line 39"/>
          <p:cNvSpPr>
            <a:spLocks noChangeShapeType="1"/>
          </p:cNvSpPr>
          <p:nvPr/>
        </p:nvSpPr>
        <p:spPr bwMode="auto">
          <a:xfrm>
            <a:off x="4419600" y="3797300"/>
            <a:ext cx="1066800" cy="1752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24" name="Oval 40"/>
          <p:cNvSpPr>
            <a:spLocks noChangeArrowheads="1"/>
          </p:cNvSpPr>
          <p:nvPr/>
        </p:nvSpPr>
        <p:spPr bwMode="auto">
          <a:xfrm>
            <a:off x="3352800" y="5930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6025" name="Oval 41"/>
          <p:cNvSpPr>
            <a:spLocks noChangeArrowheads="1"/>
          </p:cNvSpPr>
          <p:nvPr/>
        </p:nvSpPr>
        <p:spPr bwMode="auto">
          <a:xfrm>
            <a:off x="2743200" y="4178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066026" name="Oval 42"/>
          <p:cNvSpPr>
            <a:spLocks noChangeArrowheads="1"/>
          </p:cNvSpPr>
          <p:nvPr/>
        </p:nvSpPr>
        <p:spPr bwMode="auto">
          <a:xfrm>
            <a:off x="4267200" y="3644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6027" name="Oval 43"/>
          <p:cNvSpPr>
            <a:spLocks noChangeArrowheads="1"/>
          </p:cNvSpPr>
          <p:nvPr/>
        </p:nvSpPr>
        <p:spPr bwMode="auto">
          <a:xfrm>
            <a:off x="5715000" y="3873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6028" name="Oval 44"/>
          <p:cNvSpPr>
            <a:spLocks noChangeArrowheads="1"/>
          </p:cNvSpPr>
          <p:nvPr/>
        </p:nvSpPr>
        <p:spPr bwMode="auto">
          <a:xfrm>
            <a:off x="6400800" y="4711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6029" name="Oval 45"/>
          <p:cNvSpPr>
            <a:spLocks noChangeArrowheads="1"/>
          </p:cNvSpPr>
          <p:nvPr/>
        </p:nvSpPr>
        <p:spPr bwMode="auto">
          <a:xfrm>
            <a:off x="5410200" y="5473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6030" name="Rectangle 46"/>
          <p:cNvSpPr>
            <a:spLocks noChangeArrowheads="1"/>
          </p:cNvSpPr>
          <p:nvPr/>
        </p:nvSpPr>
        <p:spPr bwMode="auto">
          <a:xfrm>
            <a:off x="4114800" y="4937125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i</a:t>
            </a:r>
            <a:endParaRPr lang="en-US" sz="18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6031" name="Rectangle 47"/>
          <p:cNvSpPr>
            <a:spLocks noChangeArrowheads="1"/>
          </p:cNvSpPr>
          <p:nvPr/>
        </p:nvSpPr>
        <p:spPr bwMode="auto">
          <a:xfrm>
            <a:off x="2590800" y="37782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j</a:t>
            </a:r>
            <a:endParaRPr lang="en-US" sz="18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6032" name="Rectangle 48"/>
          <p:cNvSpPr>
            <a:spLocks noChangeArrowheads="1"/>
          </p:cNvSpPr>
          <p:nvPr/>
        </p:nvSpPr>
        <p:spPr bwMode="auto">
          <a:xfrm>
            <a:off x="3276600" y="4540250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ij</a:t>
            </a:r>
            <a:endParaRPr lang="en-US" sz="18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6033" name="Line 49"/>
          <p:cNvSpPr>
            <a:spLocks noChangeShapeType="1"/>
          </p:cNvSpPr>
          <p:nvPr/>
        </p:nvSpPr>
        <p:spPr bwMode="auto">
          <a:xfrm flipH="1" flipV="1">
            <a:off x="3733800" y="4635500"/>
            <a:ext cx="457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34" name="Rectangle 50"/>
          <p:cNvSpPr>
            <a:spLocks noChangeArrowheads="1"/>
          </p:cNvSpPr>
          <p:nvPr/>
        </p:nvSpPr>
        <p:spPr bwMode="auto">
          <a:xfrm>
            <a:off x="3635375" y="42164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ij</a:t>
            </a:r>
            <a:endParaRPr lang="en-US" sz="18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6035" name="Line 51"/>
          <p:cNvSpPr>
            <a:spLocks noChangeShapeType="1"/>
          </p:cNvSpPr>
          <p:nvPr/>
        </p:nvSpPr>
        <p:spPr bwMode="auto">
          <a:xfrm flipV="1">
            <a:off x="4267200" y="4178300"/>
            <a:ext cx="762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36" name="Line 52"/>
          <p:cNvSpPr>
            <a:spLocks noChangeShapeType="1"/>
          </p:cNvSpPr>
          <p:nvPr/>
        </p:nvSpPr>
        <p:spPr bwMode="auto">
          <a:xfrm flipH="1">
            <a:off x="3657600" y="4864100"/>
            <a:ext cx="533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37" name="Line 53"/>
          <p:cNvSpPr>
            <a:spLocks noChangeShapeType="1"/>
          </p:cNvSpPr>
          <p:nvPr/>
        </p:nvSpPr>
        <p:spPr bwMode="auto">
          <a:xfrm>
            <a:off x="4267200" y="4940300"/>
            <a:ext cx="457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38" name="Line 54"/>
          <p:cNvSpPr>
            <a:spLocks noChangeShapeType="1"/>
          </p:cNvSpPr>
          <p:nvPr/>
        </p:nvSpPr>
        <p:spPr bwMode="auto">
          <a:xfrm flipH="1">
            <a:off x="3810000" y="4864100"/>
            <a:ext cx="3810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6039" name="Oval 55"/>
          <p:cNvSpPr>
            <a:spLocks noChangeArrowheads="1"/>
          </p:cNvSpPr>
          <p:nvPr/>
        </p:nvSpPr>
        <p:spPr bwMode="auto">
          <a:xfrm>
            <a:off x="4114800" y="4787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66040" name="Line 56"/>
          <p:cNvSpPr>
            <a:spLocks noChangeShapeType="1"/>
          </p:cNvSpPr>
          <p:nvPr/>
        </p:nvSpPr>
        <p:spPr bwMode="auto">
          <a:xfrm flipH="1">
            <a:off x="3708400" y="4948238"/>
            <a:ext cx="431800" cy="317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030" grpId="0"/>
      <p:bldP spid="1066031" grpId="0"/>
      <p:bldP spid="1066032" grpId="0"/>
      <p:bldP spid="1066033" grpId="0" animBg="1"/>
      <p:bldP spid="1066034" grpId="0"/>
      <p:bldP spid="1066035" grpId="0" animBg="1"/>
      <p:bldP spid="1066036" grpId="0" animBg="1"/>
      <p:bldP spid="1066037" grpId="0" animBg="1"/>
      <p:bldP spid="1066038" grpId="0" animBg="1"/>
      <p:bldP spid="10660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 Embedder Discussion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Problems: </a:t>
            </a:r>
          </a:p>
          <a:p>
            <a:pPr lvl="1"/>
            <a:r>
              <a:rPr lang="en-US"/>
              <a:t>may deadlock in local minimum</a:t>
            </a:r>
          </a:p>
          <a:p>
            <a:pPr lvl="1"/>
            <a:r>
              <a:rPr lang="en-US"/>
              <a:t>may never converge/stabilize (e.g. just two nodes)</a:t>
            </a:r>
          </a:p>
          <a:p>
            <a:r>
              <a:rPr lang="en-US"/>
              <a:t>Solution: Need to start from a reasonably good initial estimation.</a:t>
            </a:r>
          </a:p>
          <a:p>
            <a:endParaRPr lang="en-US"/>
          </a:p>
        </p:txBody>
      </p:sp>
      <p:pic>
        <p:nvPicPr>
          <p:cNvPr id="1074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960688"/>
            <a:ext cx="5889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4181" name="Text Box 5"/>
          <p:cNvSpPr txBox="1">
            <a:spLocks noChangeArrowheads="1"/>
          </p:cNvSpPr>
          <p:nvPr/>
        </p:nvSpPr>
        <p:spPr bwMode="auto">
          <a:xfrm rot="16200000">
            <a:off x="7231856" y="4261645"/>
            <a:ext cx="10953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[Jie Gao]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Heuristics: </a:t>
            </a:r>
            <a:r>
              <a:rPr lang="en-US" dirty="0" err="1"/>
              <a:t>Priyantha</a:t>
            </a:r>
            <a:r>
              <a:rPr lang="en-US" dirty="0"/>
              <a:t> et al.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13" y="922338"/>
            <a:ext cx="7416800" cy="5148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77253" name="Text Box 5"/>
          <p:cNvSpPr txBox="1">
            <a:spLocks noChangeArrowheads="1"/>
          </p:cNvSpPr>
          <p:nvPr/>
        </p:nvSpPr>
        <p:spPr bwMode="auto">
          <a:xfrm rot="16200000">
            <a:off x="7520781" y="3396457"/>
            <a:ext cx="19589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[Fleischer &amp; Pich]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Heuristics: </a:t>
            </a:r>
            <a:r>
              <a:rPr lang="en-US" dirty="0" err="1" smtClean="0"/>
              <a:t>Priyantha</a:t>
            </a:r>
            <a:r>
              <a:rPr lang="en-US" dirty="0" smtClean="0"/>
              <a:t> et al. (continued)</a:t>
            </a:r>
            <a:endParaRPr 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     </a:t>
            </a:r>
          </a:p>
          <a:p>
            <a:pPr>
              <a:buFontTx/>
              <a:buNone/>
            </a:pPr>
            <a:r>
              <a:rPr lang="en-US"/>
              <a:t>Phase 2: Spring Embedder</a:t>
            </a:r>
          </a:p>
        </p:txBody>
      </p:sp>
      <p:pic>
        <p:nvPicPr>
          <p:cNvPr id="1078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9013"/>
            <a:ext cx="7315200" cy="3700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78278" name="Text Box 6"/>
          <p:cNvSpPr txBox="1">
            <a:spLocks noChangeArrowheads="1"/>
          </p:cNvSpPr>
          <p:nvPr/>
        </p:nvSpPr>
        <p:spPr bwMode="auto">
          <a:xfrm rot="16200000">
            <a:off x="7520781" y="3396457"/>
            <a:ext cx="19589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[Fleischer &amp; Pich]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Heuristics: </a:t>
            </a:r>
            <a:r>
              <a:rPr lang="en-US" dirty="0" err="1"/>
              <a:t>Gotsman</a:t>
            </a:r>
            <a:r>
              <a:rPr lang="en-US" dirty="0"/>
              <a:t> et al.</a:t>
            </a:r>
          </a:p>
        </p:txBody>
      </p:sp>
      <p:pic>
        <p:nvPicPr>
          <p:cNvPr id="1079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63" y="907863"/>
            <a:ext cx="7281862" cy="5346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79301" name="Text Box 5"/>
          <p:cNvSpPr txBox="1">
            <a:spLocks noChangeArrowheads="1"/>
          </p:cNvSpPr>
          <p:nvPr/>
        </p:nvSpPr>
        <p:spPr bwMode="auto">
          <a:xfrm rot="16200000">
            <a:off x="7520781" y="3396457"/>
            <a:ext cx="19589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[Fleischer &amp; Pich]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Heuristics: </a:t>
            </a:r>
            <a:r>
              <a:rPr lang="en-US" dirty="0" err="1" smtClean="0"/>
              <a:t>Gotsman</a:t>
            </a:r>
            <a:r>
              <a:rPr lang="en-US" dirty="0" smtClean="0"/>
              <a:t> et al. (continued)</a:t>
            </a:r>
            <a:endParaRPr lang="en-US" dirty="0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0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38" y="884113"/>
            <a:ext cx="7481887" cy="39068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80325" name="Text Box 5"/>
          <p:cNvSpPr txBox="1">
            <a:spLocks noChangeArrowheads="1"/>
          </p:cNvSpPr>
          <p:nvPr/>
        </p:nvSpPr>
        <p:spPr bwMode="auto">
          <a:xfrm rot="16200000">
            <a:off x="7520781" y="3396457"/>
            <a:ext cx="19589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[Fleischer &amp; Pich]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Heuristics: Shang et al.</a:t>
            </a:r>
          </a:p>
        </p:txBody>
      </p:sp>
      <p:pic>
        <p:nvPicPr>
          <p:cNvPr id="1081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6305" y="953985"/>
            <a:ext cx="7846392" cy="5102432"/>
          </a:xfrm>
          <a:noFill/>
          <a:ln/>
        </p:spPr>
      </p:pic>
      <p:sp>
        <p:nvSpPr>
          <p:cNvPr id="1081349" name="Text Box 5"/>
          <p:cNvSpPr txBox="1">
            <a:spLocks noChangeArrowheads="1"/>
          </p:cNvSpPr>
          <p:nvPr/>
        </p:nvSpPr>
        <p:spPr bwMode="auto">
          <a:xfrm rot="16200000">
            <a:off x="7406605" y="3514995"/>
            <a:ext cx="19589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[Fleischer &amp; </a:t>
            </a:r>
            <a:r>
              <a:rPr lang="en-US" sz="1800" dirty="0" err="1">
                <a:solidFill>
                  <a:schemeClr val="tx1"/>
                </a:solidFill>
              </a:rPr>
              <a:t>Pich</a:t>
            </a:r>
            <a:r>
              <a:rPr lang="en-US" sz="1800" dirty="0">
                <a:solidFill>
                  <a:schemeClr val="tx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Heuristics: Bruck et al.</a:t>
            </a:r>
          </a:p>
        </p:txBody>
      </p:sp>
      <p:pic>
        <p:nvPicPr>
          <p:cNvPr id="10823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4534" y="1062238"/>
            <a:ext cx="7503683" cy="5337175"/>
          </a:xfrm>
          <a:noFill/>
          <a:ln/>
        </p:spPr>
      </p:pic>
      <p:sp>
        <p:nvSpPr>
          <p:cNvPr id="1082373" name="Text Box 5"/>
          <p:cNvSpPr txBox="1">
            <a:spLocks noChangeArrowheads="1"/>
          </p:cNvSpPr>
          <p:nvPr/>
        </p:nvSpPr>
        <p:spPr bwMode="auto">
          <a:xfrm rot="16200000">
            <a:off x="7029715" y="3650457"/>
            <a:ext cx="19589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81000" indent="-381000"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[Fleischer &amp; </a:t>
            </a:r>
            <a:r>
              <a:rPr lang="en-US" sz="1800" dirty="0" err="1">
                <a:solidFill>
                  <a:schemeClr val="tx1"/>
                </a:solidFill>
              </a:rPr>
              <a:t>Pich</a:t>
            </a:r>
            <a:r>
              <a:rPr lang="en-US" sz="1800" dirty="0">
                <a:solidFill>
                  <a:schemeClr val="tx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Boundary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5001611" cy="533717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Related problem, given a connectivity graph, what is the boundary?</a:t>
            </a:r>
          </a:p>
          <a:p>
            <a:endParaRPr lang="en-GB" dirty="0" smtClean="0"/>
          </a:p>
          <a:p>
            <a:r>
              <a:rPr lang="en-GB" dirty="0" smtClean="0"/>
              <a:t>So far heuristics only, one heuristic uses the idea of independent nodes; specifically, an interior (non-boundary) node sees enough (e.g. 5) independent </a:t>
            </a:r>
            <a:r>
              <a:rPr lang="en-GB" dirty="0" err="1" smtClean="0"/>
              <a:t>neighbors</a:t>
            </a:r>
            <a:r>
              <a:rPr lang="en-GB" dirty="0" smtClean="0"/>
              <a:t> which in turn have a ring around them; these are called “flowers”. Flowers can be grown and connected to compute the boundary. </a:t>
            </a:r>
          </a:p>
          <a:p>
            <a:endParaRPr lang="en-GB" dirty="0" smtClean="0"/>
          </a:p>
          <a:p>
            <a:r>
              <a:rPr lang="en-GB" dirty="0" smtClean="0"/>
              <a:t>However, this is only a heuristic, and does not always work…</a:t>
            </a:r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549" y="1076581"/>
            <a:ext cx="2293152" cy="22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757" y="3501918"/>
            <a:ext cx="2285871" cy="22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Motivation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765175"/>
            <a:ext cx="8459787" cy="5400675"/>
          </a:xfrm>
          <a:noFill/>
        </p:spPr>
        <p:txBody>
          <a:bodyPr/>
          <a:lstStyle/>
          <a:p>
            <a:endParaRPr lang="en-US" dirty="0"/>
          </a:p>
          <a:p>
            <a:r>
              <a:rPr lang="en-US" dirty="0"/>
              <a:t>Why positioning?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Sensor nodes without </a:t>
            </a:r>
            <a:r>
              <a:rPr lang="en-US" dirty="0" smtClean="0">
                <a:solidFill>
                  <a:srgbClr val="FF0000"/>
                </a:solidFill>
              </a:rPr>
              <a:t>location information are often </a:t>
            </a:r>
            <a:r>
              <a:rPr lang="en-US" dirty="0">
                <a:solidFill>
                  <a:srgbClr val="FF0000"/>
                </a:solidFill>
              </a:rPr>
              <a:t>meaningless</a:t>
            </a:r>
          </a:p>
          <a:p>
            <a:pPr lvl="1"/>
            <a:r>
              <a:rPr lang="en-US" dirty="0" smtClean="0"/>
              <a:t>Avoid having “costly” </a:t>
            </a:r>
            <a:r>
              <a:rPr lang="en-US" dirty="0"/>
              <a:t>positioning </a:t>
            </a:r>
            <a:r>
              <a:rPr lang="en-US" dirty="0" smtClean="0"/>
              <a:t>hardware</a:t>
            </a:r>
            <a:endParaRPr lang="en-US" dirty="0"/>
          </a:p>
          <a:p>
            <a:pPr lvl="1"/>
            <a:r>
              <a:rPr lang="en-US" dirty="0"/>
              <a:t>Geo-routing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</a:t>
            </a:r>
            <a:r>
              <a:rPr lang="en-US" dirty="0">
                <a:solidFill>
                  <a:srgbClr val="FF0000"/>
                </a:solidFill>
              </a:rPr>
              <a:t>not GPS (or Galileo)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dirty="0" smtClean="0"/>
              <a:t>“Heavy</a:t>
            </a:r>
            <a:r>
              <a:rPr lang="en-US" dirty="0"/>
              <a:t>, large, and </a:t>
            </a:r>
            <a:r>
              <a:rPr lang="en-US" dirty="0" smtClean="0"/>
              <a:t>expensive”</a:t>
            </a:r>
            <a:endParaRPr lang="en-US" dirty="0"/>
          </a:p>
          <a:p>
            <a:pPr lvl="1"/>
            <a:r>
              <a:rPr lang="en-US" dirty="0"/>
              <a:t>Battery drain</a:t>
            </a:r>
          </a:p>
          <a:p>
            <a:pPr lvl="1"/>
            <a:r>
              <a:rPr lang="en-US" dirty="0"/>
              <a:t>Not indoors</a:t>
            </a:r>
          </a:p>
          <a:p>
            <a:pPr lvl="1"/>
            <a:r>
              <a:rPr lang="en-US" dirty="0"/>
              <a:t>Accuracy?</a:t>
            </a:r>
          </a:p>
          <a:p>
            <a:pPr lvl="1"/>
            <a:endParaRPr lang="en-US" dirty="0"/>
          </a:p>
          <a:p>
            <a:r>
              <a:rPr lang="de-CH" dirty="0"/>
              <a:t>Solution: </a:t>
            </a:r>
            <a:r>
              <a:rPr lang="de-CH" dirty="0" err="1"/>
              <a:t>equip</a:t>
            </a:r>
            <a:r>
              <a:rPr lang="de-CH" dirty="0"/>
              <a:t> </a:t>
            </a:r>
            <a:r>
              <a:rPr lang="de-CH" dirty="0" err="1"/>
              <a:t>small</a:t>
            </a:r>
            <a:r>
              <a:rPr lang="de-CH" dirty="0"/>
              <a:t> </a:t>
            </a:r>
            <a:r>
              <a:rPr lang="de-CH" dirty="0" err="1"/>
              <a:t>fraction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GPS </a:t>
            </a:r>
            <a:r>
              <a:rPr lang="de-CH" dirty="0">
                <a:solidFill>
                  <a:srgbClr val="FF0000"/>
                </a:solidFill>
              </a:rPr>
              <a:t>(</a:t>
            </a:r>
            <a:r>
              <a:rPr lang="de-CH" dirty="0" err="1">
                <a:solidFill>
                  <a:srgbClr val="FF0000"/>
                </a:solidFill>
              </a:rPr>
              <a:t>anchors</a:t>
            </a:r>
            <a:r>
              <a:rPr lang="de-CH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885764" name="Picture 4" descr="multi-h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5488" y="2255838"/>
            <a:ext cx="4027487" cy="1425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8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5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85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Boundary recognition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42" y="1625391"/>
            <a:ext cx="5140412" cy="375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01512" y="2161372"/>
            <a:ext cx="4829947" cy="307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GB" dirty="0" smtClean="0"/>
              <a:t>One tough open problem of this chapter obviously is the </a:t>
            </a:r>
            <a:r>
              <a:rPr lang="en-US" dirty="0" smtClean="0">
                <a:solidFill>
                  <a:srgbClr val="FF0000"/>
                </a:solidFill>
              </a:rPr>
              <a:t>UDG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embedding </a:t>
            </a:r>
            <a:r>
              <a:rPr lang="en-US" dirty="0" smtClean="0">
                <a:solidFill>
                  <a:schemeClr val="tx1"/>
                </a:solidFill>
              </a:rPr>
              <a:t>problem: </a:t>
            </a:r>
            <a:r>
              <a:rPr lang="en-US" dirty="0" smtClean="0"/>
              <a:t>Given the adjacency matrix of a </a:t>
            </a:r>
            <a:r>
              <a:rPr lang="en-US" dirty="0" smtClean="0">
                <a:solidFill>
                  <a:schemeClr val="tx1"/>
                </a:solidFill>
              </a:rPr>
              <a:t>unit disk graph, </a:t>
            </a:r>
            <a:r>
              <a:rPr lang="en-US" dirty="0" smtClean="0"/>
              <a:t>find positions for all nodes in the Euclidean plane such that the ratio between the maximum distance between any two adjacent nodes and the minimum distance between any two non-adjacent nodes is as small as possible.</a:t>
            </a:r>
          </a:p>
          <a:p>
            <a:endParaRPr lang="en-US" dirty="0" smtClean="0"/>
          </a:p>
          <a:p>
            <a:r>
              <a:rPr lang="en-US" dirty="0" smtClean="0"/>
              <a:t>There is a large gap between the best known lower bound, which is a constant, and the </a:t>
            </a:r>
            <a:r>
              <a:rPr lang="en-US" dirty="0" err="1" smtClean="0"/>
              <a:t>polylogarithmic</a:t>
            </a:r>
            <a:r>
              <a:rPr lang="en-US" dirty="0" smtClean="0"/>
              <a:t> upper bound. It is a challenging task to either come up with a better approximation algorithm or prove a stronger (non-constant) lower bound. Once we understand this better, we can try networks with anchors, or with (approximate) distance/angle information.</a:t>
            </a:r>
          </a:p>
          <a:p>
            <a:endParaRPr lang="de-CH" dirty="0" smtClean="0"/>
          </a:p>
          <a:p>
            <a:r>
              <a:rPr lang="de-CH" dirty="0" err="1" smtClean="0"/>
              <a:t>Generally</a:t>
            </a:r>
            <a:r>
              <a:rPr lang="de-CH" dirty="0" smtClean="0"/>
              <a:t>, </a:t>
            </a:r>
            <a:r>
              <a:rPr lang="de-CH" dirty="0" err="1" smtClean="0"/>
              <a:t>beyond</a:t>
            </a:r>
            <a:r>
              <a:rPr lang="de-CH" dirty="0" smtClean="0"/>
              <a:t> GPS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area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in </a:t>
            </a:r>
            <a:r>
              <a:rPr lang="de-CH" dirty="0" err="1" smtClean="0"/>
              <a:t>its</a:t>
            </a:r>
            <a:r>
              <a:rPr lang="de-CH" dirty="0" smtClean="0"/>
              <a:t> </a:t>
            </a:r>
            <a:r>
              <a:rPr lang="de-CH" dirty="0" err="1" smtClean="0"/>
              <a:t>infancy</a:t>
            </a:r>
            <a:r>
              <a:rPr lang="de-CH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lot of recent progress, so attaching a GPS receiver to each sensor node becomes an alternative.</a:t>
            </a:r>
          </a:p>
          <a:p>
            <a:endParaRPr lang="en-GB" dirty="0" smtClean="0"/>
          </a:p>
          <a:p>
            <a:r>
              <a:rPr lang="en-GB" dirty="0" smtClean="0"/>
              <a:t>Example, u-</a:t>
            </a:r>
            <a:r>
              <a:rPr lang="en-GB" dirty="0" err="1" smtClean="0"/>
              <a:t>blox</a:t>
            </a:r>
            <a:endParaRPr lang="en-GB" dirty="0" smtClean="0"/>
          </a:p>
          <a:p>
            <a:pPr lvl="1"/>
            <a:r>
              <a:rPr lang="en-GB" dirty="0" smtClean="0"/>
              <a:t>footprint size: down to 4x4mm</a:t>
            </a:r>
          </a:p>
          <a:p>
            <a:pPr lvl="1"/>
            <a:r>
              <a:rPr lang="en-GB" dirty="0" smtClean="0"/>
              <a:t>Power supply: 1.8 - 4.8V </a:t>
            </a:r>
          </a:p>
          <a:p>
            <a:pPr lvl="1"/>
            <a:r>
              <a:rPr lang="en-GB" dirty="0" smtClean="0"/>
              <a:t>power consumption: 50 </a:t>
            </a:r>
            <a:r>
              <a:rPr lang="en-GB" dirty="0" err="1" smtClean="0"/>
              <a:t>mW</a:t>
            </a:r>
            <a:endParaRPr lang="en-GB" dirty="0" smtClean="0"/>
          </a:p>
          <a:p>
            <a:pPr lvl="1"/>
            <a:r>
              <a:rPr lang="en-GB" dirty="0" smtClean="0"/>
              <a:t>power on: &lt; 1 second</a:t>
            </a:r>
          </a:p>
          <a:p>
            <a:pPr lvl="1"/>
            <a:r>
              <a:rPr lang="en-GB" dirty="0" smtClean="0"/>
              <a:t>update rate: 4Hz </a:t>
            </a:r>
          </a:p>
          <a:p>
            <a:pPr lvl="1"/>
            <a:r>
              <a:rPr lang="en-GB" dirty="0" smtClean="0"/>
              <a:t>support for Galileo!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So GPS is definitely becoming more attractive; however, some of the problems of GPS (indoors, accuracy, etc.) remain.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376" y="2387601"/>
            <a:ext cx="3435256" cy="203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GPS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GPS chips can be extended with other sensors such as gyroscope, direction indications, or tachometer pulses (in cars). With these add-ons, mobile devices get continued coverage indoors.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Affordable technology has a distance error of less than 5% per distance travelled, and a direction error of less than 3 degrees per minute.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306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60" y="2464085"/>
            <a:ext cx="7369208" cy="16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7763780" y="2797013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[u-</a:t>
            </a:r>
            <a:r>
              <a:rPr lang="en-GB" sz="1600" dirty="0" err="1" smtClean="0"/>
              <a:t>blox</a:t>
            </a:r>
            <a:r>
              <a:rPr lang="en-GB" sz="1600" dirty="0" smtClean="0"/>
              <a:t>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Geodetic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Optical Sensors</a:t>
            </a:r>
          </a:p>
          <a:p>
            <a:pPr lvl="1"/>
            <a:r>
              <a:rPr lang="en-GB" dirty="0" smtClean="0"/>
              <a:t>Positions through </a:t>
            </a:r>
            <a:br>
              <a:rPr lang="en-GB" dirty="0" smtClean="0"/>
            </a:br>
            <a:r>
              <a:rPr lang="en-GB" dirty="0" smtClean="0"/>
              <a:t>reference points </a:t>
            </a:r>
            <a:br>
              <a:rPr lang="en-GB" dirty="0" smtClean="0"/>
            </a:br>
            <a:r>
              <a:rPr lang="en-GB" dirty="0" smtClean="0"/>
              <a:t>and object points</a:t>
            </a:r>
          </a:p>
          <a:p>
            <a:pPr lvl="1"/>
            <a:r>
              <a:rPr lang="en-GB" dirty="0" smtClean="0"/>
              <a:t>Very accurate (mm)</a:t>
            </a:r>
          </a:p>
          <a:p>
            <a:endParaRPr lang="en-GB" dirty="0" smtClean="0"/>
          </a:p>
          <a:p>
            <a:r>
              <a:rPr lang="en-GB" dirty="0" smtClean="0"/>
              <a:t>GNSS</a:t>
            </a:r>
          </a:p>
          <a:p>
            <a:pPr lvl="1"/>
            <a:r>
              <a:rPr lang="en-GB" dirty="0" smtClean="0"/>
              <a:t>Global Navigation Satellite System</a:t>
            </a:r>
          </a:p>
          <a:p>
            <a:pPr lvl="1"/>
            <a:r>
              <a:rPr lang="en-GB" dirty="0" smtClean="0"/>
              <a:t>Allow phase measurements</a:t>
            </a:r>
          </a:p>
        </p:txBody>
      </p:sp>
      <p:pic>
        <p:nvPicPr>
          <p:cNvPr id="56322" name="Picture 2" descr="http://leica.loyola.com/products/total-stations/images/tps2000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2909" y="1005838"/>
            <a:ext cx="1471353" cy="1912757"/>
          </a:xfrm>
          <a:prstGeom prst="rect">
            <a:avLst/>
          </a:prstGeom>
          <a:noFill/>
        </p:spPr>
      </p:pic>
      <p:pic>
        <p:nvPicPr>
          <p:cNvPr id="56324" name="Picture 4" descr="http://www.uni-stuttgart.de/iagb/institut/ausstattung/Nivelliere/NA3000b.jpg"/>
          <p:cNvPicPr>
            <a:picLocks noChangeAspect="1" noChangeArrowheads="1"/>
          </p:cNvPicPr>
          <p:nvPr/>
        </p:nvPicPr>
        <p:blipFill>
          <a:blip r:embed="rId3" cstate="print"/>
          <a:srcRect t="22919"/>
          <a:stretch>
            <a:fillRect/>
          </a:stretch>
        </p:blipFill>
        <p:spPr bwMode="auto">
          <a:xfrm>
            <a:off x="5283858" y="1080654"/>
            <a:ext cx="1773798" cy="1823686"/>
          </a:xfrm>
          <a:prstGeom prst="rect">
            <a:avLst/>
          </a:prstGeom>
          <a:noFill/>
        </p:spPr>
      </p:pic>
      <p:pic>
        <p:nvPicPr>
          <p:cNvPr id="56326" name="Picture 6" descr="http://www.wgeosoft.ch/Acquisition/Vibroseismic/Leica%201200%20G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7229" y="4562428"/>
            <a:ext cx="1232593" cy="1361722"/>
          </a:xfrm>
          <a:prstGeom prst="rect">
            <a:avLst/>
          </a:prstGeom>
          <a:noFill/>
        </p:spPr>
      </p:pic>
      <p:pic>
        <p:nvPicPr>
          <p:cNvPr id="56328" name="Picture 8" descr="http://www.swisstopo.admin.ch/swisstopo/geodesy/pnac/resplt/pnac_agn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595" y="4432207"/>
            <a:ext cx="2165869" cy="1541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51081" y="457199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[Geodesy </a:t>
            </a:r>
            <a:r>
              <a:rPr lang="en-US" sz="1200" dirty="0" err="1" smtClean="0"/>
              <a:t>pics</a:t>
            </a:r>
            <a:r>
              <a:rPr lang="en-US" sz="1200" dirty="0" smtClean="0"/>
              <a:t> by Rainer Mautz]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490538" y="0"/>
            <a:ext cx="8020050" cy="895350"/>
          </a:xfrm>
        </p:spPr>
        <p:txBody>
          <a:bodyPr/>
          <a:lstStyle/>
          <a:p>
            <a:pPr eaLnBrk="1" hangingPunct="1"/>
            <a:r>
              <a:rPr lang="en-US" dirty="0" smtClean="0"/>
              <a:t>GPS meets Geodesy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00420" y="1041809"/>
            <a:ext cx="8756650" cy="532453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/>
            <a:endParaRPr lang="en-GB" sz="2000" dirty="0" smtClean="0">
              <a:solidFill>
                <a:srgbClr val="000000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n-GB" sz="2000" dirty="0" smtClean="0">
                <a:solidFill>
                  <a:srgbClr val="000000"/>
                </a:solidFill>
              </a:rPr>
              <a:t>Use </a:t>
            </a:r>
            <a:r>
              <a:rPr lang="en-GB" sz="2000" dirty="0">
                <a:solidFill>
                  <a:srgbClr val="000000"/>
                </a:solidFill>
              </a:rPr>
              <a:t>of both </a:t>
            </a:r>
            <a:r>
              <a:rPr lang="en-GB" sz="2000" dirty="0" smtClean="0">
                <a:solidFill>
                  <a:srgbClr val="000000"/>
                </a:solidFill>
              </a:rPr>
              <a:t>GPS frequencies L1 &amp; </a:t>
            </a:r>
            <a:r>
              <a:rPr lang="en-GB" sz="2000" dirty="0">
                <a:solidFill>
                  <a:srgbClr val="000000"/>
                </a:solidFill>
              </a:rPr>
              <a:t>L2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Phase measurements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DGPS (relative measurements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 algn="l" eaLnBrk="0" hangingPunct="0"/>
            <a:r>
              <a:rPr lang="en-GB" sz="2000" dirty="0" smtClean="0">
                <a:solidFill>
                  <a:srgbClr val="000000"/>
                </a:solidFill>
                <a:sym typeface="Wingdings" pitchFamily="2" charset="2"/>
              </a:rPr>
              <a:t>	elimination of ionosphere delays</a:t>
            </a:r>
            <a:br>
              <a:rPr lang="en-GB" sz="2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GB" sz="2000" dirty="0" smtClean="0">
                <a:solidFill>
                  <a:srgbClr val="000000"/>
                </a:solidFill>
                <a:sym typeface="Wingdings" pitchFamily="2" charset="2"/>
              </a:rPr>
              <a:t>mm accuracy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684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43" name="Picture 11"/>
          <p:cNvPicPr>
            <a:picLocks noChangeAspect="1" noChangeArrowheads="1"/>
          </p:cNvPicPr>
          <p:nvPr/>
        </p:nvPicPr>
        <p:blipFill>
          <a:blip r:embed="rId4" cstate="print"/>
          <a:srcRect l="797" t="1152" r="1595" b="1152"/>
          <a:stretch>
            <a:fillRect/>
          </a:stretch>
        </p:blipFill>
        <p:spPr bwMode="auto">
          <a:xfrm>
            <a:off x="4570316" y="1160143"/>
            <a:ext cx="4406741" cy="305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50"/>
  <p:tag name="DEFAULTHEIGHT" val="540"/>
  <p:tag name="FIRSTROGER20WATTENHOFER@9FI3EBKMVWQMHYXG" val="2797"/>
  <p:tag name="DEFAULTDISPLAYSOURCE" val="\documentclass{article}\pagestyle{empty}&#10;\begin{document}&#10;&#10;\end{document}&#10;"/>
  <p:tag name="EMBEDFONTS" val="1"/>
  <p:tag name="FIRSTPSOMMER@YFXFPHRFUVWYY577" val="39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qrt{3/2}-\epsilon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7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\geq\sqrt{2/3}+\epsilon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128"/>
  <p:tag name="PICTUREFILESIZE" val="71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q(r(G)) := \frac{\max_{\{u,v\}\in E} \rho(u,v)}{\min_{\{u',v'\}\notin E} \rho(u',v'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305"/>
  <p:tag name="PICTUREFILESIZE" val="286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q(r(G)) := \frac{\max_{\{u,v\}\in E} \rho(u,v)}{\min_{\{u',v'\}\notin E} \rho(u',v'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305"/>
  <p:tag name="PICTUREFILESIZE" val="286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otin&#10;\]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0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q(r(G)) \leq \sqrt{3/2}-\epsilon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107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\geq \sqrt{2/3}+\epsilon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128"/>
  <p:tag name="PICTUREFILESIZE" val="71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qrt{3/2}-\epsilon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7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\geq \sqrt{2/3}+\epsilon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6"/>
  <p:tag name="BOXHEIGHT" val="417"/>
  <p:tag name="BOXFONT" val="10"/>
  <p:tag name="BOXWRAP" val="False"/>
  <p:tag name="WORKAROUNDTRANSPARENCYBUG" val="False"/>
  <p:tag name="ALLOWFONTSUBSTITUTION" val="False"/>
  <p:tag name="BITMAPFORMAT" val="pngmono"/>
  <p:tag name="ORIGWIDTH" val="128"/>
  <p:tag name="PICTUREFILESIZE" val="7118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2295</Words>
  <Application>Microsoft Office PowerPoint</Application>
  <PresentationFormat>On-screen Show (4:3)</PresentationFormat>
  <Paragraphs>605</Paragraphs>
  <Slides>51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Arial</vt:lpstr>
      <vt:lpstr>MS PGothic</vt:lpstr>
      <vt:lpstr>Symbol</vt:lpstr>
      <vt:lpstr>cmbx10</vt:lpstr>
      <vt:lpstr>Wingdings</vt:lpstr>
      <vt:lpstr>CMR7</vt:lpstr>
      <vt:lpstr>CMR10</vt:lpstr>
      <vt:lpstr>cmmi10</vt:lpstr>
      <vt:lpstr>CMEX10</vt:lpstr>
      <vt:lpstr>CMSY7</vt:lpstr>
      <vt:lpstr>Times New Roman</vt:lpstr>
      <vt:lpstr>CMSY10</vt:lpstr>
      <vt:lpstr>CMMI7</vt:lpstr>
      <vt:lpstr>Template</vt:lpstr>
      <vt:lpstr>1_Template</vt:lpstr>
      <vt:lpstr>Positioning Chapter 9</vt:lpstr>
      <vt:lpstr>Acoustic Detection (Shooter Detection)</vt:lpstr>
      <vt:lpstr>Rating</vt:lpstr>
      <vt:lpstr>Overview</vt:lpstr>
      <vt:lpstr>Motivation</vt:lpstr>
      <vt:lpstr>GPS</vt:lpstr>
      <vt:lpstr>GPS Extensions</vt:lpstr>
      <vt:lpstr>Geodetic Networks</vt:lpstr>
      <vt:lpstr>GPS meets Geodesy</vt:lpstr>
      <vt:lpstr>More “Distance” Sensors</vt:lpstr>
      <vt:lpstr>PowerPoint Presentation</vt:lpstr>
      <vt:lpstr>Measurements with reasonably priced hardware</vt:lpstr>
      <vt:lpstr>Example: Measuring distance with ultrasound</vt:lpstr>
      <vt:lpstr>Example: Multipath effects with ultrasound</vt:lpstr>
      <vt:lpstr>Example: Measuring angles with ultrasound</vt:lpstr>
      <vt:lpstr>Interferometry</vt:lpstr>
      <vt:lpstr>Positioning Systems: An Overview</vt:lpstr>
      <vt:lpstr>Positioning in Networks</vt:lpstr>
      <vt:lpstr>Overview</vt:lpstr>
      <vt:lpstr>Trilateration and Triangulation</vt:lpstr>
      <vt:lpstr>Iterative Multilateration</vt:lpstr>
      <vt:lpstr>Problems with Distance Measurements</vt:lpstr>
      <vt:lpstr>Rigidity Theory</vt:lpstr>
      <vt:lpstr>Rigidity Theory</vt:lpstr>
      <vt:lpstr>Global Rigidity</vt:lpstr>
      <vt:lpstr>Noisy distance estimates</vt:lpstr>
      <vt:lpstr>Coping with noisy measurements</vt:lpstr>
      <vt:lpstr>Rigidity alternative: Simple hop-based algorithms</vt:lpstr>
      <vt:lpstr>How about no anchors at all...?</vt:lpstr>
      <vt:lpstr>Virtual Coordinates</vt:lpstr>
      <vt:lpstr>Model</vt:lpstr>
      <vt:lpstr>Virtual Coordinates            UDG Embedding </vt:lpstr>
      <vt:lpstr>UDG Approximation – Quality of Embedding</vt:lpstr>
      <vt:lpstr>UDG Approximation</vt:lpstr>
      <vt:lpstr>Some Results</vt:lpstr>
      <vt:lpstr>Approximation Algorithm: Overview</vt:lpstr>
      <vt:lpstr>Lower Bound: Quasi Unit Disk Graph</vt:lpstr>
      <vt:lpstr>Reduction</vt:lpstr>
      <vt:lpstr>Reduction</vt:lpstr>
      <vt:lpstr>Proof idea</vt:lpstr>
      <vt:lpstr>Heuristics: Spring embedder</vt:lpstr>
      <vt:lpstr>Spring Embedder Discussion</vt:lpstr>
      <vt:lpstr>Heuristics: Priyantha et al.</vt:lpstr>
      <vt:lpstr>Heuristics: Priyantha et al. (continued)</vt:lpstr>
      <vt:lpstr>Heuristics: Gotsman et al.</vt:lpstr>
      <vt:lpstr>Heuristics: Gotsman et al. (continued)</vt:lpstr>
      <vt:lpstr>Heuristics: Shang et al.</vt:lpstr>
      <vt:lpstr>Heuristics: Bruck et al.</vt:lpstr>
      <vt:lpstr>Boundary recognition</vt:lpstr>
      <vt:lpstr>Boundary recognition</vt:lpstr>
      <vt:lpstr>Open problem</vt:lpstr>
    </vt:vector>
  </TitlesOfParts>
  <Company>IFW 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ASN Positioning</dc:title>
  <dc:creator>Roger Wattenhofer</dc:creator>
  <cp:lastModifiedBy>Philipp Sommer</cp:lastModifiedBy>
  <cp:revision>1599</cp:revision>
  <dcterms:created xsi:type="dcterms:W3CDTF">2004-04-23T16:05:06Z</dcterms:created>
  <dcterms:modified xsi:type="dcterms:W3CDTF">2010-11-19T14:03:27Z</dcterms:modified>
</cp:coreProperties>
</file>