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Lst>
  <p:notesMasterIdLst>
    <p:notesMasterId r:id="rId43"/>
  </p:notesMasterIdLst>
  <p:handoutMasterIdLst>
    <p:handoutMasterId r:id="rId44"/>
  </p:handoutMasterIdLst>
  <p:sldIdLst>
    <p:sldId id="418" r:id="rId3"/>
    <p:sldId id="939" r:id="rId4"/>
    <p:sldId id="757" r:id="rId5"/>
    <p:sldId id="855" r:id="rId6"/>
    <p:sldId id="928" r:id="rId7"/>
    <p:sldId id="856" r:id="rId8"/>
    <p:sldId id="930" r:id="rId9"/>
    <p:sldId id="894" r:id="rId10"/>
    <p:sldId id="931" r:id="rId11"/>
    <p:sldId id="933" r:id="rId12"/>
    <p:sldId id="935" r:id="rId13"/>
    <p:sldId id="897" r:id="rId14"/>
    <p:sldId id="900" r:id="rId15"/>
    <p:sldId id="901" r:id="rId16"/>
    <p:sldId id="902" r:id="rId17"/>
    <p:sldId id="903" r:id="rId18"/>
    <p:sldId id="913" r:id="rId19"/>
    <p:sldId id="934" r:id="rId20"/>
    <p:sldId id="886" r:id="rId21"/>
    <p:sldId id="888" r:id="rId22"/>
    <p:sldId id="889" r:id="rId23"/>
    <p:sldId id="890" r:id="rId24"/>
    <p:sldId id="887" r:id="rId25"/>
    <p:sldId id="891" r:id="rId26"/>
    <p:sldId id="892" r:id="rId27"/>
    <p:sldId id="893" r:id="rId28"/>
    <p:sldId id="914" r:id="rId29"/>
    <p:sldId id="915" r:id="rId30"/>
    <p:sldId id="916" r:id="rId31"/>
    <p:sldId id="917" r:id="rId32"/>
    <p:sldId id="918" r:id="rId33"/>
    <p:sldId id="919" r:id="rId34"/>
    <p:sldId id="920" r:id="rId35"/>
    <p:sldId id="921" r:id="rId36"/>
    <p:sldId id="922" r:id="rId37"/>
    <p:sldId id="923" r:id="rId38"/>
    <p:sldId id="924" r:id="rId39"/>
    <p:sldId id="927" r:id="rId40"/>
    <p:sldId id="925" r:id="rId41"/>
    <p:sldId id="809" r:id="rId42"/>
  </p:sldIdLst>
  <p:sldSz cx="9144000" cy="6858000" type="screen4x3"/>
  <p:notesSz cx="7099300" cy="10234613"/>
  <p:embeddedFontLst>
    <p:embeddedFont>
      <p:font typeface="CMMI10" pitchFamily="34" charset="0"/>
      <p:regular r:id="rId45"/>
    </p:embeddedFont>
    <p:embeddedFont>
      <p:font typeface="CMSY7" pitchFamily="34" charset="0"/>
      <p:regular r:id="rId46"/>
    </p:embeddedFont>
    <p:embeddedFont>
      <p:font typeface="CMSY10" pitchFamily="34" charset="0"/>
      <p:regular r:id="rId47"/>
    </p:embeddedFont>
    <p:embeddedFont>
      <p:font typeface="宋体" pitchFamily="2" charset="-122"/>
      <p:regular r:id="rId48"/>
    </p:embeddedFont>
    <p:embeddedFont>
      <p:font typeface="CMR7" pitchFamily="34" charset="0"/>
      <p:regular r:id="rId49"/>
    </p:embeddedFont>
    <p:embeddedFont>
      <p:font typeface="CMR10" pitchFamily="34" charset="0"/>
      <p:regular r:id="rId50"/>
    </p:embeddedFont>
    <p:embeddedFont>
      <p:font typeface="Tahoma" pitchFamily="34" charset="0"/>
      <p:regular r:id="rId51"/>
      <p:bold r:id="rId52"/>
    </p:embeddedFont>
    <p:embeddedFont>
      <p:font typeface="CMEX10" pitchFamily="34" charset="0"/>
      <p:regular r:id="rId53"/>
    </p:embeddedFont>
    <p:embeddedFont>
      <p:font typeface="CMMI7" pitchFamily="34" charset="0"/>
      <p:regular r:id="rId54"/>
    </p:embeddedFont>
    <p:embeddedFont>
      <p:font typeface="cmmi5" pitchFamily="34" charset="0"/>
      <p:regular r:id="rId55"/>
    </p:embeddedFont>
  </p:embeddedFontLst>
  <p:custDataLst>
    <p:tags r:id="rId56"/>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983EF"/>
    <a:srgbClr val="6A80EF"/>
    <a:srgbClr val="6A80F0"/>
    <a:srgbClr val="000000"/>
    <a:srgbClr val="33CC33"/>
    <a:srgbClr val="FD9B93"/>
    <a:srgbClr val="FD9D93"/>
    <a:srgbClr val="FECBA0"/>
    <a:srgbClr val="0E3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5" autoAdjust="0"/>
    <p:restoredTop sz="87179" autoAdjust="0"/>
  </p:normalViewPr>
  <p:slideViewPr>
    <p:cSldViewPr snapToGrid="0">
      <p:cViewPr>
        <p:scale>
          <a:sx n="90" d="100"/>
          <a:sy n="90" d="100"/>
        </p:scale>
        <p:origin x="-1332" y="-72"/>
      </p:cViewPr>
      <p:guideLst>
        <p:guide orient="horz" pos="3422"/>
        <p:guide orient="horz" pos="2299"/>
        <p:guide pos="5445"/>
        <p:guide pos="5759"/>
        <p:guide pos="2878"/>
        <p:guide pos="322"/>
      </p:guideLst>
    </p:cSldViewPr>
  </p:slideViewPr>
  <p:outlineViewPr>
    <p:cViewPr>
      <p:scale>
        <a:sx n="33" d="100"/>
        <a:sy n="33" d="100"/>
      </p:scale>
      <p:origin x="0" y="2256"/>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202"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2"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l">
              <a:defRPr sz="1200"/>
            </a:lvl1pPr>
          </a:lstStyle>
          <a:p>
            <a:endParaRPr lang="en-US"/>
          </a:p>
        </p:txBody>
      </p:sp>
      <p:sp>
        <p:nvSpPr>
          <p:cNvPr id="130051" name="Rectangle 3"/>
          <p:cNvSpPr>
            <a:spLocks noGrp="1" noChangeArrowheads="1"/>
          </p:cNvSpPr>
          <p:nvPr>
            <p:ph type="dt" sz="quarter" idx="1"/>
          </p:nvPr>
        </p:nvSpPr>
        <p:spPr bwMode="auto">
          <a:xfrm>
            <a:off x="4021139"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r">
              <a:defRPr sz="1200"/>
            </a:lvl1pPr>
          </a:lstStyle>
          <a:p>
            <a:endParaRPr lang="en-US"/>
          </a:p>
        </p:txBody>
      </p:sp>
      <p:sp>
        <p:nvSpPr>
          <p:cNvPr id="130052" name="Rectangle 4"/>
          <p:cNvSpPr>
            <a:spLocks noGrp="1" noChangeArrowheads="1"/>
          </p:cNvSpPr>
          <p:nvPr>
            <p:ph type="ftr" sz="quarter" idx="2"/>
          </p:nvPr>
        </p:nvSpPr>
        <p:spPr bwMode="auto">
          <a:xfrm>
            <a:off x="2"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l">
              <a:defRPr sz="1200"/>
            </a:lvl1pPr>
          </a:lstStyle>
          <a:p>
            <a:endParaRPr lang="en-US"/>
          </a:p>
        </p:txBody>
      </p:sp>
      <p:sp>
        <p:nvSpPr>
          <p:cNvPr id="130053" name="Rectangle 5"/>
          <p:cNvSpPr>
            <a:spLocks noGrp="1" noChangeArrowheads="1"/>
          </p:cNvSpPr>
          <p:nvPr>
            <p:ph type="sldNum" sz="quarter" idx="3"/>
          </p:nvPr>
        </p:nvSpPr>
        <p:spPr bwMode="auto">
          <a:xfrm>
            <a:off x="4021139"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r">
              <a:defRPr sz="1200"/>
            </a:lvl1pPr>
          </a:lstStyle>
          <a:p>
            <a:fld id="{80DA2F1B-31D6-478C-9326-E121770B26CB}" type="slidenum">
              <a:rPr lang="en-US"/>
              <a:pPr/>
              <a:t>‹#›</a:t>
            </a:fld>
            <a:endParaRPr lang="en-US"/>
          </a:p>
        </p:txBody>
      </p:sp>
    </p:spTree>
    <p:extLst>
      <p:ext uri="{BB962C8B-B14F-4D97-AF65-F5344CB8AC3E}">
        <p14:creationId xmlns:p14="http://schemas.microsoft.com/office/powerpoint/2010/main" val="260851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l">
              <a:defRPr sz="1200"/>
            </a:lvl1pPr>
          </a:lstStyle>
          <a:p>
            <a:endParaRPr lang="en-US"/>
          </a:p>
        </p:txBody>
      </p:sp>
      <p:sp>
        <p:nvSpPr>
          <p:cNvPr id="4099" name="Rectangle 3"/>
          <p:cNvSpPr>
            <a:spLocks noGrp="1" noChangeArrowheads="1"/>
          </p:cNvSpPr>
          <p:nvPr>
            <p:ph type="dt" idx="1"/>
          </p:nvPr>
        </p:nvSpPr>
        <p:spPr bwMode="auto">
          <a:xfrm>
            <a:off x="4021139"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4" y="4862514"/>
            <a:ext cx="5680074" cy="4605337"/>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2"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l">
              <a:defRPr sz="1200"/>
            </a:lvl1pPr>
          </a:lstStyle>
          <a:p>
            <a:endParaRPr lang="en-US"/>
          </a:p>
        </p:txBody>
      </p:sp>
      <p:sp>
        <p:nvSpPr>
          <p:cNvPr id="4103" name="Rectangle 7"/>
          <p:cNvSpPr>
            <a:spLocks noGrp="1" noChangeArrowheads="1"/>
          </p:cNvSpPr>
          <p:nvPr>
            <p:ph type="sldNum" sz="quarter" idx="5"/>
          </p:nvPr>
        </p:nvSpPr>
        <p:spPr bwMode="auto">
          <a:xfrm>
            <a:off x="4021139"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r">
              <a:defRPr sz="1200"/>
            </a:lvl1pPr>
          </a:lstStyle>
          <a:p>
            <a:fld id="{A9A0EA98-5831-4853-B862-C702E6EB345C}" type="slidenum">
              <a:rPr lang="en-US"/>
              <a:pPr/>
              <a:t>‹#›</a:t>
            </a:fld>
            <a:endParaRPr lang="en-US"/>
          </a:p>
        </p:txBody>
      </p:sp>
    </p:spTree>
    <p:extLst>
      <p:ext uri="{BB962C8B-B14F-4D97-AF65-F5344CB8AC3E}">
        <p14:creationId xmlns:p14="http://schemas.microsoft.com/office/powerpoint/2010/main" val="17558253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C371-341D-47DC-B0AB-7C4BD5C70A36}" type="slidenum">
              <a:rPr lang="en-US"/>
              <a:pPr/>
              <a:t>1</a:t>
            </a:fld>
            <a:endParaRPr lang="en-US"/>
          </a:p>
        </p:txBody>
      </p:sp>
      <p:sp>
        <p:nvSpPr>
          <p:cNvPr id="189442" name="Rectangle 2"/>
          <p:cNvSpPr>
            <a:spLocks noGrp="1" noRot="1" noChangeAspect="1" noChangeArrowheads="1" noTextEdit="1"/>
          </p:cNvSpPr>
          <p:nvPr>
            <p:ph type="sldImg"/>
          </p:nvPr>
        </p:nvSpPr>
        <p:spPr>
          <a:xfrm>
            <a:off x="941388" y="728663"/>
            <a:ext cx="5189537" cy="3890962"/>
          </a:xfrm>
          <a:ln/>
        </p:spPr>
      </p:sp>
      <p:sp>
        <p:nvSpPr>
          <p:cNvPr id="189443" name="Rectangle 3"/>
          <p:cNvSpPr>
            <a:spLocks noGrp="1" noChangeArrowheads="1"/>
          </p:cNvSpPr>
          <p:nvPr>
            <p:ph type="body" idx="1"/>
          </p:nvPr>
        </p:nvSpPr>
        <p:spPr>
          <a:xfrm>
            <a:off x="939801" y="4862514"/>
            <a:ext cx="5186363" cy="4619625"/>
          </a:xfrm>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0ADA4-5804-41F3-B661-2AF2569C17F0}" type="slidenum">
              <a:rPr lang="en-US"/>
              <a:pPr/>
              <a:t>10</a:t>
            </a:fld>
            <a:endParaRPr lang="en-US"/>
          </a:p>
        </p:txBody>
      </p:sp>
      <p:sp>
        <p:nvSpPr>
          <p:cNvPr id="1255426" name="Rectangle 2"/>
          <p:cNvSpPr>
            <a:spLocks noGrp="1" noRot="1" noChangeAspect="1" noChangeArrowheads="1" noTextEdit="1"/>
          </p:cNvSpPr>
          <p:nvPr>
            <p:ph type="sldImg"/>
          </p:nvPr>
        </p:nvSpPr>
        <p:spPr>
          <a:ln/>
        </p:spPr>
      </p:sp>
      <p:sp>
        <p:nvSpPr>
          <p:cNvPr id="1255427" name="Rectangle 3"/>
          <p:cNvSpPr>
            <a:spLocks noGrp="1" noChangeArrowheads="1"/>
          </p:cNvSpPr>
          <p:nvPr>
            <p:ph type="body" idx="1"/>
          </p:nvPr>
        </p:nvSpPr>
        <p:spPr/>
        <p:txBody>
          <a:bodyPr/>
          <a:lstStyle/>
          <a:p>
            <a:pPr marL="230683" indent="-230683"/>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0ADA4-5804-41F3-B661-2AF2569C17F0}" type="slidenum">
              <a:rPr lang="en-US"/>
              <a:pPr/>
              <a:t>11</a:t>
            </a:fld>
            <a:endParaRPr lang="en-US"/>
          </a:p>
        </p:txBody>
      </p:sp>
      <p:sp>
        <p:nvSpPr>
          <p:cNvPr id="1255426" name="Rectangle 2"/>
          <p:cNvSpPr>
            <a:spLocks noGrp="1" noRot="1" noChangeAspect="1" noChangeArrowheads="1" noTextEdit="1"/>
          </p:cNvSpPr>
          <p:nvPr>
            <p:ph type="sldImg"/>
          </p:nvPr>
        </p:nvSpPr>
        <p:spPr>
          <a:ln/>
        </p:spPr>
      </p:sp>
      <p:sp>
        <p:nvSpPr>
          <p:cNvPr id="1255427" name="Rectangle 3"/>
          <p:cNvSpPr>
            <a:spLocks noGrp="1" noChangeArrowheads="1"/>
          </p:cNvSpPr>
          <p:nvPr>
            <p:ph type="body" idx="1"/>
          </p:nvPr>
        </p:nvSpPr>
        <p:spPr/>
        <p:txBody>
          <a:bodyPr/>
          <a:lstStyle/>
          <a:p>
            <a:pPr marL="230683" indent="-230683"/>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D37CE-09AD-4636-9118-A9AD09C64577}" type="slidenum">
              <a:rPr lang="en-US"/>
              <a:pPr/>
              <a:t>12</a:t>
            </a:fld>
            <a:endParaRPr lang="en-US"/>
          </a:p>
        </p:txBody>
      </p:sp>
      <p:sp>
        <p:nvSpPr>
          <p:cNvPr id="1251330" name="Rectangle 2"/>
          <p:cNvSpPr>
            <a:spLocks noGrp="1" noRot="1" noChangeAspect="1" noChangeArrowheads="1" noTextEdit="1"/>
          </p:cNvSpPr>
          <p:nvPr>
            <p:ph type="sldImg"/>
          </p:nvPr>
        </p:nvSpPr>
        <p:spPr>
          <a:ln/>
        </p:spPr>
      </p:sp>
      <p:sp>
        <p:nvSpPr>
          <p:cNvPr id="1251331" name="Rectangle 3"/>
          <p:cNvSpPr>
            <a:spLocks noGrp="1" noChangeArrowheads="1"/>
          </p:cNvSpPr>
          <p:nvPr>
            <p:ph type="body" idx="1"/>
          </p:nvPr>
        </p:nvSpPr>
        <p:spPr/>
        <p:txBody>
          <a:bodyPr/>
          <a:lstStyle/>
          <a:p>
            <a:pPr marL="230683" indent="-230683"/>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9A0EA98-5831-4853-B862-C702E6EB345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33254D-894B-4C33-8C50-DD0EF1EB18D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9A0EA98-5831-4853-B862-C702E6EB345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30D5B-3FCD-4FF1-86C3-DF0AF81263BC}" type="slidenum">
              <a:rPr lang="en-US"/>
              <a:pPr/>
              <a:t>17</a:t>
            </a:fld>
            <a:endParaRPr lang="en-US"/>
          </a:p>
        </p:txBody>
      </p:sp>
      <p:sp>
        <p:nvSpPr>
          <p:cNvPr id="1152002" name="Rectangle 2"/>
          <p:cNvSpPr>
            <a:spLocks noGrp="1" noRot="1" noChangeAspect="1" noChangeArrowheads="1" noTextEdit="1"/>
          </p:cNvSpPr>
          <p:nvPr>
            <p:ph type="sldImg"/>
          </p:nvPr>
        </p:nvSpPr>
        <p:spPr>
          <a:xfrm>
            <a:off x="946150" y="731838"/>
            <a:ext cx="5184775" cy="3889375"/>
          </a:xfrm>
          <a:ln/>
        </p:spPr>
      </p:sp>
      <p:sp>
        <p:nvSpPr>
          <p:cNvPr id="1152003" name="Rectangle 3"/>
          <p:cNvSpPr>
            <a:spLocks noGrp="1" noChangeArrowheads="1"/>
          </p:cNvSpPr>
          <p:nvPr>
            <p:ph type="body" idx="1"/>
          </p:nvPr>
        </p:nvSpPr>
        <p:spPr>
          <a:xfrm>
            <a:off x="939801" y="4862514"/>
            <a:ext cx="5186363" cy="4619625"/>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A9A0EA98-5831-4853-B862-C702E6EB345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D2D08-D056-4868-9826-98CC03ABD52F}" type="slidenum">
              <a:rPr lang="en-US"/>
              <a:pPr/>
              <a:t>19</a:t>
            </a:fld>
            <a:endParaRPr lang="en-US"/>
          </a:p>
        </p:txBody>
      </p:sp>
      <p:sp>
        <p:nvSpPr>
          <p:cNvPr id="1163266" name="Rectangle 2"/>
          <p:cNvSpPr>
            <a:spLocks noGrp="1" noRot="1" noChangeAspect="1" noChangeArrowheads="1" noTextEdit="1"/>
          </p:cNvSpPr>
          <p:nvPr>
            <p:ph type="sldImg"/>
          </p:nvPr>
        </p:nvSpPr>
        <p:spPr>
          <a:xfrm>
            <a:off x="1042988" y="762000"/>
            <a:ext cx="5078412" cy="3808413"/>
          </a:xfrm>
          <a:ln/>
        </p:spPr>
      </p:sp>
      <p:sp>
        <p:nvSpPr>
          <p:cNvPr id="1163267" name="Rectangle 3"/>
          <p:cNvSpPr>
            <a:spLocks noGrp="1" noChangeArrowheads="1"/>
          </p:cNvSpPr>
          <p:nvPr>
            <p:ph type="body" idx="1"/>
          </p:nvPr>
        </p:nvSpPr>
        <p:spPr>
          <a:xfrm>
            <a:off x="914203" y="4875825"/>
            <a:ext cx="5257501" cy="4572526"/>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57FE9-3F44-4634-B188-FDE59809C404}" type="slidenum">
              <a:rPr lang="en-US"/>
              <a:pPr/>
              <a:t>20</a:t>
            </a:fld>
            <a:endParaRPr lang="en-US"/>
          </a:p>
        </p:txBody>
      </p:sp>
      <p:sp>
        <p:nvSpPr>
          <p:cNvPr id="1167362" name="Rectangle 2"/>
          <p:cNvSpPr>
            <a:spLocks noGrp="1" noRot="1" noChangeAspect="1" noChangeArrowheads="1" noTextEdit="1"/>
          </p:cNvSpPr>
          <p:nvPr>
            <p:ph type="sldImg"/>
          </p:nvPr>
        </p:nvSpPr>
        <p:spPr>
          <a:xfrm>
            <a:off x="1042988" y="762000"/>
            <a:ext cx="5078412" cy="3808413"/>
          </a:xfrm>
          <a:ln/>
        </p:spPr>
      </p:sp>
      <p:sp>
        <p:nvSpPr>
          <p:cNvPr id="1167363" name="Rectangle 3"/>
          <p:cNvSpPr>
            <a:spLocks noGrp="1" noChangeArrowheads="1"/>
          </p:cNvSpPr>
          <p:nvPr>
            <p:ph type="body" idx="1"/>
          </p:nvPr>
        </p:nvSpPr>
        <p:spPr>
          <a:xfrm>
            <a:off x="914203" y="4875825"/>
            <a:ext cx="5257501" cy="4572526"/>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24673-AC10-437A-B3AE-6A10C8F747D3}" type="slidenum">
              <a:rPr lang="en-US"/>
              <a:pPr/>
              <a:t>21</a:t>
            </a:fld>
            <a:endParaRPr lang="en-US"/>
          </a:p>
        </p:txBody>
      </p:sp>
      <p:sp>
        <p:nvSpPr>
          <p:cNvPr id="1169410" name="Rectangle 2"/>
          <p:cNvSpPr>
            <a:spLocks noGrp="1" noRot="1" noChangeAspect="1" noChangeArrowheads="1" noTextEdit="1"/>
          </p:cNvSpPr>
          <p:nvPr>
            <p:ph type="sldImg"/>
          </p:nvPr>
        </p:nvSpPr>
        <p:spPr>
          <a:xfrm>
            <a:off x="1042988" y="762000"/>
            <a:ext cx="5078412" cy="3808413"/>
          </a:xfrm>
          <a:ln/>
        </p:spPr>
      </p:sp>
      <p:sp>
        <p:nvSpPr>
          <p:cNvPr id="1169411" name="Rectangle 3"/>
          <p:cNvSpPr>
            <a:spLocks noGrp="1" noChangeArrowheads="1"/>
          </p:cNvSpPr>
          <p:nvPr>
            <p:ph type="body" idx="1"/>
          </p:nvPr>
        </p:nvSpPr>
        <p:spPr>
          <a:xfrm>
            <a:off x="914203" y="4875825"/>
            <a:ext cx="5257501" cy="4572526"/>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0AFAD-45DF-4B22-8F62-B5139055E966}" type="slidenum">
              <a:rPr lang="en-US"/>
              <a:pPr/>
              <a:t>22</a:t>
            </a:fld>
            <a:endParaRPr lang="en-US"/>
          </a:p>
        </p:txBody>
      </p:sp>
      <p:sp>
        <p:nvSpPr>
          <p:cNvPr id="1171458" name="Rectangle 2"/>
          <p:cNvSpPr>
            <a:spLocks noGrp="1" noRot="1" noChangeAspect="1" noChangeArrowheads="1" noTextEdit="1"/>
          </p:cNvSpPr>
          <p:nvPr>
            <p:ph type="sldImg"/>
          </p:nvPr>
        </p:nvSpPr>
        <p:spPr>
          <a:xfrm>
            <a:off x="1042988" y="762000"/>
            <a:ext cx="5078412" cy="3808413"/>
          </a:xfrm>
          <a:ln/>
        </p:spPr>
      </p:sp>
      <p:sp>
        <p:nvSpPr>
          <p:cNvPr id="1171459" name="Rectangle 3"/>
          <p:cNvSpPr>
            <a:spLocks noGrp="1" noChangeArrowheads="1"/>
          </p:cNvSpPr>
          <p:nvPr>
            <p:ph type="body" idx="1"/>
          </p:nvPr>
        </p:nvSpPr>
        <p:spPr>
          <a:xfrm>
            <a:off x="914203" y="4875825"/>
            <a:ext cx="5257501" cy="4572526"/>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13277-84AA-475C-B5AA-D2467F3C23B3}" type="slidenum">
              <a:rPr lang="en-US"/>
              <a:pPr/>
              <a:t>23</a:t>
            </a:fld>
            <a:endParaRPr lang="en-US"/>
          </a:p>
        </p:txBody>
      </p:sp>
      <p:sp>
        <p:nvSpPr>
          <p:cNvPr id="1165314" name="Rectangle 2"/>
          <p:cNvSpPr>
            <a:spLocks noGrp="1" noRot="1" noChangeAspect="1" noChangeArrowheads="1" noTextEdit="1"/>
          </p:cNvSpPr>
          <p:nvPr>
            <p:ph type="sldImg"/>
          </p:nvPr>
        </p:nvSpPr>
        <p:spPr>
          <a:xfrm>
            <a:off x="1042988" y="762000"/>
            <a:ext cx="5078412" cy="3808413"/>
          </a:xfrm>
          <a:ln/>
        </p:spPr>
      </p:sp>
      <p:sp>
        <p:nvSpPr>
          <p:cNvPr id="1165315" name="Rectangle 3"/>
          <p:cNvSpPr>
            <a:spLocks noGrp="1" noChangeArrowheads="1"/>
          </p:cNvSpPr>
          <p:nvPr>
            <p:ph type="body" idx="1"/>
          </p:nvPr>
        </p:nvSpPr>
        <p:spPr>
          <a:xfrm>
            <a:off x="914203" y="4875825"/>
            <a:ext cx="5257501" cy="4572526"/>
          </a:xfrm>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9CBAE-D36C-4C1F-ACF2-2E37F1C9694D}" type="slidenum">
              <a:rPr lang="en-US"/>
              <a:pPr/>
              <a:t>24</a:t>
            </a:fld>
            <a:endParaRPr lang="en-US"/>
          </a:p>
        </p:txBody>
      </p:sp>
      <p:sp>
        <p:nvSpPr>
          <p:cNvPr id="1175554" name="Rectangle 2"/>
          <p:cNvSpPr>
            <a:spLocks noGrp="1" noRot="1" noChangeAspect="1" noChangeArrowheads="1" noTextEdit="1"/>
          </p:cNvSpPr>
          <p:nvPr>
            <p:ph type="sldImg"/>
          </p:nvPr>
        </p:nvSpPr>
        <p:spPr>
          <a:xfrm>
            <a:off x="1042988" y="762000"/>
            <a:ext cx="5078412" cy="3808413"/>
          </a:xfrm>
          <a:ln/>
        </p:spPr>
      </p:sp>
      <p:sp>
        <p:nvSpPr>
          <p:cNvPr id="1175555" name="Rectangle 3"/>
          <p:cNvSpPr>
            <a:spLocks noGrp="1" noChangeArrowheads="1"/>
          </p:cNvSpPr>
          <p:nvPr>
            <p:ph type="body" idx="1"/>
          </p:nvPr>
        </p:nvSpPr>
        <p:spPr>
          <a:xfrm>
            <a:off x="914203" y="4875825"/>
            <a:ext cx="5257501" cy="4572526"/>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DFEBE-60FD-45A6-9E91-F2D85DBD2CAC}" type="slidenum">
              <a:rPr lang="en-US"/>
              <a:pPr/>
              <a:t>25</a:t>
            </a:fld>
            <a:endParaRPr lang="en-US"/>
          </a:p>
        </p:txBody>
      </p:sp>
      <p:sp>
        <p:nvSpPr>
          <p:cNvPr id="1179650" name="Rectangle 2"/>
          <p:cNvSpPr>
            <a:spLocks noGrp="1" noRot="1" noChangeAspect="1" noChangeArrowheads="1" noTextEdit="1"/>
          </p:cNvSpPr>
          <p:nvPr>
            <p:ph type="sldImg"/>
          </p:nvPr>
        </p:nvSpPr>
        <p:spPr>
          <a:xfrm>
            <a:off x="1042988" y="762000"/>
            <a:ext cx="5078412" cy="3808413"/>
          </a:xfrm>
          <a:ln/>
        </p:spPr>
      </p:sp>
      <p:sp>
        <p:nvSpPr>
          <p:cNvPr id="1179651" name="Rectangle 3"/>
          <p:cNvSpPr>
            <a:spLocks noGrp="1" noChangeArrowheads="1"/>
          </p:cNvSpPr>
          <p:nvPr>
            <p:ph type="body" idx="1"/>
          </p:nvPr>
        </p:nvSpPr>
        <p:spPr>
          <a:xfrm>
            <a:off x="914203" y="4875825"/>
            <a:ext cx="5257501" cy="4572526"/>
          </a:xfrm>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7C617-F5BE-46D5-870F-489EC8BCF8EA}" type="slidenum">
              <a:rPr lang="en-US"/>
              <a:pPr/>
              <a:t>26</a:t>
            </a:fld>
            <a:endParaRPr lang="en-US"/>
          </a:p>
        </p:txBody>
      </p:sp>
      <p:sp>
        <p:nvSpPr>
          <p:cNvPr id="1183746" name="Rectangle 2"/>
          <p:cNvSpPr>
            <a:spLocks noGrp="1" noRot="1" noChangeAspect="1" noChangeArrowheads="1" noTextEdit="1"/>
          </p:cNvSpPr>
          <p:nvPr>
            <p:ph type="sldImg"/>
          </p:nvPr>
        </p:nvSpPr>
        <p:spPr>
          <a:xfrm>
            <a:off x="1042988" y="762000"/>
            <a:ext cx="5078412" cy="3808413"/>
          </a:xfrm>
          <a:ln/>
        </p:spPr>
      </p:sp>
      <p:sp>
        <p:nvSpPr>
          <p:cNvPr id="1183747" name="Rectangle 3"/>
          <p:cNvSpPr>
            <a:spLocks noGrp="1" noChangeArrowheads="1"/>
          </p:cNvSpPr>
          <p:nvPr>
            <p:ph type="body" idx="1"/>
          </p:nvPr>
        </p:nvSpPr>
        <p:spPr>
          <a:xfrm>
            <a:off x="914203" y="4875825"/>
            <a:ext cx="5257501" cy="4572526"/>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20021-7D73-454F-81CC-F9EA2059070C}" type="slidenum">
              <a:rPr lang="en-US"/>
              <a:pPr/>
              <a:t>27</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0234D-DCAD-4ADC-B40E-6C4D8DA0D5E4}" type="slidenum">
              <a:rPr lang="en-US"/>
              <a:pPr/>
              <a:t>28</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AF790-40FC-4FD3-B30F-36DD6F058A36}" type="slidenum">
              <a:rPr lang="en-US"/>
              <a:pPr/>
              <a:t>29</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E2A42-6F87-4E8E-8D38-34354244C582}" type="slidenum">
              <a:rPr lang="en-US"/>
              <a:pPr/>
              <a:t>30</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B8505-9E0E-4FE4-9E25-8AE864B8B334}" type="slidenum">
              <a:rPr lang="en-US"/>
              <a:pPr/>
              <a:t>31</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4CAFE-B723-4D23-B4B6-A4A504B67F89}" type="slidenum">
              <a:rPr lang="en-US"/>
              <a:pPr/>
              <a:t>32</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586D0-1701-4885-A895-40C52E05A9A8}" type="slidenum">
              <a:rPr lang="en-US"/>
              <a:pPr/>
              <a:t>33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72EDE-C032-4E31-A70C-02E9F5805150}" type="slidenum">
              <a:rPr lang="en-US"/>
              <a:pPr/>
              <a:t>34</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8F6A6-2CA5-4FE1-B716-60D49D72E955}" type="slidenum">
              <a:rPr lang="en-US"/>
              <a:pPr/>
              <a:t>35</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2220E-6470-484F-88C2-475D277ACAA9}" type="slidenum">
              <a:rPr lang="en-US"/>
              <a:pPr/>
              <a:t>36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2E795-F7FE-4BF9-89D3-5FCCD6089CEC}" type="slidenum">
              <a:rPr lang="en-US"/>
              <a:pPr/>
              <a:t>37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28D34-8DCB-4E69-A9A2-C1C44A1E087A}" type="slidenum">
              <a:rPr lang="en-US"/>
              <a:pPr/>
              <a:t>38</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2586A-48D5-41D8-AD9A-371185E505B6}" type="slidenum">
              <a:rPr lang="en-US"/>
              <a:pPr/>
              <a:t>39</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87216-0A8A-4043-AABD-4CBCE5C3858E}" type="slidenum">
              <a:rPr lang="en-US"/>
              <a:pPr/>
              <a:t>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392D-2FD9-4208-9EF3-E055DC65B7D0}" type="slidenum">
              <a:rPr lang="en-US"/>
              <a:pPr/>
              <a:t>5</a:t>
            </a:fld>
            <a:endParaRPr lang="en-US"/>
          </a:p>
        </p:txBody>
      </p:sp>
      <p:sp>
        <p:nvSpPr>
          <p:cNvPr id="1030146" name="Rectangle 2"/>
          <p:cNvSpPr>
            <a:spLocks noGrp="1" noRot="1" noChangeAspect="1" noChangeArrowheads="1" noTextEdit="1"/>
          </p:cNvSpPr>
          <p:nvPr>
            <p:ph type="sldImg"/>
          </p:nvPr>
        </p:nvSpPr>
        <p:spPr>
          <a:xfrm>
            <a:off x="992188" y="766763"/>
            <a:ext cx="5114925" cy="3835400"/>
          </a:xfrm>
          <a:ln/>
        </p:spPr>
      </p:sp>
      <p:sp>
        <p:nvSpPr>
          <p:cNvPr id="1030147" name="Rectangle 3"/>
          <p:cNvSpPr>
            <a:spLocks noGrp="1" noChangeArrowheads="1"/>
          </p:cNvSpPr>
          <p:nvPr>
            <p:ph type="body" idx="1"/>
          </p:nvPr>
        </p:nvSpPr>
        <p:spPr>
          <a:xfrm>
            <a:off x="709930" y="4860989"/>
            <a:ext cx="5679440" cy="4607141"/>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392D-2FD9-4208-9EF3-E055DC65B7D0}" type="slidenum">
              <a:rPr lang="en-US"/>
              <a:pPr/>
              <a:t>6</a:t>
            </a:fld>
            <a:endParaRPr lang="en-US"/>
          </a:p>
        </p:txBody>
      </p:sp>
      <p:sp>
        <p:nvSpPr>
          <p:cNvPr id="1030146" name="Rectangle 2"/>
          <p:cNvSpPr>
            <a:spLocks noGrp="1" noRot="1" noChangeAspect="1" noChangeArrowheads="1" noTextEdit="1"/>
          </p:cNvSpPr>
          <p:nvPr>
            <p:ph type="sldImg"/>
          </p:nvPr>
        </p:nvSpPr>
        <p:spPr>
          <a:xfrm>
            <a:off x="992188" y="766763"/>
            <a:ext cx="5114925" cy="3835400"/>
          </a:xfrm>
          <a:ln/>
        </p:spPr>
      </p:sp>
      <p:sp>
        <p:nvSpPr>
          <p:cNvPr id="1030147" name="Rectangle 3"/>
          <p:cNvSpPr>
            <a:spLocks noGrp="1" noChangeArrowheads="1"/>
          </p:cNvSpPr>
          <p:nvPr>
            <p:ph type="body" idx="1"/>
          </p:nvPr>
        </p:nvSpPr>
        <p:spPr>
          <a:xfrm>
            <a:off x="709930" y="4860989"/>
            <a:ext cx="5679440" cy="4607141"/>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376F7-7EDD-4080-83F1-04262E625396}" type="slidenum">
              <a:rPr lang="en-US"/>
              <a:pPr/>
              <a:t>7</a:t>
            </a:fld>
            <a:endParaRPr lang="en-US"/>
          </a:p>
        </p:txBody>
      </p:sp>
      <p:sp>
        <p:nvSpPr>
          <p:cNvPr id="1159170" name="Rectangle 2"/>
          <p:cNvSpPr>
            <a:spLocks noGrp="1" noRot="1" noChangeAspect="1" noChangeArrowheads="1" noTextEdit="1"/>
          </p:cNvSpPr>
          <p:nvPr>
            <p:ph type="sldImg"/>
          </p:nvPr>
        </p:nvSpPr>
        <p:spPr>
          <a:xfrm>
            <a:off x="1042988" y="762000"/>
            <a:ext cx="5078412" cy="3808413"/>
          </a:xfrm>
          <a:ln/>
        </p:spPr>
      </p:sp>
      <p:sp>
        <p:nvSpPr>
          <p:cNvPr id="1159171" name="Rectangle 3"/>
          <p:cNvSpPr>
            <a:spLocks noGrp="1" noChangeArrowheads="1"/>
          </p:cNvSpPr>
          <p:nvPr>
            <p:ph type="body" idx="1"/>
          </p:nvPr>
        </p:nvSpPr>
        <p:spPr>
          <a:xfrm>
            <a:off x="914203" y="4875825"/>
            <a:ext cx="5257501" cy="4572526"/>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09AEC-CBE9-40D0-A6B7-9A39BF656A68}" type="slidenum">
              <a:rPr lang="en-US"/>
              <a:pPr/>
              <a:t>8</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pPr marL="230683" indent="-230683"/>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B78C9-3EB0-4DFE-9382-EB7CA5839F25}" type="slidenum">
              <a:rPr lang="en-US"/>
              <a:pPr/>
              <a:t>9</a:t>
            </a:fld>
            <a:endParaRPr lang="en-US"/>
          </a:p>
        </p:txBody>
      </p:sp>
      <p:sp>
        <p:nvSpPr>
          <p:cNvPr id="1253378" name="Rectangle 2"/>
          <p:cNvSpPr>
            <a:spLocks noGrp="1" noRot="1" noChangeAspect="1" noChangeArrowheads="1" noTextEdit="1"/>
          </p:cNvSpPr>
          <p:nvPr>
            <p:ph type="sldImg"/>
          </p:nvPr>
        </p:nvSpPr>
        <p:spPr>
          <a:ln/>
        </p:spPr>
      </p:sp>
      <p:sp>
        <p:nvSpPr>
          <p:cNvPr id="1253379" name="Rectangle 3"/>
          <p:cNvSpPr>
            <a:spLocks noGrp="1" noChangeArrowheads="1"/>
          </p:cNvSpPr>
          <p:nvPr>
            <p:ph type="body" idx="1"/>
          </p:nvPr>
        </p:nvSpPr>
        <p:spPr/>
        <p:txBody>
          <a:bodyPr/>
          <a:lstStyle/>
          <a:p>
            <a:pPr marL="230683" indent="-230683"/>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8313" y="836613"/>
            <a:ext cx="8207375" cy="533717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1613"/>
            <a:ext cx="8229600" cy="4905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836613"/>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6613"/>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557588"/>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57588"/>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187450" y="6381750"/>
            <a:ext cx="6337300" cy="339725"/>
          </a:xfrm>
          <a:prstGeom prst="rect">
            <a:avLst/>
          </a:prstGeom>
        </p:spPr>
        <p:txBody>
          <a:bodyPr/>
          <a:lstStyle>
            <a:lvl1pPr>
              <a:defRPr/>
            </a:lvl1pPr>
          </a:lstStyle>
          <a:p>
            <a:r>
              <a:rPr lang="en-US" dirty="0"/>
              <a:t>Stefan Schmid, ETH Zurich @ WPDRTS 2006</a:t>
            </a:r>
            <a:endParaRPr lang="de-CH" dirty="0"/>
          </a:p>
        </p:txBody>
      </p:sp>
      <p:sp>
        <p:nvSpPr>
          <p:cNvPr id="8" name="Slide Number Placeholder 7"/>
          <p:cNvSpPr>
            <a:spLocks noGrp="1"/>
          </p:cNvSpPr>
          <p:nvPr>
            <p:ph type="sldNum" sz="quarter" idx="11"/>
          </p:nvPr>
        </p:nvSpPr>
        <p:spPr>
          <a:xfrm>
            <a:off x="7596188" y="6381750"/>
            <a:ext cx="1008062" cy="287338"/>
          </a:xfrm>
          <a:prstGeom prst="rect">
            <a:avLst/>
          </a:prstGeom>
        </p:spPr>
        <p:txBody>
          <a:bodyPr/>
          <a:lstStyle>
            <a:lvl1pPr>
              <a:defRPr/>
            </a:lvl1pPr>
          </a:lstStyle>
          <a:p>
            <a:fld id="{4EFF68A7-24C8-468A-A9DB-C2F03FFF0C35}" type="slidenum">
              <a:rPr lang="de-CH"/>
              <a:pPr/>
              <a:t>‹#›</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dirty="0"/>
              <a:t>Distributed Computing Group    </a:t>
            </a:r>
            <a:r>
              <a:rPr lang="en-US" i="1" dirty="0"/>
              <a:t>MOBILE COMPUTING</a:t>
            </a:r>
            <a:r>
              <a:rPr lang="en-US" dirty="0"/>
              <a:t>    R. Wattenhofer</a:t>
            </a:r>
            <a:endParaRPr lang="de-CH" dirty="0"/>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C83F6F90-6EBF-4BD5-AF24-E21D56BCA25A}" type="slidenum">
              <a:rPr lang="de-CH"/>
              <a:pPr/>
              <a:t>‹#›</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7934756D-6A01-4B79-AB55-3BAC85556CAA}" type="slidenum">
              <a:rPr lang="de-CH"/>
              <a:pPr/>
              <a:t>‹#›</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836613"/>
            <a:ext cx="8207375" cy="5289550"/>
          </a:xfrm>
        </p:spPr>
        <p:txBody>
          <a:bodyPr/>
          <a:lstStyle/>
          <a:p>
            <a:endParaRPr lang="en-US"/>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5" name="Slide Number Placeholder 4"/>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F5FEAABD-B09D-4427-94A9-B71A0D0BCD9A}" type="slidenum">
              <a:rPr lang="de-CH"/>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11" name="Picture 15" descr="border"/>
          <p:cNvPicPr>
            <a:picLocks noChangeAspect="1" noChangeArrowheads="1"/>
          </p:cNvPicPr>
          <p:nvPr/>
        </p:nvPicPr>
        <p:blipFill>
          <a:blip r:embed="rId16" cstate="print"/>
          <a:srcRect/>
          <a:stretch>
            <a:fillRect/>
          </a:stretch>
        </p:blipFill>
        <p:spPr bwMode="auto">
          <a:xfrm>
            <a:off x="6416675" y="3455988"/>
            <a:ext cx="2727325" cy="3071812"/>
          </a:xfrm>
          <a:prstGeom prst="rect">
            <a:avLst/>
          </a:prstGeom>
          <a:noFill/>
        </p:spPr>
      </p:pic>
      <p:sp>
        <p:nvSpPr>
          <p:cNvPr id="29698" name="Rectangle 2"/>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29699" name="Rectangle 3"/>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smtClean="0"/>
          </a:p>
        </p:txBody>
      </p:sp>
      <p:pic>
        <p:nvPicPr>
          <p:cNvPr id="29710" name="Picture 14" descr="Untitled-2"/>
          <p:cNvPicPr>
            <a:picLocks noChangeAspect="1" noChangeArrowheads="1"/>
          </p:cNvPicPr>
          <p:nvPr/>
        </p:nvPicPr>
        <p:blipFill>
          <a:blip r:embed="rId17" cstate="print"/>
          <a:srcRect t="32707" b="32707"/>
          <a:stretch>
            <a:fillRect/>
          </a:stretch>
        </p:blipFill>
        <p:spPr bwMode="auto">
          <a:xfrm>
            <a:off x="461963" y="730250"/>
            <a:ext cx="8229600" cy="68263"/>
          </a:xfrm>
          <a:prstGeom prst="rect">
            <a:avLst/>
          </a:prstGeom>
          <a:noFill/>
          <a:ln w="9525">
            <a:noFill/>
            <a:miter lim="800000"/>
            <a:headEnd/>
            <a:tailEnd/>
          </a:ln>
        </p:spPr>
      </p:pic>
      <p:sp>
        <p:nvSpPr>
          <p:cNvPr id="8" name="Footer Placeholder 3"/>
          <p:cNvSpPr txBox="1">
            <a:spLocks/>
          </p:cNvSpPr>
          <p:nvPr/>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9" name="Slide Number Placeholder 4"/>
          <p:cNvSpPr txBox="1">
            <a:spLocks/>
          </p:cNvSpPr>
          <p:nvPr/>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rPr>
              <a:t>4/</a:t>
            </a:r>
            <a:fld id="{1CE11399-4A38-4A64-913A-03F37ECE4978}" type="slidenum">
              <a:rPr kumimoji="0" lang="en-US" sz="1200" b="0" i="0" u="none" strike="noStrike" kern="1200" cap="none" spc="0" normalizeH="0" baseline="0" noProof="0" smtClean="0">
                <a:ln>
                  <a:noFill/>
                </a:ln>
                <a:solidFill>
                  <a:schemeClr val="bg1">
                    <a:lumMod val="65000"/>
                  </a:scheme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
        <p:nvSpPr>
          <p:cNvPr id="10" name="Rechteck 9"/>
          <p:cNvSpPr/>
          <p:nvPr/>
        </p:nvSpPr>
        <p:spPr bwMode="auto">
          <a:xfrm>
            <a:off x="5926347" y="3510951"/>
            <a:ext cx="3217653" cy="3036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3" r:id="rId11"/>
    <p:sldLayoutId id="2147483674" r:id="rId12"/>
    <p:sldLayoutId id="2147483682" r:id="rId13"/>
    <p:sldLayoutId id="2147483683" r:id="rId14"/>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387077" name="Rectangle 5"/>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pic>
        <p:nvPicPr>
          <p:cNvPr id="387079" name="Picture 7"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www.swiss-experiment.ch/index.php/PermaSense:Hom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2.png"/><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video" Target="file:///C:\Users\roger\Documents\Lectures\Ad%20Hoc%20and%20Sensor%20Networks%20HS09\asn\lectures\dozer3.avi" TargetMode="Externa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46.jpe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whitedunes copy"/>
          <p:cNvPicPr>
            <a:picLocks noChangeAspect="1" noChangeArrowheads="1"/>
          </p:cNvPicPr>
          <p:nvPr/>
        </p:nvPicPr>
        <p:blipFill>
          <a:blip r:embed="rId4" cstate="print"/>
          <a:srcRect/>
          <a:stretch>
            <a:fillRect/>
          </a:stretch>
        </p:blipFill>
        <p:spPr bwMode="auto">
          <a:xfrm>
            <a:off x="0" y="346075"/>
            <a:ext cx="9144000" cy="6178550"/>
          </a:xfrm>
          <a:prstGeom prst="rect">
            <a:avLst/>
          </a:prstGeom>
          <a:noFill/>
        </p:spPr>
      </p:pic>
      <p:pic>
        <p:nvPicPr>
          <p:cNvPr id="188421" name="Picture 5" descr="ethlogo"/>
          <p:cNvPicPr>
            <a:picLocks noChangeAspect="1" noChangeArrowheads="1"/>
          </p:cNvPicPr>
          <p:nvPr/>
        </p:nvPicPr>
        <p:blipFill>
          <a:blip r:embed="rId5" cstate="print"/>
          <a:srcRect/>
          <a:stretch>
            <a:fillRect/>
          </a:stretch>
        </p:blipFill>
        <p:spPr bwMode="auto">
          <a:xfrm>
            <a:off x="-647700" y="6019800"/>
            <a:ext cx="2830513" cy="790575"/>
          </a:xfrm>
          <a:prstGeom prst="rect">
            <a:avLst/>
          </a:prstGeom>
          <a:noFill/>
        </p:spPr>
      </p:pic>
      <p:sp>
        <p:nvSpPr>
          <p:cNvPr id="188420" name="Rectangle 4"/>
          <p:cNvSpPr>
            <a:spLocks noGrp="1" noChangeArrowheads="1"/>
          </p:cNvSpPr>
          <p:nvPr>
            <p:ph type="ctrTitle"/>
          </p:nvPr>
        </p:nvSpPr>
        <p:spPr>
          <a:xfrm>
            <a:off x="387350" y="1068388"/>
            <a:ext cx="8315325" cy="1435100"/>
          </a:xfrm>
        </p:spPr>
        <p:txBody>
          <a:bodyPr/>
          <a:lstStyle/>
          <a:p>
            <a:pPr algn="r"/>
            <a:r>
              <a:rPr lang="en-US" sz="4100" dirty="0" smtClean="0">
                <a:solidFill>
                  <a:schemeClr val="bg1"/>
                </a:solidFill>
              </a:rPr>
              <a:t>Data Gathering</a:t>
            </a:r>
            <a:r>
              <a:rPr lang="en-US" sz="400" dirty="0">
                <a:solidFill>
                  <a:schemeClr val="bg1"/>
                </a:solidFill>
              </a:rPr>
              <a:t/>
            </a:r>
            <a:br>
              <a:rPr lang="en-US" sz="400" dirty="0">
                <a:solidFill>
                  <a:schemeClr val="bg1"/>
                </a:solidFill>
              </a:rPr>
            </a:br>
            <a:r>
              <a:rPr lang="en-US" dirty="0" smtClean="0">
                <a:solidFill>
                  <a:schemeClr val="bg1"/>
                </a:solidFill>
              </a:rPr>
              <a:t>Chapter 4</a:t>
            </a:r>
            <a:endParaRPr lang="de-CH" dirty="0">
              <a:solidFill>
                <a:schemeClr val="bg1"/>
              </a:solidFill>
            </a:endParaRPr>
          </a:p>
        </p:txBody>
      </p:sp>
      <p:sp>
        <p:nvSpPr>
          <p:cNvPr id="5" name="TextBox 4"/>
          <p:cNvSpPr txBox="1"/>
          <p:nvPr>
            <p:custDataLst>
              <p:tags r:id="rId1"/>
            </p:custDataLst>
          </p:nvPr>
        </p:nvSpPr>
        <p:spPr>
          <a:xfrm>
            <a:off x="0" y="7112000"/>
            <a:ext cx="9144000" cy="1200329"/>
          </a:xfrm>
          <a:prstGeom prst="rect">
            <a:avLst/>
          </a:prstGeom>
          <a:noFill/>
        </p:spPr>
        <p:txBody>
          <a:bodyPr vert="horz" rtlCol="0">
            <a:spAutoFit/>
          </a:bodyPr>
          <a:lstStyle/>
          <a:p>
            <a:r>
              <a:rPr lang="en-US" dirty="0" err="1" smtClean="0"/>
              <a:t>TexPoint</a:t>
            </a:r>
            <a:r>
              <a:rPr lang="en-US" smtClean="0"/>
              <a:t> fonts used in EMF. </a:t>
            </a:r>
          </a:p>
          <a:p>
            <a:r>
              <a:rPr lang="en-US" smtClean="0"/>
              <a:t>Read the TexPoint manual before you delete this box.: </a:t>
            </a:r>
            <a:r>
              <a:rPr lang="en-US" smtClean="0">
                <a:latin typeface="CMMI10"/>
              </a:rPr>
              <a:t>A</a:t>
            </a:r>
            <a:r>
              <a:rPr lang="en-US" smtClean="0">
                <a:latin typeface="CMMI7"/>
              </a:rPr>
              <a:t>A</a:t>
            </a:r>
            <a:r>
              <a:rPr lang="en-US" smtClean="0">
                <a:latin typeface="CMR10"/>
              </a:rPr>
              <a:t>A</a:t>
            </a:r>
            <a:r>
              <a:rPr lang="en-US" smtClean="0">
                <a:latin typeface="CMR7"/>
              </a:rPr>
              <a:t>A</a:t>
            </a:r>
            <a:r>
              <a:rPr lang="en-US" smtClean="0">
                <a:latin typeface="CMSY7"/>
              </a:rPr>
              <a:t>A</a:t>
            </a:r>
            <a:r>
              <a:rPr lang="en-US" smtClean="0">
                <a:latin typeface="CMEX10"/>
              </a:rPr>
              <a:t>A</a:t>
            </a:r>
            <a:r>
              <a:rPr lang="en-US" smtClean="0">
                <a:latin typeface="CMSY10"/>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20"/>
          <p:cNvSpPr>
            <a:spLocks noChangeShapeType="1"/>
          </p:cNvSpPr>
          <p:nvPr/>
        </p:nvSpPr>
        <p:spPr bwMode="auto">
          <a:xfrm>
            <a:off x="3075276" y="2445657"/>
            <a:ext cx="795305" cy="61128"/>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13" name="Line 21"/>
          <p:cNvSpPr>
            <a:spLocks noChangeShapeType="1"/>
          </p:cNvSpPr>
          <p:nvPr/>
        </p:nvSpPr>
        <p:spPr bwMode="auto">
          <a:xfrm>
            <a:off x="3075276" y="2445657"/>
            <a:ext cx="126239" cy="482380"/>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14" name="Line 22"/>
          <p:cNvSpPr>
            <a:spLocks noChangeShapeType="1"/>
          </p:cNvSpPr>
          <p:nvPr/>
        </p:nvSpPr>
        <p:spPr bwMode="auto">
          <a:xfrm flipH="1">
            <a:off x="3138396" y="2897473"/>
            <a:ext cx="32261" cy="512944"/>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15" name="Line 23"/>
          <p:cNvSpPr>
            <a:spLocks noChangeShapeType="1"/>
          </p:cNvSpPr>
          <p:nvPr/>
        </p:nvSpPr>
        <p:spPr bwMode="auto">
          <a:xfrm>
            <a:off x="3138396" y="3410417"/>
            <a:ext cx="795305" cy="301654"/>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2" name="Line 24"/>
          <p:cNvSpPr>
            <a:spLocks noChangeShapeType="1"/>
          </p:cNvSpPr>
          <p:nvPr/>
        </p:nvSpPr>
        <p:spPr bwMode="auto">
          <a:xfrm flipV="1">
            <a:off x="3870581" y="2385858"/>
            <a:ext cx="921544" cy="150162"/>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3" name="Line 25"/>
          <p:cNvSpPr>
            <a:spLocks noChangeShapeType="1"/>
          </p:cNvSpPr>
          <p:nvPr/>
        </p:nvSpPr>
        <p:spPr bwMode="auto">
          <a:xfrm>
            <a:off x="3870581" y="2536021"/>
            <a:ext cx="63119" cy="482380"/>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4" name="Line 27"/>
          <p:cNvSpPr>
            <a:spLocks noChangeShapeType="1"/>
          </p:cNvSpPr>
          <p:nvPr/>
        </p:nvSpPr>
        <p:spPr bwMode="auto">
          <a:xfrm>
            <a:off x="3901440" y="2536021"/>
            <a:ext cx="478305" cy="361453"/>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5" name="Line 28"/>
          <p:cNvSpPr>
            <a:spLocks noChangeShapeType="1"/>
          </p:cNvSpPr>
          <p:nvPr/>
        </p:nvSpPr>
        <p:spPr bwMode="auto">
          <a:xfrm>
            <a:off x="4410603" y="2928037"/>
            <a:ext cx="318402" cy="603307"/>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6" name="Line 29"/>
          <p:cNvSpPr>
            <a:spLocks noChangeShapeType="1"/>
          </p:cNvSpPr>
          <p:nvPr/>
        </p:nvSpPr>
        <p:spPr bwMode="auto">
          <a:xfrm>
            <a:off x="4410603" y="2897473"/>
            <a:ext cx="1050588" cy="0"/>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7" name="Line 30"/>
          <p:cNvSpPr>
            <a:spLocks noChangeShapeType="1"/>
          </p:cNvSpPr>
          <p:nvPr/>
        </p:nvSpPr>
        <p:spPr bwMode="auto">
          <a:xfrm>
            <a:off x="5461191" y="2897473"/>
            <a:ext cx="730783" cy="61128"/>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8" name="Line 31"/>
          <p:cNvSpPr>
            <a:spLocks noChangeShapeType="1"/>
          </p:cNvSpPr>
          <p:nvPr/>
        </p:nvSpPr>
        <p:spPr bwMode="auto">
          <a:xfrm flipH="1">
            <a:off x="5461191" y="2566585"/>
            <a:ext cx="158500" cy="361453"/>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29" name="Line 32"/>
          <p:cNvSpPr>
            <a:spLocks noChangeShapeType="1"/>
          </p:cNvSpPr>
          <p:nvPr/>
        </p:nvSpPr>
        <p:spPr bwMode="auto">
          <a:xfrm flipH="1">
            <a:off x="5461191" y="2928037"/>
            <a:ext cx="30858" cy="392017"/>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30" name="Line 37"/>
          <p:cNvSpPr>
            <a:spLocks noChangeShapeType="1"/>
          </p:cNvSpPr>
          <p:nvPr/>
        </p:nvSpPr>
        <p:spPr bwMode="auto">
          <a:xfrm>
            <a:off x="5461191" y="2928037"/>
            <a:ext cx="635402" cy="422581"/>
          </a:xfrm>
          <a:prstGeom prst="line">
            <a:avLst/>
          </a:prstGeom>
          <a:noFill/>
          <a:ln w="31750">
            <a:solidFill>
              <a:schemeClr val="tx1"/>
            </a:solidFill>
            <a:round/>
            <a:headEnd/>
            <a:tailEnd/>
          </a:ln>
          <a:effectLst/>
        </p:spPr>
        <p:txBody>
          <a:bodyPr lIns="90000" tIns="46800" rIns="90000" bIns="46800">
            <a:spAutoFit/>
          </a:bodyPr>
          <a:lstStyle/>
          <a:p>
            <a:endParaRPr lang="en-US"/>
          </a:p>
        </p:txBody>
      </p:sp>
      <p:sp>
        <p:nvSpPr>
          <p:cNvPr id="150" name="Line 20"/>
          <p:cNvSpPr>
            <a:spLocks noChangeShapeType="1"/>
          </p:cNvSpPr>
          <p:nvPr/>
        </p:nvSpPr>
        <p:spPr bwMode="auto">
          <a:xfrm>
            <a:off x="3174218" y="2455817"/>
            <a:ext cx="706209" cy="54280"/>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1" name="Line 21"/>
          <p:cNvSpPr>
            <a:spLocks noChangeShapeType="1"/>
          </p:cNvSpPr>
          <p:nvPr/>
        </p:nvSpPr>
        <p:spPr bwMode="auto">
          <a:xfrm>
            <a:off x="3101901" y="2550523"/>
            <a:ext cx="99662" cy="380826"/>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2" name="Line 22"/>
          <p:cNvSpPr>
            <a:spLocks noChangeShapeType="1"/>
          </p:cNvSpPr>
          <p:nvPr/>
        </p:nvSpPr>
        <p:spPr bwMode="auto">
          <a:xfrm flipH="1">
            <a:off x="3138443" y="3013377"/>
            <a:ext cx="25200" cy="405826"/>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3" name="Line 23"/>
          <p:cNvSpPr>
            <a:spLocks noChangeShapeType="1"/>
          </p:cNvSpPr>
          <p:nvPr/>
        </p:nvSpPr>
        <p:spPr bwMode="auto">
          <a:xfrm>
            <a:off x="3229791" y="3443871"/>
            <a:ext cx="707224" cy="268245"/>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4" name="Line 24"/>
          <p:cNvSpPr>
            <a:spLocks noChangeShapeType="1"/>
          </p:cNvSpPr>
          <p:nvPr/>
        </p:nvSpPr>
        <p:spPr bwMode="auto">
          <a:xfrm flipV="1">
            <a:off x="3964577" y="2385904"/>
            <a:ext cx="830862" cy="135386"/>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5" name="Line 25"/>
          <p:cNvSpPr>
            <a:spLocks noChangeShapeType="1"/>
          </p:cNvSpPr>
          <p:nvPr/>
        </p:nvSpPr>
        <p:spPr bwMode="auto">
          <a:xfrm>
            <a:off x="3886469" y="2635431"/>
            <a:ext cx="50545" cy="386282"/>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6" name="Line 27"/>
          <p:cNvSpPr>
            <a:spLocks noChangeShapeType="1"/>
          </p:cNvSpPr>
          <p:nvPr/>
        </p:nvSpPr>
        <p:spPr bwMode="auto">
          <a:xfrm>
            <a:off x="3949812" y="2573383"/>
            <a:ext cx="433247" cy="327403"/>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7" name="Line 28"/>
          <p:cNvSpPr>
            <a:spLocks noChangeShapeType="1"/>
          </p:cNvSpPr>
          <p:nvPr/>
        </p:nvSpPr>
        <p:spPr bwMode="auto">
          <a:xfrm>
            <a:off x="4450777" y="3004457"/>
            <a:ext cx="281542" cy="533465"/>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8" name="Line 29"/>
          <p:cNvSpPr>
            <a:spLocks noChangeShapeType="1"/>
          </p:cNvSpPr>
          <p:nvPr/>
        </p:nvSpPr>
        <p:spPr bwMode="auto">
          <a:xfrm flipV="1">
            <a:off x="4509951" y="2894252"/>
            <a:ext cx="948022" cy="2435"/>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59" name="Line 30"/>
          <p:cNvSpPr>
            <a:spLocks noChangeShapeType="1"/>
          </p:cNvSpPr>
          <p:nvPr/>
        </p:nvSpPr>
        <p:spPr bwMode="auto">
          <a:xfrm>
            <a:off x="5555534" y="2906486"/>
            <a:ext cx="662616" cy="55426"/>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60" name="Line 31"/>
          <p:cNvSpPr>
            <a:spLocks noChangeShapeType="1"/>
          </p:cNvSpPr>
          <p:nvPr/>
        </p:nvSpPr>
        <p:spPr bwMode="auto">
          <a:xfrm flipH="1">
            <a:off x="5499461" y="2589493"/>
            <a:ext cx="113745" cy="259391"/>
          </a:xfrm>
          <a:prstGeom prst="line">
            <a:avLst/>
          </a:prstGeom>
          <a:noFill/>
          <a:ln w="31750">
            <a:solidFill>
              <a:srgbClr val="FF0000"/>
            </a:solidFill>
            <a:round/>
            <a:headEnd type="none" w="med" len="med"/>
            <a:tailEnd type="triangle" w="med" len="med"/>
          </a:ln>
          <a:effectLst/>
        </p:spPr>
        <p:txBody>
          <a:bodyPr wrap="square" lIns="90000" tIns="46800" rIns="90000" bIns="46800">
            <a:spAutoFit/>
          </a:bodyPr>
          <a:lstStyle/>
          <a:p>
            <a:endParaRPr lang="en-US"/>
          </a:p>
        </p:txBody>
      </p:sp>
      <p:sp>
        <p:nvSpPr>
          <p:cNvPr id="161" name="Line 32"/>
          <p:cNvSpPr>
            <a:spLocks noChangeShapeType="1"/>
          </p:cNvSpPr>
          <p:nvPr/>
        </p:nvSpPr>
        <p:spPr bwMode="auto">
          <a:xfrm flipH="1">
            <a:off x="5464504" y="3014252"/>
            <a:ext cx="25200" cy="286252"/>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62" name="Line 37"/>
          <p:cNvSpPr>
            <a:spLocks noChangeShapeType="1"/>
          </p:cNvSpPr>
          <p:nvPr/>
        </p:nvSpPr>
        <p:spPr bwMode="auto">
          <a:xfrm>
            <a:off x="5540059" y="2981597"/>
            <a:ext cx="559848" cy="372333"/>
          </a:xfrm>
          <a:prstGeom prst="line">
            <a:avLst/>
          </a:prstGeom>
          <a:noFill/>
          <a:ln w="31750">
            <a:solidFill>
              <a:srgbClr val="FF0000"/>
            </a:solidFill>
            <a:round/>
            <a:headEnd type="triangle" w="med" len="med"/>
            <a:tailEnd type="none" w="med" len="med"/>
          </a:ln>
          <a:effectLst/>
        </p:spPr>
        <p:txBody>
          <a:bodyPr wrap="square" lIns="90000" tIns="46800" rIns="90000" bIns="46800">
            <a:spAutoFit/>
          </a:bodyPr>
          <a:lstStyle/>
          <a:p>
            <a:endParaRPr lang="en-US"/>
          </a:p>
        </p:txBody>
      </p:sp>
      <p:sp>
        <p:nvSpPr>
          <p:cNvPr id="129" name="Line 21"/>
          <p:cNvSpPr>
            <a:spLocks noChangeShapeType="1"/>
          </p:cNvSpPr>
          <p:nvPr/>
        </p:nvSpPr>
        <p:spPr bwMode="auto">
          <a:xfrm>
            <a:off x="3073889" y="2447337"/>
            <a:ext cx="103850" cy="396828"/>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0" name="Line 20"/>
          <p:cNvSpPr>
            <a:spLocks noChangeShapeType="1"/>
          </p:cNvSpPr>
          <p:nvPr/>
        </p:nvSpPr>
        <p:spPr bwMode="auto">
          <a:xfrm>
            <a:off x="3073888" y="2447337"/>
            <a:ext cx="711273" cy="54669"/>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1" name="Line 22"/>
          <p:cNvSpPr>
            <a:spLocks noChangeShapeType="1"/>
          </p:cNvSpPr>
          <p:nvPr/>
        </p:nvSpPr>
        <p:spPr bwMode="auto">
          <a:xfrm flipH="1">
            <a:off x="3145023" y="2899731"/>
            <a:ext cx="25200" cy="413410"/>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2" name="Line 23"/>
          <p:cNvSpPr>
            <a:spLocks noChangeShapeType="1"/>
          </p:cNvSpPr>
          <p:nvPr/>
        </p:nvSpPr>
        <p:spPr bwMode="auto">
          <a:xfrm>
            <a:off x="3137008" y="3409029"/>
            <a:ext cx="716733" cy="271852"/>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3" name="Line 25"/>
          <p:cNvSpPr>
            <a:spLocks noChangeShapeType="1"/>
          </p:cNvSpPr>
          <p:nvPr/>
        </p:nvSpPr>
        <p:spPr bwMode="auto">
          <a:xfrm>
            <a:off x="3872262" y="2537701"/>
            <a:ext cx="53128" cy="406025"/>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4" name="Line 24"/>
          <p:cNvSpPr>
            <a:spLocks noChangeShapeType="1"/>
          </p:cNvSpPr>
          <p:nvPr/>
        </p:nvSpPr>
        <p:spPr bwMode="auto">
          <a:xfrm flipV="1">
            <a:off x="3872261" y="2403458"/>
            <a:ext cx="823836" cy="134241"/>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5" name="Line 27"/>
          <p:cNvSpPr>
            <a:spLocks noChangeShapeType="1"/>
          </p:cNvSpPr>
          <p:nvPr/>
        </p:nvSpPr>
        <p:spPr bwMode="auto">
          <a:xfrm>
            <a:off x="3903121" y="2537702"/>
            <a:ext cx="437014" cy="330250"/>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6" name="Line 29"/>
          <p:cNvSpPr>
            <a:spLocks noChangeShapeType="1"/>
          </p:cNvSpPr>
          <p:nvPr/>
        </p:nvSpPr>
        <p:spPr bwMode="auto">
          <a:xfrm>
            <a:off x="4412283" y="2896084"/>
            <a:ext cx="959817" cy="801"/>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7" name="Line 28"/>
          <p:cNvSpPr>
            <a:spLocks noChangeShapeType="1"/>
          </p:cNvSpPr>
          <p:nvPr/>
        </p:nvSpPr>
        <p:spPr bwMode="auto">
          <a:xfrm>
            <a:off x="4409215" y="2932786"/>
            <a:ext cx="287080" cy="543958"/>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39" name="Line 37"/>
          <p:cNvSpPr>
            <a:spLocks noChangeShapeType="1"/>
          </p:cNvSpPr>
          <p:nvPr/>
        </p:nvSpPr>
        <p:spPr bwMode="auto">
          <a:xfrm>
            <a:off x="5462871" y="2929718"/>
            <a:ext cx="569049" cy="378452"/>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40" name="Line 30"/>
          <p:cNvSpPr>
            <a:spLocks noChangeShapeType="1"/>
          </p:cNvSpPr>
          <p:nvPr/>
        </p:nvSpPr>
        <p:spPr bwMode="auto">
          <a:xfrm>
            <a:off x="5456735" y="2896085"/>
            <a:ext cx="614623" cy="51412"/>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41" name="Line 31"/>
          <p:cNvSpPr>
            <a:spLocks noChangeShapeType="1"/>
          </p:cNvSpPr>
          <p:nvPr/>
        </p:nvSpPr>
        <p:spPr bwMode="auto">
          <a:xfrm flipH="1">
            <a:off x="5459803" y="2670604"/>
            <a:ext cx="114969" cy="262182"/>
          </a:xfrm>
          <a:prstGeom prst="line">
            <a:avLst/>
          </a:prstGeom>
          <a:noFill/>
          <a:ln w="31750">
            <a:solidFill>
              <a:srgbClr val="3983EF"/>
            </a:solidFill>
            <a:round/>
            <a:headEnd type="triangle" w="med" len="med"/>
            <a:tailEnd type="none" w="med" len="med"/>
          </a:ln>
          <a:effectLst/>
        </p:spPr>
        <p:txBody>
          <a:bodyPr wrap="square" lIns="90000" tIns="46800" rIns="90000" bIns="46800">
            <a:spAutoFit/>
          </a:bodyPr>
          <a:lstStyle/>
          <a:p>
            <a:endParaRPr lang="en-US"/>
          </a:p>
        </p:txBody>
      </p:sp>
      <p:sp>
        <p:nvSpPr>
          <p:cNvPr id="149" name="Line 32"/>
          <p:cNvSpPr>
            <a:spLocks noChangeShapeType="1"/>
          </p:cNvSpPr>
          <p:nvPr/>
        </p:nvSpPr>
        <p:spPr bwMode="auto">
          <a:xfrm flipH="1">
            <a:off x="5466570" y="2956500"/>
            <a:ext cx="25200" cy="277653"/>
          </a:xfrm>
          <a:prstGeom prst="line">
            <a:avLst/>
          </a:prstGeom>
          <a:noFill/>
          <a:ln w="31750">
            <a:solidFill>
              <a:srgbClr val="3983EF"/>
            </a:solidFill>
            <a:round/>
            <a:headEnd type="none" w="med" len="med"/>
            <a:tailEnd type="triangle" w="med" len="med"/>
          </a:ln>
          <a:effectLst/>
        </p:spPr>
        <p:txBody>
          <a:bodyPr wrap="square" lIns="90000" tIns="46800" rIns="90000" bIns="46800">
            <a:spAutoFit/>
          </a:bodyPr>
          <a:lstStyle/>
          <a:p>
            <a:endParaRPr lang="en-US"/>
          </a:p>
        </p:txBody>
      </p:sp>
      <p:sp>
        <p:nvSpPr>
          <p:cNvPr id="1254402" name="Rectangle 2"/>
          <p:cNvSpPr>
            <a:spLocks noGrp="1" noChangeArrowheads="1"/>
          </p:cNvSpPr>
          <p:nvPr>
            <p:ph type="title"/>
          </p:nvPr>
        </p:nvSpPr>
        <p:spPr/>
        <p:txBody>
          <a:bodyPr/>
          <a:lstStyle/>
          <a:p>
            <a:r>
              <a:rPr lang="de-CH" dirty="0" err="1" smtClean="0"/>
              <a:t>Computing</a:t>
            </a:r>
            <a:r>
              <a:rPr lang="de-CH" dirty="0" smtClean="0"/>
              <a:t> </a:t>
            </a:r>
            <a:r>
              <a:rPr lang="de-CH" dirty="0" err="1" smtClean="0"/>
              <a:t>the</a:t>
            </a:r>
            <a:r>
              <a:rPr lang="de-CH" dirty="0" smtClean="0"/>
              <a:t> Minimum </a:t>
            </a:r>
            <a:r>
              <a:rPr lang="de-CH" dirty="0" err="1" smtClean="0"/>
              <a:t>Value</a:t>
            </a:r>
            <a:r>
              <a:rPr lang="de-CH" dirty="0" smtClean="0"/>
              <a:t>…</a:t>
            </a:r>
            <a:endParaRPr lang="en-US" dirty="0"/>
          </a:p>
        </p:txBody>
      </p:sp>
      <p:sp>
        <p:nvSpPr>
          <p:cNvPr id="11" name="Rectangle 3"/>
          <p:cNvSpPr txBox="1">
            <a:spLocks noChangeArrowheads="1"/>
          </p:cNvSpPr>
          <p:nvPr/>
        </p:nvSpPr>
        <p:spPr bwMode="auto">
          <a:xfrm>
            <a:off x="468313" y="836613"/>
            <a:ext cx="8207375" cy="528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rgbClr val="000000"/>
              </a:solidFill>
              <a:effectLst/>
              <a:uLnTx/>
              <a:uFillTx/>
              <a:latin typeface="+mn-lt"/>
              <a:ea typeface="+mn-ea"/>
              <a:cs typeface="+mn-cs"/>
            </a:endParaRPr>
          </a:p>
          <a:p>
            <a:pPr marL="342900" indent="-342900" algn="l">
              <a:spcBef>
                <a:spcPct val="20000"/>
              </a:spcBef>
              <a:buFont typeface="Arial" pitchFamily="34" charset="0"/>
              <a:buChar char="•"/>
            </a:pPr>
            <a:r>
              <a:rPr lang="en-US" sz="2000" dirty="0" smtClean="0">
                <a:sym typeface="Wingdings" pitchFamily="2" charset="2"/>
              </a:rPr>
              <a:t>Use a simple </a:t>
            </a:r>
            <a:r>
              <a:rPr lang="en-US" sz="2000" i="1" dirty="0" smtClean="0">
                <a:sym typeface="Wingdings" pitchFamily="2" charset="2"/>
              </a:rPr>
              <a:t>flooding-echo</a:t>
            </a:r>
            <a:r>
              <a:rPr lang="en-US" sz="2000" dirty="0" smtClean="0">
                <a:sym typeface="Wingdings" pitchFamily="2" charset="2"/>
              </a:rPr>
              <a:t> procedure  </a:t>
            </a:r>
            <a:r>
              <a:rPr lang="en-US" sz="2000" dirty="0" err="1" smtClean="0">
                <a:solidFill>
                  <a:srgbClr val="3983EF"/>
                </a:solidFill>
                <a:sym typeface="Wingdings" pitchFamily="2" charset="2"/>
              </a:rPr>
              <a:t>convergecast</a:t>
            </a: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endParaRPr lang="en-US" sz="2000" dirty="0" smtClean="0">
              <a:solidFill>
                <a:srgbClr val="3983EF"/>
              </a:solidFill>
              <a:sym typeface="Wingdings" pitchFamily="2" charset="2"/>
            </a:endParaRPr>
          </a:p>
          <a:p>
            <a:pPr marL="342900" indent="-342900" algn="l">
              <a:spcBef>
                <a:spcPct val="20000"/>
              </a:spcBef>
              <a:buFont typeface="Arial" pitchFamily="34" charset="0"/>
              <a:buChar char="•"/>
            </a:pPr>
            <a:r>
              <a:rPr lang="de-CH" sz="2000" dirty="0" smtClean="0"/>
              <a:t>Time </a:t>
            </a:r>
            <a:r>
              <a:rPr lang="de-CH" sz="2000" dirty="0" err="1" smtClean="0"/>
              <a:t>complexity</a:t>
            </a:r>
            <a:r>
              <a:rPr lang="de-CH" sz="2000" dirty="0" smtClean="0"/>
              <a:t>: </a:t>
            </a:r>
            <a:r>
              <a:rPr lang="de-CH" sz="2000" dirty="0" smtClean="0">
                <a:latin typeface="Symbol" pitchFamily="18" charset="2"/>
                <a:sym typeface="Symbol" pitchFamily="18" charset="2"/>
              </a:rPr>
              <a:t></a:t>
            </a:r>
            <a:r>
              <a:rPr lang="de-CH" sz="2000" dirty="0" smtClean="0"/>
              <a:t>(</a:t>
            </a:r>
            <a:r>
              <a:rPr lang="de-CH" sz="2000" i="1" dirty="0" smtClean="0"/>
              <a:t>D</a:t>
            </a:r>
            <a:r>
              <a:rPr lang="de-CH" sz="2000" dirty="0" smtClean="0"/>
              <a:t>)</a:t>
            </a:r>
          </a:p>
          <a:p>
            <a:pPr marL="342900" indent="-342900" algn="l">
              <a:spcBef>
                <a:spcPct val="20000"/>
              </a:spcBef>
              <a:buFont typeface="Arial" pitchFamily="34" charset="0"/>
              <a:buChar char="•"/>
            </a:pPr>
            <a:r>
              <a:rPr lang="de-CH" sz="2000" dirty="0" err="1" smtClean="0"/>
              <a:t>Number</a:t>
            </a:r>
            <a:r>
              <a:rPr lang="de-CH" sz="2000" dirty="0" smtClean="0"/>
              <a:t> of </a:t>
            </a:r>
            <a:r>
              <a:rPr lang="de-CH" sz="2000" dirty="0" err="1" smtClean="0"/>
              <a:t>messages</a:t>
            </a:r>
            <a:r>
              <a:rPr lang="de-CH" sz="2000" dirty="0" smtClean="0"/>
              <a:t>: </a:t>
            </a:r>
            <a:r>
              <a:rPr lang="de-CH" sz="2000" dirty="0" smtClean="0">
                <a:latin typeface="Symbol" pitchFamily="18" charset="2"/>
                <a:sym typeface="Symbol" pitchFamily="18" charset="2"/>
              </a:rPr>
              <a:t></a:t>
            </a:r>
            <a:r>
              <a:rPr lang="de-CH" sz="2000" dirty="0" smtClean="0"/>
              <a:t>(</a:t>
            </a:r>
            <a:r>
              <a:rPr lang="de-CH" sz="2000" i="1" dirty="0" smtClean="0"/>
              <a:t>n</a:t>
            </a:r>
            <a:r>
              <a:rPr lang="de-CH" sz="2000" dirty="0" smtClean="0"/>
              <a:t>)</a:t>
            </a:r>
            <a:endParaRPr lang="de-DE" sz="2000" dirty="0" smtClean="0"/>
          </a:p>
          <a:p>
            <a:pPr marL="342900" indent="-342900" algn="l">
              <a:spcBef>
                <a:spcPct val="20000"/>
              </a:spcBef>
              <a:buFont typeface="Arial" pitchFamily="34" charset="0"/>
              <a:buChar char="•"/>
            </a:pPr>
            <a:endParaRPr lang="en-US" sz="2000" dirty="0" smtClean="0"/>
          </a:p>
          <a:p>
            <a:pPr marL="342900" indent="-342900" algn="l">
              <a:spcBef>
                <a:spcPct val="20000"/>
              </a:spcBef>
              <a:buFontTx/>
              <a:buChar cha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indent="-342900" algn="l">
              <a:spcBef>
                <a:spcPct val="20000"/>
              </a:spcBef>
              <a:buFontTx/>
              <a:buChar cha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31" name="Text Box 44"/>
          <p:cNvSpPr txBox="1">
            <a:spLocks noChangeArrowheads="1"/>
          </p:cNvSpPr>
          <p:nvPr/>
        </p:nvSpPr>
        <p:spPr bwMode="auto">
          <a:xfrm>
            <a:off x="3196897" y="2914948"/>
            <a:ext cx="349250"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19</a:t>
            </a:r>
            <a:endParaRPr lang="de-DE" sz="1200" dirty="0"/>
          </a:p>
        </p:txBody>
      </p:sp>
      <p:sp>
        <p:nvSpPr>
          <p:cNvPr id="32" name="Text Box 45"/>
          <p:cNvSpPr txBox="1">
            <a:spLocks noChangeArrowheads="1"/>
          </p:cNvSpPr>
          <p:nvPr/>
        </p:nvSpPr>
        <p:spPr bwMode="auto">
          <a:xfrm>
            <a:off x="3051333" y="2151453"/>
            <a:ext cx="265113"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8</a:t>
            </a:r>
            <a:endParaRPr lang="de-DE" sz="1200" dirty="0"/>
          </a:p>
        </p:txBody>
      </p:sp>
      <p:sp>
        <p:nvSpPr>
          <p:cNvPr id="33" name="Text Box 46"/>
          <p:cNvSpPr txBox="1">
            <a:spLocks noChangeArrowheads="1"/>
          </p:cNvSpPr>
          <p:nvPr/>
        </p:nvSpPr>
        <p:spPr bwMode="auto">
          <a:xfrm>
            <a:off x="5650089" y="2348358"/>
            <a:ext cx="265113"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9</a:t>
            </a:r>
            <a:endParaRPr lang="de-DE" sz="1200" dirty="0"/>
          </a:p>
        </p:txBody>
      </p:sp>
      <p:sp>
        <p:nvSpPr>
          <p:cNvPr id="34" name="Text Box 47"/>
          <p:cNvSpPr txBox="1">
            <a:spLocks noChangeArrowheads="1"/>
          </p:cNvSpPr>
          <p:nvPr/>
        </p:nvSpPr>
        <p:spPr bwMode="auto">
          <a:xfrm>
            <a:off x="3921302" y="3708212"/>
            <a:ext cx="349250"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20</a:t>
            </a:r>
            <a:endParaRPr lang="de-DE" sz="1200" dirty="0"/>
          </a:p>
        </p:txBody>
      </p:sp>
      <p:sp>
        <p:nvSpPr>
          <p:cNvPr id="35" name="Text Box 48"/>
          <p:cNvSpPr txBox="1">
            <a:spLocks noChangeArrowheads="1"/>
          </p:cNvSpPr>
          <p:nvPr/>
        </p:nvSpPr>
        <p:spPr bwMode="auto">
          <a:xfrm>
            <a:off x="3815930" y="2198013"/>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65</a:t>
            </a:r>
            <a:endParaRPr lang="de-DE" sz="1200" dirty="0"/>
          </a:p>
        </p:txBody>
      </p:sp>
      <p:sp>
        <p:nvSpPr>
          <p:cNvPr id="36" name="Text Box 49"/>
          <p:cNvSpPr txBox="1">
            <a:spLocks noChangeArrowheads="1"/>
          </p:cNvSpPr>
          <p:nvPr/>
        </p:nvSpPr>
        <p:spPr bwMode="auto">
          <a:xfrm>
            <a:off x="6122081" y="3357897"/>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96</a:t>
            </a:r>
            <a:endParaRPr lang="de-DE" sz="1200" dirty="0"/>
          </a:p>
        </p:txBody>
      </p:sp>
      <p:sp>
        <p:nvSpPr>
          <p:cNvPr id="37" name="Text Box 50"/>
          <p:cNvSpPr txBox="1">
            <a:spLocks noChangeArrowheads="1"/>
          </p:cNvSpPr>
          <p:nvPr/>
        </p:nvSpPr>
        <p:spPr bwMode="auto">
          <a:xfrm>
            <a:off x="4722411" y="3572585"/>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28</a:t>
            </a:r>
            <a:endParaRPr lang="de-DE" sz="1200" dirty="0"/>
          </a:p>
        </p:txBody>
      </p:sp>
      <p:sp>
        <p:nvSpPr>
          <p:cNvPr id="38" name="Text Box 51"/>
          <p:cNvSpPr txBox="1">
            <a:spLocks noChangeArrowheads="1"/>
          </p:cNvSpPr>
          <p:nvPr/>
        </p:nvSpPr>
        <p:spPr bwMode="auto">
          <a:xfrm>
            <a:off x="2749782" y="3454772"/>
            <a:ext cx="43663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100</a:t>
            </a:r>
            <a:endParaRPr lang="de-DE" sz="1200" dirty="0"/>
          </a:p>
        </p:txBody>
      </p:sp>
      <p:sp>
        <p:nvSpPr>
          <p:cNvPr id="39" name="Text Box 52"/>
          <p:cNvSpPr txBox="1">
            <a:spLocks noChangeArrowheads="1"/>
          </p:cNvSpPr>
          <p:nvPr/>
        </p:nvSpPr>
        <p:spPr bwMode="auto">
          <a:xfrm>
            <a:off x="3927485" y="3045197"/>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19</a:t>
            </a:r>
            <a:endParaRPr lang="de-DE" sz="1200" dirty="0"/>
          </a:p>
        </p:txBody>
      </p:sp>
      <p:sp>
        <p:nvSpPr>
          <p:cNvPr id="40" name="Text Box 53"/>
          <p:cNvSpPr txBox="1">
            <a:spLocks noChangeArrowheads="1"/>
          </p:cNvSpPr>
          <p:nvPr/>
        </p:nvSpPr>
        <p:spPr bwMode="auto">
          <a:xfrm>
            <a:off x="4362048" y="2603349"/>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27</a:t>
            </a:r>
            <a:endParaRPr lang="de-DE" sz="1200" dirty="0"/>
          </a:p>
        </p:txBody>
      </p:sp>
      <p:sp>
        <p:nvSpPr>
          <p:cNvPr id="41" name="Text Box 54"/>
          <p:cNvSpPr txBox="1">
            <a:spLocks noChangeArrowheads="1"/>
          </p:cNvSpPr>
          <p:nvPr/>
        </p:nvSpPr>
        <p:spPr bwMode="auto">
          <a:xfrm>
            <a:off x="6152114" y="2657828"/>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45</a:t>
            </a:r>
            <a:endParaRPr lang="de-DE" sz="1200" dirty="0"/>
          </a:p>
        </p:txBody>
      </p:sp>
      <p:sp>
        <p:nvSpPr>
          <p:cNvPr id="42" name="Text Box 55"/>
          <p:cNvSpPr txBox="1">
            <a:spLocks noChangeArrowheads="1"/>
          </p:cNvSpPr>
          <p:nvPr/>
        </p:nvSpPr>
        <p:spPr bwMode="auto">
          <a:xfrm>
            <a:off x="4789646" y="2151453"/>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36</a:t>
            </a:r>
            <a:endParaRPr lang="de-DE" sz="1200" dirty="0"/>
          </a:p>
        </p:txBody>
      </p:sp>
      <p:sp>
        <p:nvSpPr>
          <p:cNvPr id="43" name="Text Box 56"/>
          <p:cNvSpPr txBox="1">
            <a:spLocks noChangeArrowheads="1"/>
          </p:cNvSpPr>
          <p:nvPr/>
        </p:nvSpPr>
        <p:spPr bwMode="auto">
          <a:xfrm>
            <a:off x="5107576" y="2881013"/>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71</a:t>
            </a:r>
            <a:endParaRPr lang="de-DE" sz="1200" dirty="0"/>
          </a:p>
        </p:txBody>
      </p:sp>
      <p:sp>
        <p:nvSpPr>
          <p:cNvPr id="44" name="Text Box 57"/>
          <p:cNvSpPr txBox="1">
            <a:spLocks noChangeArrowheads="1"/>
          </p:cNvSpPr>
          <p:nvPr/>
        </p:nvSpPr>
        <p:spPr bwMode="auto">
          <a:xfrm>
            <a:off x="5494477" y="3334122"/>
            <a:ext cx="265113"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3</a:t>
            </a:r>
            <a:endParaRPr lang="de-DE" sz="1200" dirty="0"/>
          </a:p>
        </p:txBody>
      </p:sp>
      <p:sp>
        <p:nvSpPr>
          <p:cNvPr id="58" name="Oval 9"/>
          <p:cNvSpPr>
            <a:spLocks noChangeArrowheads="1"/>
          </p:cNvSpPr>
          <p:nvPr/>
        </p:nvSpPr>
        <p:spPr bwMode="auto">
          <a:xfrm>
            <a:off x="2979896" y="2355294"/>
            <a:ext cx="190761" cy="180726"/>
          </a:xfrm>
          <a:prstGeom prst="ellipse">
            <a:avLst/>
          </a:prstGeom>
          <a:solidFill>
            <a:srgbClr val="3983EF"/>
          </a:solidFill>
          <a:ln w="9525" algn="ctr">
            <a:solidFill>
              <a:srgbClr val="3983EF"/>
            </a:solidFill>
            <a:round/>
            <a:headEnd/>
            <a:tailEnd/>
          </a:ln>
          <a:effectLst/>
        </p:spPr>
        <p:txBody>
          <a:bodyPr wrap="none" lIns="90000" tIns="46800" rIns="90000" bIns="46800" anchor="ctr">
            <a:spAutoFit/>
          </a:bodyPr>
          <a:lstStyle/>
          <a:p>
            <a:endParaRPr lang="en-US"/>
          </a:p>
        </p:txBody>
      </p:sp>
      <p:sp>
        <p:nvSpPr>
          <p:cNvPr id="59" name="Oval 11"/>
          <p:cNvSpPr>
            <a:spLocks noChangeArrowheads="1"/>
          </p:cNvSpPr>
          <p:nvPr/>
        </p:nvSpPr>
        <p:spPr bwMode="auto">
          <a:xfrm>
            <a:off x="3106135" y="2837674"/>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0" name="Oval 14"/>
          <p:cNvSpPr>
            <a:spLocks noChangeArrowheads="1"/>
          </p:cNvSpPr>
          <p:nvPr/>
        </p:nvSpPr>
        <p:spPr bwMode="auto">
          <a:xfrm>
            <a:off x="3043015" y="3320054"/>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1" name="Oval 15"/>
          <p:cNvSpPr>
            <a:spLocks noChangeArrowheads="1"/>
          </p:cNvSpPr>
          <p:nvPr/>
        </p:nvSpPr>
        <p:spPr bwMode="auto">
          <a:xfrm>
            <a:off x="4633625" y="3470216"/>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2" name="Oval 16"/>
          <p:cNvSpPr>
            <a:spLocks noChangeArrowheads="1"/>
          </p:cNvSpPr>
          <p:nvPr/>
        </p:nvSpPr>
        <p:spPr bwMode="auto">
          <a:xfrm>
            <a:off x="3838320" y="3621708"/>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3" name="Oval 17"/>
          <p:cNvSpPr>
            <a:spLocks noChangeArrowheads="1"/>
          </p:cNvSpPr>
          <p:nvPr/>
        </p:nvSpPr>
        <p:spPr bwMode="auto">
          <a:xfrm>
            <a:off x="5396669" y="3229691"/>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4" name="Oval 18"/>
          <p:cNvSpPr>
            <a:spLocks noChangeArrowheads="1"/>
          </p:cNvSpPr>
          <p:nvPr/>
        </p:nvSpPr>
        <p:spPr bwMode="auto">
          <a:xfrm>
            <a:off x="6065735" y="2868238"/>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5" name="Oval 19"/>
          <p:cNvSpPr>
            <a:spLocks noChangeArrowheads="1"/>
          </p:cNvSpPr>
          <p:nvPr/>
        </p:nvSpPr>
        <p:spPr bwMode="auto">
          <a:xfrm>
            <a:off x="4315223" y="2837674"/>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6" name="Oval 26"/>
          <p:cNvSpPr>
            <a:spLocks noChangeArrowheads="1"/>
          </p:cNvSpPr>
          <p:nvPr/>
        </p:nvSpPr>
        <p:spPr bwMode="auto">
          <a:xfrm>
            <a:off x="3870581" y="2928037"/>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7" name="Oval 33"/>
          <p:cNvSpPr>
            <a:spLocks noChangeArrowheads="1"/>
          </p:cNvSpPr>
          <p:nvPr/>
        </p:nvSpPr>
        <p:spPr bwMode="auto">
          <a:xfrm>
            <a:off x="6001213" y="3289490"/>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8" name="Oval 35"/>
          <p:cNvSpPr>
            <a:spLocks noChangeArrowheads="1"/>
          </p:cNvSpPr>
          <p:nvPr/>
        </p:nvSpPr>
        <p:spPr bwMode="auto">
          <a:xfrm>
            <a:off x="5524311" y="2506785"/>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69" name="Oval 10"/>
          <p:cNvSpPr>
            <a:spLocks noChangeArrowheads="1"/>
          </p:cNvSpPr>
          <p:nvPr/>
        </p:nvSpPr>
        <p:spPr bwMode="auto">
          <a:xfrm>
            <a:off x="3775201" y="2445657"/>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70" name="Oval 13"/>
          <p:cNvSpPr>
            <a:spLocks noChangeArrowheads="1"/>
          </p:cNvSpPr>
          <p:nvPr/>
        </p:nvSpPr>
        <p:spPr bwMode="auto">
          <a:xfrm>
            <a:off x="4696745" y="2326059"/>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71" name="Oval 12"/>
          <p:cNvSpPr>
            <a:spLocks noChangeArrowheads="1"/>
          </p:cNvSpPr>
          <p:nvPr/>
        </p:nvSpPr>
        <p:spPr bwMode="auto">
          <a:xfrm>
            <a:off x="5365811" y="2837674"/>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6" name="Abgerundete rechteckige Legende 125"/>
          <p:cNvSpPr/>
          <p:nvPr/>
        </p:nvSpPr>
        <p:spPr bwMode="auto">
          <a:xfrm>
            <a:off x="1014882" y="1778560"/>
            <a:ext cx="1457011" cy="743578"/>
          </a:xfrm>
          <a:prstGeom prst="wedgeRoundRectCallout">
            <a:avLst>
              <a:gd name="adj1" fmla="val 83305"/>
              <a:gd name="adj2" fmla="val 36824"/>
              <a:gd name="adj3" fmla="val 16667"/>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t>send me the min-value!</a:t>
            </a:r>
            <a:endParaRPr kumimoji="0" lang="en-US" sz="1600" b="0" i="0" u="none" strike="noStrike" cap="none" normalizeH="0" baseline="0" dirty="0" smtClean="0">
              <a:ln>
                <a:noFill/>
              </a:ln>
              <a:solidFill>
                <a:schemeClr val="tx1"/>
              </a:solidFill>
              <a:effectLst/>
              <a:latin typeface="Arial" charset="0"/>
            </a:endParaRPr>
          </a:p>
        </p:txBody>
      </p:sp>
      <p:sp>
        <p:nvSpPr>
          <p:cNvPr id="163" name="Text Box 46"/>
          <p:cNvSpPr txBox="1">
            <a:spLocks noChangeArrowheads="1"/>
          </p:cNvSpPr>
          <p:nvPr/>
        </p:nvSpPr>
        <p:spPr bwMode="auto">
          <a:xfrm>
            <a:off x="5325695" y="2588934"/>
            <a:ext cx="252290"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a:t>9</a:t>
            </a:r>
            <a:endParaRPr lang="de-DE" sz="1000" dirty="0"/>
          </a:p>
        </p:txBody>
      </p:sp>
      <p:sp>
        <p:nvSpPr>
          <p:cNvPr id="164" name="Text Box 49"/>
          <p:cNvSpPr txBox="1">
            <a:spLocks noChangeArrowheads="1"/>
          </p:cNvSpPr>
          <p:nvPr/>
        </p:nvSpPr>
        <p:spPr bwMode="auto">
          <a:xfrm>
            <a:off x="5696451" y="2961658"/>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96</a:t>
            </a:r>
            <a:endParaRPr lang="de-DE" sz="1000" dirty="0"/>
          </a:p>
        </p:txBody>
      </p:sp>
      <p:sp>
        <p:nvSpPr>
          <p:cNvPr id="165" name="Text Box 54"/>
          <p:cNvSpPr txBox="1">
            <a:spLocks noChangeArrowheads="1"/>
          </p:cNvSpPr>
          <p:nvPr/>
        </p:nvSpPr>
        <p:spPr bwMode="auto">
          <a:xfrm>
            <a:off x="5670969" y="2725321"/>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45</a:t>
            </a:r>
            <a:endParaRPr lang="de-DE" sz="1000" dirty="0"/>
          </a:p>
        </p:txBody>
      </p:sp>
      <p:sp>
        <p:nvSpPr>
          <p:cNvPr id="166" name="Text Box 57"/>
          <p:cNvSpPr txBox="1">
            <a:spLocks noChangeArrowheads="1"/>
          </p:cNvSpPr>
          <p:nvPr/>
        </p:nvSpPr>
        <p:spPr bwMode="auto">
          <a:xfrm>
            <a:off x="5431336" y="3035856"/>
            <a:ext cx="252290"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a:t>3</a:t>
            </a:r>
            <a:endParaRPr lang="de-DE" sz="1000" dirty="0"/>
          </a:p>
        </p:txBody>
      </p:sp>
      <p:sp>
        <p:nvSpPr>
          <p:cNvPr id="167" name="Text Box 47"/>
          <p:cNvSpPr txBox="1">
            <a:spLocks noChangeArrowheads="1"/>
          </p:cNvSpPr>
          <p:nvPr/>
        </p:nvSpPr>
        <p:spPr bwMode="auto">
          <a:xfrm>
            <a:off x="3440154" y="3344629"/>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a:t>20</a:t>
            </a:r>
            <a:endParaRPr lang="de-DE" sz="1000" dirty="0"/>
          </a:p>
        </p:txBody>
      </p:sp>
      <p:sp>
        <p:nvSpPr>
          <p:cNvPr id="168" name="Text Box 50"/>
          <p:cNvSpPr txBox="1">
            <a:spLocks noChangeArrowheads="1"/>
          </p:cNvSpPr>
          <p:nvPr/>
        </p:nvSpPr>
        <p:spPr bwMode="auto">
          <a:xfrm>
            <a:off x="4548238" y="3104501"/>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28</a:t>
            </a:r>
            <a:endParaRPr lang="de-DE" sz="1000" dirty="0"/>
          </a:p>
        </p:txBody>
      </p:sp>
      <p:sp>
        <p:nvSpPr>
          <p:cNvPr id="169" name="Text Box 52"/>
          <p:cNvSpPr txBox="1">
            <a:spLocks noChangeArrowheads="1"/>
          </p:cNvSpPr>
          <p:nvPr/>
        </p:nvSpPr>
        <p:spPr bwMode="auto">
          <a:xfrm>
            <a:off x="3642277" y="2697943"/>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19</a:t>
            </a:r>
            <a:endParaRPr lang="de-DE" sz="1000" dirty="0"/>
          </a:p>
        </p:txBody>
      </p:sp>
      <p:sp>
        <p:nvSpPr>
          <p:cNvPr id="170" name="Text Box 55"/>
          <p:cNvSpPr txBox="1">
            <a:spLocks noChangeArrowheads="1"/>
          </p:cNvSpPr>
          <p:nvPr/>
        </p:nvSpPr>
        <p:spPr bwMode="auto">
          <a:xfrm>
            <a:off x="4171338" y="2241806"/>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36</a:t>
            </a:r>
            <a:endParaRPr lang="de-DE" sz="1000" dirty="0"/>
          </a:p>
        </p:txBody>
      </p:sp>
      <p:sp>
        <p:nvSpPr>
          <p:cNvPr id="171" name="Text Box 51"/>
          <p:cNvSpPr txBox="1">
            <a:spLocks noChangeArrowheads="1"/>
          </p:cNvSpPr>
          <p:nvPr/>
        </p:nvSpPr>
        <p:spPr bwMode="auto">
          <a:xfrm>
            <a:off x="2869629" y="3068593"/>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20</a:t>
            </a:r>
            <a:endParaRPr lang="de-DE" sz="1000" dirty="0"/>
          </a:p>
        </p:txBody>
      </p:sp>
      <p:sp>
        <p:nvSpPr>
          <p:cNvPr id="172" name="Text Box 56"/>
          <p:cNvSpPr txBox="1">
            <a:spLocks noChangeArrowheads="1"/>
          </p:cNvSpPr>
          <p:nvPr/>
        </p:nvSpPr>
        <p:spPr bwMode="auto">
          <a:xfrm>
            <a:off x="4833848" y="2687183"/>
            <a:ext cx="252290"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3</a:t>
            </a:r>
            <a:endParaRPr lang="de-DE" sz="1000" dirty="0"/>
          </a:p>
        </p:txBody>
      </p:sp>
      <p:sp>
        <p:nvSpPr>
          <p:cNvPr id="173" name="Text Box 44"/>
          <p:cNvSpPr txBox="1">
            <a:spLocks noChangeArrowheads="1"/>
          </p:cNvSpPr>
          <p:nvPr/>
        </p:nvSpPr>
        <p:spPr bwMode="auto">
          <a:xfrm>
            <a:off x="3097764" y="2587954"/>
            <a:ext cx="322822"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a:t>19</a:t>
            </a:r>
            <a:endParaRPr lang="de-DE" sz="1000" dirty="0"/>
          </a:p>
        </p:txBody>
      </p:sp>
      <p:sp>
        <p:nvSpPr>
          <p:cNvPr id="174" name="Text Box 53"/>
          <p:cNvSpPr txBox="1">
            <a:spLocks noChangeArrowheads="1"/>
          </p:cNvSpPr>
          <p:nvPr/>
        </p:nvSpPr>
        <p:spPr bwMode="auto">
          <a:xfrm>
            <a:off x="4091281" y="2542683"/>
            <a:ext cx="252290"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3</a:t>
            </a:r>
            <a:endParaRPr lang="de-DE" sz="1000" dirty="0"/>
          </a:p>
        </p:txBody>
      </p:sp>
      <p:sp>
        <p:nvSpPr>
          <p:cNvPr id="177" name="Text Box 48"/>
          <p:cNvSpPr txBox="1">
            <a:spLocks noChangeArrowheads="1"/>
          </p:cNvSpPr>
          <p:nvPr/>
        </p:nvSpPr>
        <p:spPr bwMode="auto">
          <a:xfrm>
            <a:off x="3364648" y="2267551"/>
            <a:ext cx="252290" cy="24840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000" dirty="0" smtClean="0"/>
              <a:t>3</a:t>
            </a:r>
            <a:endParaRPr lang="de-DE" sz="1000" dirty="0"/>
          </a:p>
        </p:txBody>
      </p:sp>
      <p:sp>
        <p:nvSpPr>
          <p:cNvPr id="178" name="Abgerundete rechteckige Legende 177"/>
          <p:cNvSpPr/>
          <p:nvPr/>
        </p:nvSpPr>
        <p:spPr bwMode="auto">
          <a:xfrm>
            <a:off x="2233403" y="1747881"/>
            <a:ext cx="1569854" cy="396509"/>
          </a:xfrm>
          <a:prstGeom prst="wedgeRoundRectCallout">
            <a:avLst>
              <a:gd name="adj1" fmla="val -730"/>
              <a:gd name="adj2" fmla="val 109439"/>
              <a:gd name="adj3" fmla="val 16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minimum =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1"/>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4"/>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4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3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4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4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33"/>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32"/>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6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3"/>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6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68"/>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169"/>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170"/>
                                        </p:tgtEl>
                                        <p:attrNameLst>
                                          <p:attrName>style.visibility</p:attrName>
                                        </p:attrNameLst>
                                      </p:cBhvr>
                                      <p:to>
                                        <p:strVal val="visible"/>
                                      </p:to>
                                    </p:set>
                                  </p:childTnLst>
                                </p:cTn>
                              </p:par>
                              <p:par>
                                <p:cTn id="119" presetID="1" presetClass="exit"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hidden"/>
                                      </p:to>
                                    </p:set>
                                  </p:childTnLst>
                                </p:cTn>
                              </p:par>
                              <p:par>
                                <p:cTn id="121" presetID="1" presetClass="exit"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hidden"/>
                                      </p:to>
                                    </p:set>
                                  </p:childTnLst>
                                </p:cTn>
                              </p:par>
                              <p:par>
                                <p:cTn id="123" presetID="1" presetClass="exit"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34"/>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5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2"/>
                                        </p:tgtEl>
                                        <p:attrNameLst>
                                          <p:attrName>style.visibility</p:attrName>
                                        </p:attrNameLst>
                                      </p:cBhvr>
                                      <p:to>
                                        <p:strVal val="visible"/>
                                      </p:to>
                                    </p:set>
                                  </p:childTnLst>
                                </p:cTn>
                              </p:par>
                              <p:par>
                                <p:cTn id="141" presetID="1" presetClass="exit" presetSubtype="0" fill="hold" grpId="1" nodeType="withEffect">
                                  <p:stCondLst>
                                    <p:cond delay="0"/>
                                  </p:stCondLst>
                                  <p:childTnLst>
                                    <p:set>
                                      <p:cBhvr>
                                        <p:cTn id="142" dur="1" fill="hold">
                                          <p:stCondLst>
                                            <p:cond delay="0"/>
                                          </p:stCondLst>
                                        </p:cTn>
                                        <p:tgtEl>
                                          <p:spTgt spid="1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31"/>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17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72"/>
                                        </p:tgtEl>
                                        <p:attrNameLst>
                                          <p:attrName>style.visibility</p:attrName>
                                        </p:attrNameLst>
                                      </p:cBhvr>
                                      <p:to>
                                        <p:strVal val="visible"/>
                                      </p:to>
                                    </p:set>
                                  </p:childTnLst>
                                </p:cTn>
                              </p:par>
                              <p:par>
                                <p:cTn id="149" presetID="1" presetClass="exit" presetSubtype="0" fill="hold" grpId="0" nodeType="withEffect">
                                  <p:stCondLst>
                                    <p:cond delay="0"/>
                                  </p:stCondLst>
                                  <p:childTnLst>
                                    <p:set>
                                      <p:cBhvr>
                                        <p:cTn id="150" dur="1" fill="hold">
                                          <p:stCondLst>
                                            <p:cond delay="0"/>
                                          </p:stCondLst>
                                        </p:cTn>
                                        <p:tgtEl>
                                          <p:spTgt spid="38"/>
                                        </p:tgtEl>
                                        <p:attrNameLst>
                                          <p:attrName>style.visibility</p:attrName>
                                        </p:attrNameLst>
                                      </p:cBhvr>
                                      <p:to>
                                        <p:strVal val="hidden"/>
                                      </p:to>
                                    </p:set>
                                  </p:childTnLst>
                                </p:cTn>
                              </p:par>
                              <p:par>
                                <p:cTn id="151" presetID="1" presetClass="exit"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5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51"/>
                                        </p:tgtEl>
                                        <p:attrNameLst>
                                          <p:attrName>style.visibility</p:attrName>
                                        </p:attrNameLst>
                                      </p:cBhvr>
                                      <p:to>
                                        <p:strVal val="visible"/>
                                      </p:to>
                                    </p:set>
                                  </p:childTnLst>
                                </p:cTn>
                              </p:par>
                              <p:par>
                                <p:cTn id="159" presetID="1" presetClass="exit" presetSubtype="0" fill="hold" grpId="1" nodeType="withEffect">
                                  <p:stCondLst>
                                    <p:cond delay="0"/>
                                  </p:stCondLst>
                                  <p:childTnLst>
                                    <p:set>
                                      <p:cBhvr>
                                        <p:cTn id="160" dur="1" fill="hold">
                                          <p:stCondLst>
                                            <p:cond delay="0"/>
                                          </p:stCondLst>
                                        </p:cTn>
                                        <p:tgtEl>
                                          <p:spTgt spid="13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29"/>
                                        </p:tgtEl>
                                        <p:attrNameLst>
                                          <p:attrName>style.visibility</p:attrName>
                                        </p:attrNameLst>
                                      </p:cBhvr>
                                      <p:to>
                                        <p:strVal val="hidden"/>
                                      </p:to>
                                    </p:set>
                                  </p:childTnLst>
                                </p:cTn>
                              </p:par>
                              <p:par>
                                <p:cTn id="163" presetID="1" presetClass="entr" presetSubtype="0" fill="hold" grpId="0" nodeType="withEffect">
                                  <p:stCondLst>
                                    <p:cond delay="0"/>
                                  </p:stCondLst>
                                  <p:childTnLst>
                                    <p:set>
                                      <p:cBhvr>
                                        <p:cTn id="164" dur="1" fill="hold">
                                          <p:stCondLst>
                                            <p:cond delay="0"/>
                                          </p:stCondLst>
                                        </p:cTn>
                                        <p:tgtEl>
                                          <p:spTgt spid="17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74"/>
                                        </p:tgtEl>
                                        <p:attrNameLst>
                                          <p:attrName>style.visibility</p:attrName>
                                        </p:attrNameLst>
                                      </p:cBhvr>
                                      <p:to>
                                        <p:strVal val="visible"/>
                                      </p:to>
                                    </p:set>
                                  </p:childTnLst>
                                </p:cTn>
                              </p:par>
                              <p:par>
                                <p:cTn id="167" presetID="1" presetClass="exit" presetSubtype="0" fill="hold" grpId="0" nodeType="withEffect">
                                  <p:stCondLst>
                                    <p:cond delay="0"/>
                                  </p:stCondLst>
                                  <p:childTnLst>
                                    <p:set>
                                      <p:cBhvr>
                                        <p:cTn id="168" dur="1" fill="hold">
                                          <p:stCondLst>
                                            <p:cond delay="0"/>
                                          </p:stCondLst>
                                        </p:cTn>
                                        <p:tgtEl>
                                          <p:spTgt spid="40"/>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31"/>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50"/>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130"/>
                                        </p:tgtEl>
                                        <p:attrNameLst>
                                          <p:attrName>style.visibility</p:attrName>
                                        </p:attrNameLst>
                                      </p:cBhvr>
                                      <p:to>
                                        <p:strVal val="hidden"/>
                                      </p:to>
                                    </p:set>
                                  </p:childTnLst>
                                </p:cTn>
                              </p:par>
                              <p:par>
                                <p:cTn id="177" presetID="1" presetClass="entr" presetSubtype="0" fill="hold" grpId="0" nodeType="withEffect">
                                  <p:stCondLst>
                                    <p:cond delay="0"/>
                                  </p:stCondLst>
                                  <p:childTnLst>
                                    <p:set>
                                      <p:cBhvr>
                                        <p:cTn id="178" dur="1" fill="hold">
                                          <p:stCondLst>
                                            <p:cond delay="0"/>
                                          </p:stCondLst>
                                        </p:cTn>
                                        <p:tgtEl>
                                          <p:spTgt spid="177"/>
                                        </p:tgtEl>
                                        <p:attrNameLst>
                                          <p:attrName>style.visibility</p:attrName>
                                        </p:attrNameLst>
                                      </p:cBhvr>
                                      <p:to>
                                        <p:strVal val="visible"/>
                                      </p:to>
                                    </p:set>
                                  </p:childTnLst>
                                </p:cTn>
                              </p:par>
                              <p:par>
                                <p:cTn id="179" presetID="1" presetClass="exit" presetSubtype="0" fill="hold" grpId="0" nodeType="withEffect">
                                  <p:stCondLst>
                                    <p:cond delay="0"/>
                                  </p:stCondLst>
                                  <p:childTnLst>
                                    <p:set>
                                      <p:cBhvr>
                                        <p:cTn id="180" dur="1" fill="hold">
                                          <p:stCondLst>
                                            <p:cond delay="0"/>
                                          </p:stCondLst>
                                        </p:cTn>
                                        <p:tgtEl>
                                          <p:spTgt spid="35"/>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178"/>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9" grpId="0" animBg="1"/>
      <p:bldP spid="139" grpId="1" animBg="1"/>
      <p:bldP spid="140" grpId="0" animBg="1"/>
      <p:bldP spid="140" grpId="1" animBg="1"/>
      <p:bldP spid="141" grpId="0" animBg="1"/>
      <p:bldP spid="141" grpId="1" animBg="1"/>
      <p:bldP spid="149" grpId="0" animBg="1"/>
      <p:bldP spid="149" grpId="1" animBg="1"/>
      <p:bldP spid="31" grpId="0"/>
      <p:bldP spid="33" grpId="0"/>
      <p:bldP spid="34" grpId="0"/>
      <p:bldP spid="35" grpId="0"/>
      <p:bldP spid="36" grpId="0"/>
      <p:bldP spid="37" grpId="0"/>
      <p:bldP spid="38" grpId="0"/>
      <p:bldP spid="39" grpId="0"/>
      <p:bldP spid="40" grpId="0"/>
      <p:bldP spid="41" grpId="0"/>
      <p:bldP spid="42" grpId="0"/>
      <p:bldP spid="43" grpId="0"/>
      <p:bldP spid="44" grpId="0"/>
      <p:bldP spid="126" grpId="0" animBg="1"/>
      <p:bldP spid="126" grpId="1" animBg="1"/>
      <p:bldP spid="163" grpId="0"/>
      <p:bldP spid="164" grpId="0"/>
      <p:bldP spid="165" grpId="0"/>
      <p:bldP spid="166" grpId="0"/>
      <p:bldP spid="167" grpId="1"/>
      <p:bldP spid="168" grpId="1"/>
      <p:bldP spid="169" grpId="1"/>
      <p:bldP spid="170" grpId="1"/>
      <p:bldP spid="171" grpId="0"/>
      <p:bldP spid="172" grpId="0"/>
      <p:bldP spid="173" grpId="0"/>
      <p:bldP spid="174" grpId="0"/>
      <p:bldP spid="177" grpId="0"/>
      <p:bldP spid="1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Grp="1" noChangeArrowheads="1"/>
          </p:cNvSpPr>
          <p:nvPr>
            <p:ph type="title"/>
          </p:nvPr>
        </p:nvSpPr>
        <p:spPr/>
        <p:txBody>
          <a:bodyPr/>
          <a:lstStyle/>
          <a:p>
            <a:r>
              <a:rPr lang="de-CH" dirty="0" smtClean="0"/>
              <a:t>Distributive </a:t>
            </a:r>
            <a:r>
              <a:rPr lang="de-CH" dirty="0"/>
              <a:t>&amp; </a:t>
            </a:r>
            <a:r>
              <a:rPr lang="de-CH" dirty="0" err="1"/>
              <a:t>Algebraic</a:t>
            </a:r>
            <a:r>
              <a:rPr lang="de-CH" dirty="0"/>
              <a:t> </a:t>
            </a:r>
            <a:r>
              <a:rPr lang="de-CH" dirty="0" err="1"/>
              <a:t>Functions</a:t>
            </a:r>
            <a:endParaRPr lang="en-US" dirty="0"/>
          </a:p>
        </p:txBody>
      </p:sp>
      <p:pic>
        <p:nvPicPr>
          <p:cNvPr id="20"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6937843" y="2274734"/>
            <a:ext cx="740992" cy="1122663"/>
          </a:xfrm>
          <a:prstGeom prst="rect">
            <a:avLst/>
          </a:prstGeom>
          <a:noFill/>
        </p:spPr>
      </p:pic>
      <p:sp>
        <p:nvSpPr>
          <p:cNvPr id="21" name="Textfeld 20"/>
          <p:cNvSpPr txBox="1"/>
          <p:nvPr/>
        </p:nvSpPr>
        <p:spPr>
          <a:xfrm>
            <a:off x="813557" y="1550317"/>
            <a:ext cx="7174897" cy="1815882"/>
          </a:xfrm>
          <a:prstGeom prst="rect">
            <a:avLst/>
          </a:prstGeom>
          <a:noFill/>
        </p:spPr>
        <p:txBody>
          <a:bodyPr wrap="square" rtlCol="0">
            <a:spAutoFit/>
          </a:bodyPr>
          <a:lstStyle/>
          <a:p>
            <a:pPr algn="l"/>
            <a:r>
              <a:rPr lang="en-US" sz="2800" dirty="0" smtClean="0"/>
              <a:t>How do you compute the sum of all values?</a:t>
            </a:r>
          </a:p>
          <a:p>
            <a:pPr algn="l"/>
            <a:r>
              <a:rPr lang="en-US" sz="2800" dirty="0" smtClean="0"/>
              <a:t>... what about the average?</a:t>
            </a:r>
          </a:p>
          <a:p>
            <a:pPr algn="l"/>
            <a:r>
              <a:rPr lang="en-US" sz="2800" dirty="0" smtClean="0"/>
              <a:t>... what about a random value?</a:t>
            </a:r>
          </a:p>
          <a:p>
            <a:pPr algn="l"/>
            <a:r>
              <a:rPr lang="en-US" sz="2800" dirty="0" smtClean="0"/>
              <a:t>... or even the median?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r>
              <a:rPr lang="de-CH" dirty="0" err="1" smtClean="0"/>
              <a:t>Holistic</a:t>
            </a:r>
            <a:r>
              <a:rPr lang="de-CH" dirty="0" smtClean="0"/>
              <a:t> </a:t>
            </a:r>
            <a:r>
              <a:rPr lang="de-CH" dirty="0" err="1"/>
              <a:t>Functions</a:t>
            </a:r>
            <a:endParaRPr lang="en-US" dirty="0"/>
          </a:p>
        </p:txBody>
      </p:sp>
      <p:graphicFrame>
        <p:nvGraphicFramePr>
          <p:cNvPr id="1250307" name="Object 3"/>
          <p:cNvGraphicFramePr>
            <a:graphicFrameLocks noGrp="1" noChangeAspect="1"/>
          </p:cNvGraphicFramePr>
          <p:nvPr>
            <p:ph idx="1"/>
          </p:nvPr>
        </p:nvGraphicFramePr>
        <p:xfrm>
          <a:off x="554543" y="2857448"/>
          <a:ext cx="4648200" cy="2857500"/>
        </p:xfrm>
        <a:graphic>
          <a:graphicData uri="http://schemas.openxmlformats.org/presentationml/2006/ole">
            <mc:AlternateContent xmlns:mc="http://schemas.openxmlformats.org/markup-compatibility/2006">
              <mc:Choice xmlns:v="urn:schemas-microsoft-com:vml" Requires="v">
                <p:oleObj spid="_x0000_s131076" name="Chart" r:id="rId4" imgW="5490000" imgH="3375000" progId="Excel.Sheet.8">
                  <p:embed/>
                </p:oleObj>
              </mc:Choice>
              <mc:Fallback>
                <p:oleObj name="Chart" r:id="rId4" imgW="5490000" imgH="3375000"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43" y="2857448"/>
                        <a:ext cx="4648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0309" name="Rectangle 5"/>
          <p:cNvSpPr>
            <a:spLocks noChangeArrowheads="1"/>
          </p:cNvSpPr>
          <p:nvPr/>
        </p:nvSpPr>
        <p:spPr bwMode="auto">
          <a:xfrm>
            <a:off x="5388329" y="2901861"/>
            <a:ext cx="3343689" cy="2587504"/>
          </a:xfrm>
          <a:prstGeom prst="rect">
            <a:avLst/>
          </a:prstGeom>
          <a:noFill/>
          <a:ln w="9525" algn="ctr">
            <a:solidFill>
              <a:schemeClr val="tx1"/>
            </a:solidFill>
            <a:miter lim="800000"/>
            <a:headEnd/>
            <a:tailEnd/>
          </a:ln>
          <a:effectLst/>
        </p:spPr>
        <p:txBody>
          <a:bodyPr wrap="square" lIns="90000" tIns="46800" rIns="90000" bIns="46800">
            <a:spAutoFit/>
          </a:bodyPr>
          <a:lstStyle/>
          <a:p>
            <a:pPr algn="l">
              <a:tabLst>
                <a:tab pos="2971800" algn="l"/>
              </a:tabLst>
            </a:pPr>
            <a:r>
              <a:rPr lang="de-DE" sz="1800" i="1" dirty="0"/>
              <a:t>„</a:t>
            </a:r>
            <a:r>
              <a:rPr lang="de-DE" sz="1800" i="1" dirty="0" err="1"/>
              <a:t>Thus</a:t>
            </a:r>
            <a:r>
              <a:rPr lang="de-DE" sz="1800" i="1" dirty="0"/>
              <a:t>, </a:t>
            </a:r>
            <a:r>
              <a:rPr lang="de-DE" sz="1800" i="1" dirty="0" err="1"/>
              <a:t>we</a:t>
            </a:r>
            <a:r>
              <a:rPr lang="de-DE" sz="1800" i="1" dirty="0"/>
              <a:t> </a:t>
            </a:r>
            <a:r>
              <a:rPr lang="de-DE" sz="1800" i="1" dirty="0" err="1"/>
              <a:t>have</a:t>
            </a:r>
            <a:r>
              <a:rPr lang="de-DE" sz="1800" i="1" dirty="0"/>
              <a:t> </a:t>
            </a:r>
            <a:r>
              <a:rPr lang="de-DE" sz="1800" i="1" dirty="0" err="1"/>
              <a:t>shown</a:t>
            </a:r>
            <a:r>
              <a:rPr lang="de-DE" sz="1800" i="1" dirty="0"/>
              <a:t> </a:t>
            </a:r>
            <a:r>
              <a:rPr lang="de-DE" sz="1800" i="1" dirty="0" err="1"/>
              <a:t>that</a:t>
            </a:r>
            <a:r>
              <a:rPr lang="de-DE" sz="1800" i="1" dirty="0"/>
              <a:t> (...) in </a:t>
            </a:r>
            <a:r>
              <a:rPr lang="de-DE" sz="1800" i="1" dirty="0" err="1"/>
              <a:t>network</a:t>
            </a:r>
            <a:r>
              <a:rPr lang="de-DE" sz="1800" i="1" dirty="0"/>
              <a:t> </a:t>
            </a:r>
            <a:r>
              <a:rPr lang="de-DE" sz="1800" i="1" dirty="0" err="1"/>
              <a:t>aggregation</a:t>
            </a:r>
            <a:r>
              <a:rPr lang="de-DE" sz="1800" i="1" dirty="0"/>
              <a:t> </a:t>
            </a:r>
            <a:r>
              <a:rPr lang="de-DE" sz="1800" i="1" dirty="0" err="1"/>
              <a:t>can</a:t>
            </a:r>
            <a:r>
              <a:rPr lang="de-DE" sz="1800" i="1" dirty="0"/>
              <a:t> </a:t>
            </a:r>
            <a:r>
              <a:rPr lang="de-DE" sz="1800" i="1" dirty="0" err="1"/>
              <a:t>reduce</a:t>
            </a:r>
            <a:r>
              <a:rPr lang="de-DE" sz="1800" i="1" dirty="0"/>
              <a:t> </a:t>
            </a:r>
            <a:r>
              <a:rPr lang="de-DE" sz="1800" i="1" dirty="0" err="1"/>
              <a:t>communication</a:t>
            </a:r>
            <a:r>
              <a:rPr lang="de-DE" sz="1800" i="1" dirty="0"/>
              <a:t> </a:t>
            </a:r>
            <a:r>
              <a:rPr lang="de-DE" sz="1800" i="1" dirty="0" err="1"/>
              <a:t>costs</a:t>
            </a:r>
            <a:r>
              <a:rPr lang="de-DE" sz="1800" i="1" dirty="0"/>
              <a:t> </a:t>
            </a:r>
            <a:r>
              <a:rPr lang="de-DE" sz="1800" i="1" dirty="0" err="1"/>
              <a:t>by</a:t>
            </a:r>
            <a:r>
              <a:rPr lang="de-DE" sz="1800" i="1" dirty="0"/>
              <a:t> an order of </a:t>
            </a:r>
            <a:r>
              <a:rPr lang="de-DE" sz="1800" i="1" dirty="0" err="1"/>
              <a:t>magnitude</a:t>
            </a:r>
            <a:r>
              <a:rPr lang="de-DE" sz="1800" i="1" dirty="0"/>
              <a:t> </a:t>
            </a:r>
            <a:r>
              <a:rPr lang="de-DE" sz="1800" i="1" dirty="0" err="1"/>
              <a:t>over</a:t>
            </a:r>
            <a:r>
              <a:rPr lang="de-DE" sz="1800" i="1" dirty="0"/>
              <a:t> </a:t>
            </a:r>
            <a:r>
              <a:rPr lang="de-DE" sz="1800" i="1" dirty="0" err="1"/>
              <a:t>centralized</a:t>
            </a:r>
            <a:r>
              <a:rPr lang="de-DE" sz="1800" i="1" dirty="0"/>
              <a:t> </a:t>
            </a:r>
            <a:r>
              <a:rPr lang="de-DE" sz="1800" i="1" dirty="0" err="1"/>
              <a:t>approaches</a:t>
            </a:r>
            <a:r>
              <a:rPr lang="de-DE" sz="1800" i="1" dirty="0"/>
              <a:t>, and </a:t>
            </a:r>
            <a:r>
              <a:rPr lang="de-DE" sz="1800" i="1" dirty="0" err="1"/>
              <a:t>that</a:t>
            </a:r>
            <a:r>
              <a:rPr lang="de-DE" sz="1800" i="1" dirty="0"/>
              <a:t>, </a:t>
            </a:r>
            <a:r>
              <a:rPr lang="de-DE" sz="1800" i="1" dirty="0" err="1"/>
              <a:t>even</a:t>
            </a:r>
            <a:r>
              <a:rPr lang="de-DE" sz="1800" i="1" dirty="0"/>
              <a:t> in </a:t>
            </a:r>
            <a:r>
              <a:rPr lang="de-DE" sz="1800" i="1" dirty="0" err="1"/>
              <a:t>the</a:t>
            </a:r>
            <a:r>
              <a:rPr lang="de-DE" sz="1800" i="1" dirty="0"/>
              <a:t> </a:t>
            </a:r>
            <a:r>
              <a:rPr lang="de-DE" sz="1800" i="1" dirty="0" err="1"/>
              <a:t>worst</a:t>
            </a:r>
            <a:r>
              <a:rPr lang="de-DE" sz="1800" i="1" dirty="0"/>
              <a:t> </a:t>
            </a:r>
            <a:r>
              <a:rPr lang="de-DE" sz="1800" i="1" dirty="0" err="1"/>
              <a:t>case</a:t>
            </a:r>
            <a:r>
              <a:rPr lang="de-DE" sz="1800" i="1" dirty="0"/>
              <a:t> (such as </a:t>
            </a:r>
            <a:r>
              <a:rPr lang="de-DE" sz="1800" i="1" dirty="0" err="1"/>
              <a:t>with</a:t>
            </a:r>
            <a:r>
              <a:rPr lang="de-DE" sz="1800" i="1" dirty="0"/>
              <a:t> </a:t>
            </a:r>
            <a:r>
              <a:rPr lang="de-DE" sz="1800" i="1" dirty="0">
                <a:solidFill>
                  <a:srgbClr val="3983EF"/>
                </a:solidFill>
              </a:rPr>
              <a:t>MEDIAN</a:t>
            </a:r>
            <a:r>
              <a:rPr lang="de-DE" sz="1800" i="1" dirty="0"/>
              <a:t>), </a:t>
            </a:r>
            <a:r>
              <a:rPr lang="de-DE" sz="1800" i="1" dirty="0" err="1"/>
              <a:t>it</a:t>
            </a:r>
            <a:r>
              <a:rPr lang="de-DE" sz="1800" i="1" dirty="0"/>
              <a:t> </a:t>
            </a:r>
            <a:r>
              <a:rPr lang="de-DE" sz="1800" i="1" dirty="0" err="1"/>
              <a:t>provides</a:t>
            </a:r>
            <a:r>
              <a:rPr lang="de-DE" sz="1800" i="1" dirty="0"/>
              <a:t> </a:t>
            </a:r>
            <a:r>
              <a:rPr lang="de-DE" sz="1800" i="1" dirty="0" err="1">
                <a:solidFill>
                  <a:srgbClr val="FF0000"/>
                </a:solidFill>
              </a:rPr>
              <a:t>performance</a:t>
            </a:r>
            <a:r>
              <a:rPr lang="de-DE" sz="1800" i="1" dirty="0">
                <a:solidFill>
                  <a:srgbClr val="FF0000"/>
                </a:solidFill>
              </a:rPr>
              <a:t> </a:t>
            </a:r>
            <a:r>
              <a:rPr lang="de-DE" sz="1800" i="1" dirty="0" err="1">
                <a:solidFill>
                  <a:srgbClr val="FF0000"/>
                </a:solidFill>
              </a:rPr>
              <a:t>equal</a:t>
            </a:r>
            <a:r>
              <a:rPr lang="de-DE" sz="1800" i="1" dirty="0">
                <a:solidFill>
                  <a:srgbClr val="FF0000"/>
                </a:solidFill>
              </a:rPr>
              <a:t> to </a:t>
            </a:r>
            <a:r>
              <a:rPr lang="de-DE" sz="1800" i="1" dirty="0" err="1">
                <a:solidFill>
                  <a:srgbClr val="FF0000"/>
                </a:solidFill>
              </a:rPr>
              <a:t>the</a:t>
            </a:r>
            <a:r>
              <a:rPr lang="de-DE" sz="1800" i="1" dirty="0">
                <a:solidFill>
                  <a:srgbClr val="FF0000"/>
                </a:solidFill>
              </a:rPr>
              <a:t> </a:t>
            </a:r>
            <a:r>
              <a:rPr lang="de-DE" sz="1800" i="1" dirty="0" err="1">
                <a:solidFill>
                  <a:srgbClr val="FF0000"/>
                </a:solidFill>
              </a:rPr>
              <a:t>centralized</a:t>
            </a:r>
            <a:r>
              <a:rPr lang="de-DE" sz="1800" i="1" dirty="0">
                <a:solidFill>
                  <a:srgbClr val="FF0000"/>
                </a:solidFill>
              </a:rPr>
              <a:t> </a:t>
            </a:r>
            <a:r>
              <a:rPr lang="de-DE" sz="1800" i="1" dirty="0" err="1">
                <a:solidFill>
                  <a:srgbClr val="FF0000"/>
                </a:solidFill>
              </a:rPr>
              <a:t>approach</a:t>
            </a:r>
            <a:r>
              <a:rPr lang="de-DE" sz="1800" i="1" dirty="0"/>
              <a:t>.“</a:t>
            </a:r>
          </a:p>
        </p:txBody>
      </p:sp>
      <p:sp>
        <p:nvSpPr>
          <p:cNvPr id="1250310" name="AutoShape 6"/>
          <p:cNvSpPr>
            <a:spLocks noChangeArrowheads="1"/>
          </p:cNvSpPr>
          <p:nvPr/>
        </p:nvSpPr>
        <p:spPr bwMode="auto">
          <a:xfrm>
            <a:off x="852993" y="5880577"/>
            <a:ext cx="4188356" cy="360363"/>
          </a:xfrm>
          <a:prstGeom prst="wedgeRectCallout">
            <a:avLst>
              <a:gd name="adj1" fmla="val -1672"/>
              <a:gd name="adj2" fmla="val -114468"/>
            </a:avLst>
          </a:prstGeom>
          <a:solidFill>
            <a:srgbClr val="3983EF"/>
          </a:solidFill>
          <a:ln w="9525" algn="ctr">
            <a:solidFill>
              <a:schemeClr val="tx1"/>
            </a:solidFill>
            <a:miter lim="800000"/>
            <a:headEnd/>
            <a:tailEnd/>
          </a:ln>
          <a:effectLst/>
        </p:spPr>
        <p:txBody>
          <a:bodyPr lIns="90000" tIns="46800" rIns="90000" bIns="46800"/>
          <a:lstStyle/>
          <a:p>
            <a:pPr>
              <a:tabLst>
                <a:tab pos="2971800" algn="l"/>
              </a:tabLst>
            </a:pPr>
            <a:r>
              <a:rPr lang="de-CH" sz="1600" dirty="0" smtClean="0"/>
              <a:t>TAG </a:t>
            </a:r>
            <a:r>
              <a:rPr lang="de-CH" sz="1600" dirty="0" err="1" smtClean="0"/>
              <a:t>simulation</a:t>
            </a:r>
            <a:r>
              <a:rPr lang="de-CH" sz="1600" dirty="0" smtClean="0"/>
              <a:t>: 2500 </a:t>
            </a:r>
            <a:r>
              <a:rPr lang="de-CH" sz="1600" dirty="0" err="1"/>
              <a:t>nodes</a:t>
            </a:r>
            <a:r>
              <a:rPr lang="de-CH" sz="1600" dirty="0"/>
              <a:t> in a 50x50 </a:t>
            </a:r>
            <a:r>
              <a:rPr lang="de-CH" sz="1600" dirty="0" err="1" smtClean="0"/>
              <a:t>grid</a:t>
            </a:r>
            <a:endParaRPr lang="de-DE" sz="1600" dirty="0"/>
          </a:p>
        </p:txBody>
      </p:sp>
      <p:sp>
        <p:nvSpPr>
          <p:cNvPr id="1250314" name="Oval 10"/>
          <p:cNvSpPr>
            <a:spLocks noChangeArrowheads="1"/>
          </p:cNvSpPr>
          <p:nvPr/>
        </p:nvSpPr>
        <p:spPr bwMode="auto">
          <a:xfrm>
            <a:off x="4410581" y="3340048"/>
            <a:ext cx="720725" cy="2411412"/>
          </a:xfrm>
          <a:prstGeom prst="ellipse">
            <a:avLst/>
          </a:prstGeom>
          <a:noFill/>
          <a:ln w="38100" algn="ctr">
            <a:solidFill>
              <a:srgbClr val="FF0000"/>
            </a:solidFill>
            <a:round/>
            <a:headEnd/>
            <a:tailEnd/>
          </a:ln>
          <a:effectLst/>
        </p:spPr>
        <p:txBody>
          <a:bodyPr lIns="90000" tIns="46800" rIns="90000" bIns="46800" anchor="ctr">
            <a:spAutoFit/>
          </a:bodyPr>
          <a:lstStyle/>
          <a:p>
            <a:endParaRPr lang="en-US"/>
          </a:p>
        </p:txBody>
      </p:sp>
      <p:sp>
        <p:nvSpPr>
          <p:cNvPr id="8" name="Rectangle 3"/>
          <p:cNvSpPr txBox="1">
            <a:spLocks noChangeArrowheads="1"/>
          </p:cNvSpPr>
          <p:nvPr/>
        </p:nvSpPr>
        <p:spPr bwMode="auto">
          <a:xfrm>
            <a:off x="468313" y="836613"/>
            <a:ext cx="8207375" cy="528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FontTx/>
              <a:buChar char="•"/>
            </a:pPr>
            <a:endParaRPr lang="de-CH" sz="2000" dirty="0" smtClean="0"/>
          </a:p>
          <a:p>
            <a:pPr marL="342900" lvl="0" indent="-342900" algn="l">
              <a:spcBef>
                <a:spcPct val="20000"/>
              </a:spcBef>
              <a:buFontTx/>
              <a:buChar char="•"/>
            </a:pPr>
            <a:r>
              <a:rPr lang="de-CH" sz="2000" dirty="0" err="1" smtClean="0"/>
              <a:t>It</a:t>
            </a:r>
            <a:r>
              <a:rPr lang="de-CH" sz="2000" dirty="0" smtClean="0"/>
              <a:t> </a:t>
            </a:r>
            <a:r>
              <a:rPr lang="de-CH" sz="2000" dirty="0" err="1" smtClean="0"/>
              <a:t>is</a:t>
            </a:r>
            <a:r>
              <a:rPr lang="de-CH" sz="2000" dirty="0" smtClean="0"/>
              <a:t> </a:t>
            </a:r>
            <a:r>
              <a:rPr lang="de-CH" sz="2000" dirty="0" err="1" smtClean="0"/>
              <a:t>widely</a:t>
            </a:r>
            <a:r>
              <a:rPr lang="de-CH" sz="2000" dirty="0" smtClean="0"/>
              <a:t> </a:t>
            </a:r>
            <a:r>
              <a:rPr lang="de-CH" sz="2000" dirty="0" err="1" smtClean="0"/>
              <a:t>believed</a:t>
            </a:r>
            <a:r>
              <a:rPr lang="de-CH" sz="2000" dirty="0" smtClean="0"/>
              <a:t> </a:t>
            </a:r>
            <a:r>
              <a:rPr lang="de-CH" sz="2000" dirty="0" err="1" smtClean="0"/>
              <a:t>that</a:t>
            </a:r>
            <a:r>
              <a:rPr lang="de-CH" sz="2000" dirty="0" smtClean="0"/>
              <a:t> </a:t>
            </a:r>
            <a:r>
              <a:rPr lang="de-CH" sz="2000" dirty="0" err="1" smtClean="0"/>
              <a:t>holistic</a:t>
            </a:r>
            <a:r>
              <a:rPr lang="de-CH" sz="2000" dirty="0" smtClean="0"/>
              <a:t> </a:t>
            </a:r>
            <a:r>
              <a:rPr lang="de-CH" sz="2000" dirty="0" err="1" smtClean="0"/>
              <a:t>functions</a:t>
            </a:r>
            <a:r>
              <a:rPr lang="de-CH" sz="2000" dirty="0" smtClean="0"/>
              <a:t> </a:t>
            </a:r>
            <a:r>
              <a:rPr lang="de-CH" sz="2000" dirty="0" err="1" smtClean="0"/>
              <a:t>are</a:t>
            </a:r>
            <a:r>
              <a:rPr lang="de-CH" sz="2000" dirty="0" smtClean="0"/>
              <a:t> </a:t>
            </a:r>
            <a:r>
              <a:rPr lang="de-CH" sz="2000" dirty="0" err="1" smtClean="0">
                <a:solidFill>
                  <a:srgbClr val="3983EF"/>
                </a:solidFill>
              </a:rPr>
              <a:t>hard</a:t>
            </a:r>
            <a:r>
              <a:rPr lang="de-CH" sz="2000" dirty="0" smtClean="0"/>
              <a:t> to </a:t>
            </a:r>
            <a:r>
              <a:rPr lang="de-CH" sz="2000" dirty="0" err="1" smtClean="0"/>
              <a:t>compute</a:t>
            </a:r>
            <a:r>
              <a:rPr lang="de-CH" sz="2000" dirty="0" smtClean="0"/>
              <a:t> </a:t>
            </a:r>
            <a:r>
              <a:rPr lang="de-CH" sz="2000" dirty="0" err="1" smtClean="0"/>
              <a:t>using</a:t>
            </a:r>
            <a:r>
              <a:rPr lang="de-CH" sz="2000" dirty="0" smtClean="0"/>
              <a:t> </a:t>
            </a:r>
            <a:r>
              <a:rPr lang="de-CH" sz="2000" dirty="0" err="1" smtClean="0"/>
              <a:t>in-network</a:t>
            </a:r>
            <a:r>
              <a:rPr lang="de-CH" sz="2000" dirty="0" smtClean="0"/>
              <a:t> </a:t>
            </a:r>
            <a:r>
              <a:rPr lang="de-CH" sz="2000" dirty="0" err="1" smtClean="0"/>
              <a:t>aggregation</a:t>
            </a:r>
            <a:r>
              <a:rPr lang="de-CH" sz="2000" dirty="0" smtClean="0"/>
              <a:t>.</a:t>
            </a:r>
            <a:endParaRPr lang="en-US" sz="2000" kern="0" dirty="0" smtClean="0">
              <a:solidFill>
                <a:srgbClr val="000000"/>
              </a:solidFill>
              <a:latin typeface="+mn-lt"/>
            </a:endParaRPr>
          </a:p>
          <a:p>
            <a:pPr marL="800100" lvl="1" indent="-342900" algn="l">
              <a:spcBef>
                <a:spcPct val="20000"/>
              </a:spcBef>
              <a:buFont typeface="Symbol" pitchFamily="18" charset="2"/>
              <a:buChar char="-"/>
            </a:pPr>
            <a:r>
              <a:rPr lang="de-CH" sz="2000" dirty="0" err="1" smtClean="0"/>
              <a:t>Example</a:t>
            </a:r>
            <a:r>
              <a:rPr lang="de-CH" sz="2000" dirty="0" smtClean="0"/>
              <a:t>:</a:t>
            </a:r>
            <a:r>
              <a:rPr lang="de-CH" sz="2000" dirty="0" smtClean="0">
                <a:solidFill>
                  <a:srgbClr val="66FF99"/>
                </a:solidFill>
              </a:rPr>
              <a:t> </a:t>
            </a:r>
            <a:r>
              <a:rPr lang="de-CH" sz="2000" dirty="0" smtClean="0">
                <a:solidFill>
                  <a:srgbClr val="3983EF"/>
                </a:solidFill>
              </a:rPr>
              <a:t>TAG</a:t>
            </a:r>
            <a:r>
              <a:rPr lang="de-CH" sz="2000" dirty="0" smtClean="0"/>
              <a:t> </a:t>
            </a:r>
            <a:r>
              <a:rPr lang="de-CH" sz="2000" dirty="0" err="1" smtClean="0"/>
              <a:t>is</a:t>
            </a:r>
            <a:r>
              <a:rPr lang="de-CH" sz="2000" dirty="0" smtClean="0"/>
              <a:t> an </a:t>
            </a:r>
            <a:r>
              <a:rPr lang="de-CH" sz="2000" dirty="0" err="1" smtClean="0"/>
              <a:t>aggregation</a:t>
            </a:r>
            <a:r>
              <a:rPr lang="de-CH" sz="2000" dirty="0" smtClean="0"/>
              <a:t> </a:t>
            </a:r>
            <a:r>
              <a:rPr lang="de-CH" sz="2000" dirty="0" err="1" smtClean="0"/>
              <a:t>service</a:t>
            </a:r>
            <a:r>
              <a:rPr lang="de-CH" sz="2000" dirty="0" smtClean="0"/>
              <a:t> </a:t>
            </a:r>
            <a:r>
              <a:rPr lang="de-CH" sz="2000" dirty="0" err="1" smtClean="0"/>
              <a:t>for</a:t>
            </a:r>
            <a:r>
              <a:rPr lang="de-CH" sz="2000" dirty="0" smtClean="0"/>
              <a:t> </a:t>
            </a:r>
            <a:r>
              <a:rPr lang="de-CH" sz="2000" dirty="0" err="1" smtClean="0"/>
              <a:t>sensor</a:t>
            </a:r>
            <a:r>
              <a:rPr lang="de-CH" sz="2000" dirty="0" smtClean="0"/>
              <a:t> </a:t>
            </a:r>
            <a:r>
              <a:rPr lang="de-CH" sz="2000" dirty="0" err="1" smtClean="0"/>
              <a:t>networks</a:t>
            </a:r>
            <a:r>
              <a:rPr lang="de-CH" sz="2000" dirty="0" smtClean="0"/>
              <a:t>. </a:t>
            </a:r>
            <a:r>
              <a:rPr lang="de-CH" sz="2000" dirty="0" err="1" smtClean="0"/>
              <a:t>It</a:t>
            </a:r>
            <a:r>
              <a:rPr lang="de-CH" sz="2000" dirty="0" smtClean="0"/>
              <a:t> </a:t>
            </a:r>
            <a:r>
              <a:rPr lang="de-CH" sz="2000" dirty="0" err="1" smtClean="0"/>
              <a:t>is</a:t>
            </a:r>
            <a:r>
              <a:rPr lang="de-CH" sz="2000" dirty="0" smtClean="0"/>
              <a:t> fast </a:t>
            </a:r>
            <a:r>
              <a:rPr lang="de-CH" sz="2000" dirty="0" err="1" smtClean="0"/>
              <a:t>for</a:t>
            </a:r>
            <a:r>
              <a:rPr lang="de-CH" sz="2000" dirty="0" smtClean="0"/>
              <a:t> </a:t>
            </a:r>
            <a:r>
              <a:rPr lang="de-CH" sz="2000" dirty="0" err="1" smtClean="0"/>
              <a:t>other</a:t>
            </a:r>
            <a:r>
              <a:rPr lang="de-CH" sz="2000" dirty="0" smtClean="0"/>
              <a:t> </a:t>
            </a:r>
            <a:r>
              <a:rPr lang="de-CH" sz="2000" dirty="0" err="1" smtClean="0"/>
              <a:t>aggregates</a:t>
            </a:r>
            <a:r>
              <a:rPr lang="de-CH" sz="2000" dirty="0" smtClean="0"/>
              <a:t>, </a:t>
            </a:r>
            <a:r>
              <a:rPr lang="de-CH" sz="2000" dirty="0" err="1" smtClean="0"/>
              <a:t>but</a:t>
            </a:r>
            <a:r>
              <a:rPr lang="de-CH" sz="2000" dirty="0" smtClean="0"/>
              <a:t> not </a:t>
            </a:r>
            <a:r>
              <a:rPr lang="de-CH" sz="2000" dirty="0" err="1" smtClean="0"/>
              <a:t>for</a:t>
            </a:r>
            <a:r>
              <a:rPr lang="de-CH" sz="2000" dirty="0" smtClean="0"/>
              <a:t> </a:t>
            </a:r>
            <a:r>
              <a:rPr lang="de-CH" sz="2000" dirty="0" err="1" smtClean="0"/>
              <a:t>the</a:t>
            </a:r>
            <a:r>
              <a:rPr lang="de-CH" sz="2000" dirty="0" smtClean="0"/>
              <a:t> MEDIAN </a:t>
            </a:r>
            <a:r>
              <a:rPr lang="de-CH" sz="2000" dirty="0" err="1" smtClean="0"/>
              <a:t>aggregate</a:t>
            </a:r>
            <a:r>
              <a:rPr lang="de-CH" sz="2000" dirty="0" smtClean="0"/>
              <a:t>.</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0307"/>
                                        </p:tgtEl>
                                        <p:attrNameLst>
                                          <p:attrName>style.visibility</p:attrName>
                                        </p:attrNameLst>
                                      </p:cBhvr>
                                      <p:to>
                                        <p:strVal val="visible"/>
                                      </p:to>
                                    </p:set>
                                    <p:animEffect transition="in" filter="wipe(down)">
                                      <p:cBhvr>
                                        <p:cTn id="7" dur="500"/>
                                        <p:tgtEl>
                                          <p:spTgt spid="125030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50314"/>
                                        </p:tgtEl>
                                        <p:attrNameLst>
                                          <p:attrName>style.visibility</p:attrName>
                                        </p:attrNameLst>
                                      </p:cBhvr>
                                      <p:to>
                                        <p:strVal val="visible"/>
                                      </p:to>
                                    </p:set>
                                    <p:animEffect transition="in" filter="blinds(horizontal)">
                                      <p:cBhvr>
                                        <p:cTn id="11" dur="500"/>
                                        <p:tgtEl>
                                          <p:spTgt spid="125031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50310"/>
                                        </p:tgtEl>
                                        <p:attrNameLst>
                                          <p:attrName>style.visibility</p:attrName>
                                        </p:attrNameLst>
                                      </p:cBhvr>
                                      <p:to>
                                        <p:strVal val="visible"/>
                                      </p:to>
                                    </p:set>
                                    <p:animEffect transition="in" filter="dissolve">
                                      <p:cBhvr>
                                        <p:cTn id="14" dur="500"/>
                                        <p:tgtEl>
                                          <p:spTgt spid="12503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0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9" grpId="0" animBg="1"/>
      <p:bldP spid="1250310" grpId="0" animBg="1"/>
      <p:bldP spid="12503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txBox="1">
            <a:spLocks noChangeArrowheads="1"/>
          </p:cNvSpPr>
          <p:nvPr/>
        </p:nvSpPr>
        <p:spPr bwMode="auto">
          <a:xfrm>
            <a:off x="468313" y="836613"/>
            <a:ext cx="8207375" cy="528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FontTx/>
              <a:buChar char="•"/>
            </a:pPr>
            <a:endParaRPr lang="en-US" sz="2000" dirty="0" smtClean="0"/>
          </a:p>
          <a:p>
            <a:pPr marL="342900" indent="-342900" algn="l">
              <a:spcBef>
                <a:spcPct val="20000"/>
              </a:spcBef>
              <a:buFontTx/>
              <a:buChar char="•"/>
            </a:pPr>
            <a:r>
              <a:rPr lang="en-US" sz="2000" dirty="0" smtClean="0"/>
              <a:t>Choosing elements </a:t>
            </a:r>
            <a:r>
              <a:rPr lang="en-US" sz="2000" dirty="0" smtClean="0">
                <a:solidFill>
                  <a:srgbClr val="3983EF"/>
                </a:solidFill>
              </a:rPr>
              <a:t>uniformly at random </a:t>
            </a:r>
            <a:r>
              <a:rPr lang="en-US" sz="2000" dirty="0" smtClean="0"/>
              <a:t>is a good idea...</a:t>
            </a:r>
          </a:p>
          <a:p>
            <a:pPr marL="800100" lvl="1" indent="-342900" algn="l">
              <a:spcBef>
                <a:spcPct val="20000"/>
              </a:spcBef>
              <a:buFont typeface="Symbol" pitchFamily="18" charset="2"/>
              <a:buChar char="-"/>
            </a:pPr>
            <a:r>
              <a:rPr lang="en-US" sz="2000" dirty="0" smtClean="0"/>
              <a:t>How is this done?</a:t>
            </a:r>
          </a:p>
          <a:p>
            <a:pPr marL="342900" indent="-342900" algn="l">
              <a:spcBef>
                <a:spcPct val="20000"/>
              </a:spcBef>
              <a:buFontTx/>
              <a:buChar char="•"/>
            </a:pPr>
            <a:endParaRPr lang="en-US" sz="2000" dirty="0" smtClean="0"/>
          </a:p>
          <a:p>
            <a:pPr marL="342900" indent="-342900" algn="l">
              <a:spcBef>
                <a:spcPct val="20000"/>
              </a:spcBef>
              <a:buFontTx/>
              <a:buChar char="•"/>
            </a:pPr>
            <a:r>
              <a:rPr lang="en-US" sz="2000" dirty="0" smtClean="0">
                <a:sym typeface="Wingdings" pitchFamily="2" charset="2"/>
              </a:rPr>
              <a:t>Assuming that all nodes know the </a:t>
            </a:r>
            <a:br>
              <a:rPr lang="en-US" sz="2000" dirty="0" smtClean="0">
                <a:sym typeface="Wingdings" pitchFamily="2" charset="2"/>
              </a:rPr>
            </a:br>
            <a:r>
              <a:rPr lang="en-US" sz="2000" dirty="0" smtClean="0">
                <a:sym typeface="Wingdings" pitchFamily="2" charset="2"/>
              </a:rPr>
              <a:t>sizes n</a:t>
            </a:r>
            <a:r>
              <a:rPr lang="en-US" sz="2000" baseline="-25000" dirty="0" smtClean="0">
                <a:sym typeface="Wingdings" pitchFamily="2" charset="2"/>
              </a:rPr>
              <a:t>1</a:t>
            </a:r>
            <a:r>
              <a:rPr lang="en-US" sz="2000" dirty="0" smtClean="0">
                <a:sym typeface="Wingdings" pitchFamily="2" charset="2"/>
              </a:rPr>
              <a:t>,...,</a:t>
            </a:r>
            <a:r>
              <a:rPr lang="en-US" sz="2000" dirty="0" err="1" smtClean="0">
                <a:sym typeface="Wingdings" pitchFamily="2" charset="2"/>
              </a:rPr>
              <a:t>n</a:t>
            </a:r>
            <a:r>
              <a:rPr lang="en-US" sz="2000" baseline="-50000" dirty="0" err="1" smtClean="0">
                <a:sym typeface="Wingdings" pitchFamily="2" charset="2"/>
              </a:rPr>
              <a:t>t</a:t>
            </a:r>
            <a:r>
              <a:rPr lang="en-US" sz="2000" dirty="0" smtClean="0">
                <a:sym typeface="Wingdings" pitchFamily="2" charset="2"/>
              </a:rPr>
              <a:t> of the </a:t>
            </a:r>
            <a:r>
              <a:rPr lang="en-US" sz="2000" dirty="0" err="1" smtClean="0">
                <a:sym typeface="Wingdings" pitchFamily="2" charset="2"/>
              </a:rPr>
              <a:t>subtrees</a:t>
            </a:r>
            <a:r>
              <a:rPr lang="en-US" sz="2000" dirty="0" smtClean="0">
                <a:sym typeface="Wingdings" pitchFamily="2" charset="2"/>
              </a:rPr>
              <a:t> rooted </a:t>
            </a:r>
            <a:br>
              <a:rPr lang="en-US" sz="2000" dirty="0" smtClean="0">
                <a:sym typeface="Wingdings" pitchFamily="2" charset="2"/>
              </a:rPr>
            </a:br>
            <a:r>
              <a:rPr lang="en-US" sz="2000" dirty="0" smtClean="0">
                <a:sym typeface="Wingdings" pitchFamily="2" charset="2"/>
              </a:rPr>
              <a:t>at their children v</a:t>
            </a:r>
            <a:r>
              <a:rPr lang="en-US" sz="2000" baseline="-25000" dirty="0" smtClean="0">
                <a:sym typeface="Wingdings" pitchFamily="2" charset="2"/>
              </a:rPr>
              <a:t>1</a:t>
            </a:r>
            <a:r>
              <a:rPr lang="en-US" sz="2000" dirty="0" smtClean="0">
                <a:sym typeface="Wingdings" pitchFamily="2" charset="2"/>
              </a:rPr>
              <a:t>,...,</a:t>
            </a:r>
            <a:r>
              <a:rPr lang="en-US" sz="2000" dirty="0" err="1" smtClean="0">
                <a:sym typeface="Wingdings" pitchFamily="2" charset="2"/>
              </a:rPr>
              <a:t>v</a:t>
            </a:r>
            <a:r>
              <a:rPr lang="en-US" sz="2000" baseline="-25000" dirty="0" err="1" smtClean="0">
                <a:sym typeface="Wingdings" pitchFamily="2" charset="2"/>
              </a:rPr>
              <a:t>t</a:t>
            </a:r>
            <a:r>
              <a:rPr lang="en-US" sz="2000" dirty="0" smtClean="0">
                <a:sym typeface="Wingdings" pitchFamily="2" charset="2"/>
              </a:rPr>
              <a:t>, the request </a:t>
            </a:r>
            <a:br>
              <a:rPr lang="en-US" sz="2000" dirty="0" smtClean="0">
                <a:sym typeface="Wingdings" pitchFamily="2" charset="2"/>
              </a:rPr>
            </a:br>
            <a:r>
              <a:rPr lang="en-US" sz="2000" dirty="0" smtClean="0">
                <a:sym typeface="Wingdings" pitchFamily="2" charset="2"/>
              </a:rPr>
              <a:t>is forwarded to node v</a:t>
            </a:r>
            <a:r>
              <a:rPr lang="en-US" sz="2000" baseline="-25000" dirty="0" smtClean="0">
                <a:sym typeface="Wingdings" pitchFamily="2" charset="2"/>
              </a:rPr>
              <a:t>i</a:t>
            </a:r>
            <a:r>
              <a:rPr lang="en-US" sz="2000" dirty="0" smtClean="0">
                <a:sym typeface="Wingdings" pitchFamily="2" charset="2"/>
              </a:rPr>
              <a:t> with probability:</a:t>
            </a:r>
            <a:br>
              <a:rPr lang="en-US" sz="2000" dirty="0" smtClean="0">
                <a:sym typeface="Wingdings" pitchFamily="2" charset="2"/>
              </a:rPr>
            </a:br>
            <a:r>
              <a:rPr lang="en-US" sz="2000" dirty="0" smtClean="0">
                <a:solidFill>
                  <a:schemeClr val="accent2"/>
                </a:solidFill>
                <a:sym typeface="Wingdings" pitchFamily="2" charset="2"/>
              </a:rPr>
              <a:t> </a:t>
            </a:r>
            <a:r>
              <a:rPr lang="en-US" sz="2000" dirty="0" smtClean="0">
                <a:solidFill>
                  <a:srgbClr val="3983EF"/>
                </a:solidFill>
                <a:sym typeface="Wingdings" pitchFamily="2" charset="2"/>
              </a:rPr>
              <a:t>p</a:t>
            </a:r>
            <a:r>
              <a:rPr lang="en-US" sz="2000" baseline="-25000" dirty="0" smtClean="0">
                <a:solidFill>
                  <a:srgbClr val="3983EF"/>
                </a:solidFill>
                <a:sym typeface="Wingdings" pitchFamily="2" charset="2"/>
              </a:rPr>
              <a:t>i</a:t>
            </a:r>
            <a:r>
              <a:rPr lang="en-US" sz="2000" dirty="0" smtClean="0">
                <a:solidFill>
                  <a:srgbClr val="3983EF"/>
                </a:solidFill>
                <a:sym typeface="Wingdings" pitchFamily="2" charset="2"/>
              </a:rPr>
              <a:t> := </a:t>
            </a:r>
            <a:r>
              <a:rPr lang="en-US" sz="2000" dirty="0" err="1" smtClean="0">
                <a:solidFill>
                  <a:srgbClr val="3983EF"/>
                </a:solidFill>
                <a:sym typeface="Wingdings" pitchFamily="2" charset="2"/>
              </a:rPr>
              <a:t>n</a:t>
            </a:r>
            <a:r>
              <a:rPr lang="en-US" sz="2000" baseline="-25000" dirty="0" err="1" smtClean="0">
                <a:solidFill>
                  <a:srgbClr val="3983EF"/>
                </a:solidFill>
                <a:sym typeface="Wingdings" pitchFamily="2" charset="2"/>
              </a:rPr>
              <a:t>i</a:t>
            </a:r>
            <a:r>
              <a:rPr lang="en-US" sz="2000" baseline="-25000" dirty="0" smtClean="0">
                <a:solidFill>
                  <a:srgbClr val="3983EF"/>
                </a:solidFill>
                <a:sym typeface="Wingdings" pitchFamily="2" charset="2"/>
              </a:rPr>
              <a:t> </a:t>
            </a:r>
            <a:r>
              <a:rPr lang="en-US" sz="2000" dirty="0" smtClean="0">
                <a:solidFill>
                  <a:srgbClr val="3983EF"/>
                </a:solidFill>
                <a:sym typeface="Wingdings" pitchFamily="2" charset="2"/>
              </a:rPr>
              <a:t>/ (1+ </a:t>
            </a:r>
            <a:r>
              <a:rPr lang="en-US" sz="2000" dirty="0" smtClean="0">
                <a:solidFill>
                  <a:srgbClr val="3983EF"/>
                </a:solidFill>
                <a:latin typeface="Symbol" pitchFamily="18" charset="2"/>
                <a:sym typeface="Symbol" pitchFamily="18" charset="2"/>
              </a:rPr>
              <a:t></a:t>
            </a:r>
            <a:r>
              <a:rPr lang="en-US" sz="2000" baseline="-25000" dirty="0" smtClean="0">
                <a:solidFill>
                  <a:srgbClr val="3983EF"/>
                </a:solidFill>
                <a:sym typeface="Symbol" pitchFamily="18" charset="2"/>
              </a:rPr>
              <a:t>k</a:t>
            </a:r>
            <a:r>
              <a:rPr lang="en-US" sz="2000" dirty="0" smtClean="0">
                <a:solidFill>
                  <a:srgbClr val="3983EF"/>
                </a:solidFill>
                <a:sym typeface="Symbol" pitchFamily="18" charset="2"/>
              </a:rPr>
              <a:t> </a:t>
            </a:r>
            <a:r>
              <a:rPr lang="en-US" sz="2000" dirty="0" err="1" smtClean="0">
                <a:solidFill>
                  <a:srgbClr val="3983EF"/>
                </a:solidFill>
                <a:sym typeface="Symbol" pitchFamily="18" charset="2"/>
              </a:rPr>
              <a:t>n</a:t>
            </a:r>
            <a:r>
              <a:rPr lang="en-US" sz="2000" baseline="-25000" dirty="0" err="1" smtClean="0">
                <a:solidFill>
                  <a:srgbClr val="3983EF"/>
                </a:solidFill>
                <a:sym typeface="Symbol" pitchFamily="18" charset="2"/>
              </a:rPr>
              <a:t>k</a:t>
            </a:r>
            <a:r>
              <a:rPr lang="en-US" sz="2000" dirty="0" smtClean="0">
                <a:solidFill>
                  <a:srgbClr val="3983EF"/>
                </a:solidFill>
                <a:sym typeface="Wingdings" pitchFamily="2" charset="2"/>
              </a:rPr>
              <a:t>)</a:t>
            </a:r>
            <a:r>
              <a:rPr lang="en-US" sz="2000" dirty="0" smtClean="0">
                <a:sym typeface="Wingdings" pitchFamily="2" charset="2"/>
              </a:rPr>
              <a:t>.</a:t>
            </a:r>
          </a:p>
          <a:p>
            <a:pPr marL="342900" indent="-342900" algn="l">
              <a:spcBef>
                <a:spcPct val="20000"/>
              </a:spcBef>
              <a:buFontTx/>
              <a:buChar char="•"/>
            </a:pPr>
            <a:endParaRPr lang="en-US" sz="2000" dirty="0" smtClean="0">
              <a:sym typeface="Wingdings" pitchFamily="2" charset="2"/>
            </a:endParaRPr>
          </a:p>
          <a:p>
            <a:pPr marL="342900" indent="-342900" algn="l">
              <a:spcBef>
                <a:spcPct val="20000"/>
              </a:spcBef>
              <a:buFontTx/>
              <a:buChar char="•"/>
            </a:pPr>
            <a:endParaRPr lang="en-US" sz="2000" dirty="0" smtClean="0">
              <a:sym typeface="Wingdings" pitchFamily="2" charset="2"/>
            </a:endParaRPr>
          </a:p>
          <a:p>
            <a:pPr marL="342900" indent="-342900" algn="l">
              <a:spcBef>
                <a:spcPct val="20000"/>
              </a:spcBef>
              <a:buFontTx/>
              <a:buChar char="•"/>
            </a:pPr>
            <a:endParaRPr lang="en-US" sz="2000" dirty="0" smtClean="0">
              <a:sym typeface="Wingdings" pitchFamily="2" charset="2"/>
            </a:endParaRPr>
          </a:p>
          <a:p>
            <a:pPr marL="342900" indent="-342900" algn="l">
              <a:spcBef>
                <a:spcPct val="20000"/>
              </a:spcBef>
              <a:buFontTx/>
              <a:buChar char="•"/>
            </a:pPr>
            <a:r>
              <a:rPr lang="en-US" sz="2000" dirty="0" smtClean="0"/>
              <a:t>Key observation: Choosing an element randomly </a:t>
            </a:r>
            <a:r>
              <a:rPr lang="en-US" sz="2000" dirty="0" smtClean="0">
                <a:solidFill>
                  <a:srgbClr val="3983EF"/>
                </a:solidFill>
              </a:rPr>
              <a:t>requires O(D) time</a:t>
            </a:r>
            <a:r>
              <a:rPr lang="en-US" sz="2000" dirty="0" smtClean="0"/>
              <a:t>! </a:t>
            </a:r>
          </a:p>
          <a:p>
            <a:pPr marL="800100" lvl="1" indent="-342900" algn="l">
              <a:spcBef>
                <a:spcPct val="20000"/>
              </a:spcBef>
              <a:buFont typeface="Symbol" pitchFamily="18" charset="2"/>
              <a:buChar char="-"/>
            </a:pPr>
            <a:r>
              <a:rPr lang="en-US" sz="2000" dirty="0" smtClean="0"/>
              <a:t>Use pipe-lining to select </a:t>
            </a:r>
            <a:r>
              <a:rPr lang="en-US" sz="2000" dirty="0" smtClean="0">
                <a:solidFill>
                  <a:srgbClr val="3983EF"/>
                </a:solidFill>
              </a:rPr>
              <a:t>several random elements</a:t>
            </a:r>
            <a:r>
              <a:rPr lang="en-US" sz="2000" dirty="0" smtClean="0"/>
              <a:t>!</a:t>
            </a:r>
          </a:p>
        </p:txBody>
      </p:sp>
      <p:sp>
        <p:nvSpPr>
          <p:cNvPr id="1163427" name="Rectangle 163"/>
          <p:cNvSpPr>
            <a:spLocks noGrp="1" noChangeArrowheads="1"/>
          </p:cNvSpPr>
          <p:nvPr>
            <p:ph type="title" idx="4294967295"/>
          </p:nvPr>
        </p:nvSpPr>
        <p:spPr/>
        <p:txBody>
          <a:bodyPr/>
          <a:lstStyle/>
          <a:p>
            <a:r>
              <a:rPr lang="de-CH" dirty="0" err="1" smtClean="0"/>
              <a:t>Randomized</a:t>
            </a:r>
            <a:r>
              <a:rPr lang="de-CH" dirty="0" smtClean="0"/>
              <a:t> </a:t>
            </a:r>
            <a:r>
              <a:rPr lang="de-CH" dirty="0" err="1"/>
              <a:t>Algorithm</a:t>
            </a:r>
            <a:endParaRPr lang="de-DE" dirty="0"/>
          </a:p>
        </p:txBody>
      </p:sp>
      <p:grpSp>
        <p:nvGrpSpPr>
          <p:cNvPr id="2" name="Group 242"/>
          <p:cNvGrpSpPr>
            <a:grpSpLocks/>
          </p:cNvGrpSpPr>
          <p:nvPr/>
        </p:nvGrpSpPr>
        <p:grpSpPr bwMode="auto">
          <a:xfrm>
            <a:off x="5974355" y="1559433"/>
            <a:ext cx="2627312" cy="2682875"/>
            <a:chOff x="3833" y="957"/>
            <a:chExt cx="1655" cy="1690"/>
          </a:xfrm>
        </p:grpSpPr>
        <p:sp>
          <p:nvSpPr>
            <p:cNvPr id="1163472" name="Oval 208"/>
            <p:cNvSpPr>
              <a:spLocks noChangeArrowheads="1"/>
            </p:cNvSpPr>
            <p:nvPr/>
          </p:nvSpPr>
          <p:spPr bwMode="auto">
            <a:xfrm>
              <a:off x="4558" y="1162"/>
              <a:ext cx="159" cy="159"/>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1163473" name="AutoShape 209"/>
            <p:cNvSpPr>
              <a:spLocks noChangeArrowheads="1"/>
            </p:cNvSpPr>
            <p:nvPr/>
          </p:nvSpPr>
          <p:spPr bwMode="auto">
            <a:xfrm>
              <a:off x="3833" y="1707"/>
              <a:ext cx="408" cy="839"/>
            </a:xfrm>
            <a:prstGeom prst="triangle">
              <a:avLst>
                <a:gd name="adj" fmla="val 50000"/>
              </a:avLst>
            </a:prstGeom>
            <a:solidFill>
              <a:srgbClr val="3983EF">
                <a:alpha val="50000"/>
              </a:srgbClr>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1163474" name="AutoShape 210"/>
            <p:cNvSpPr>
              <a:spLocks noChangeArrowheads="1"/>
            </p:cNvSpPr>
            <p:nvPr/>
          </p:nvSpPr>
          <p:spPr bwMode="auto">
            <a:xfrm>
              <a:off x="4309" y="1706"/>
              <a:ext cx="408" cy="839"/>
            </a:xfrm>
            <a:prstGeom prst="triangle">
              <a:avLst>
                <a:gd name="adj" fmla="val 50000"/>
              </a:avLst>
            </a:prstGeom>
            <a:solidFill>
              <a:srgbClr val="3983EF">
                <a:alpha val="50000"/>
              </a:srgbClr>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1163475" name="AutoShape 211"/>
            <p:cNvSpPr>
              <a:spLocks noChangeArrowheads="1"/>
            </p:cNvSpPr>
            <p:nvPr/>
          </p:nvSpPr>
          <p:spPr bwMode="auto">
            <a:xfrm>
              <a:off x="5080" y="1706"/>
              <a:ext cx="408" cy="839"/>
            </a:xfrm>
            <a:prstGeom prst="triangle">
              <a:avLst>
                <a:gd name="adj" fmla="val 50000"/>
              </a:avLst>
            </a:prstGeom>
            <a:solidFill>
              <a:srgbClr val="3983EF">
                <a:alpha val="50000"/>
              </a:srgbClr>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1163476" name="Text Box 212"/>
            <p:cNvSpPr txBox="1">
              <a:spLocks noChangeArrowheads="1"/>
            </p:cNvSpPr>
            <p:nvPr/>
          </p:nvSpPr>
          <p:spPr bwMode="auto">
            <a:xfrm>
              <a:off x="4717" y="2205"/>
              <a:ext cx="381" cy="44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4000"/>
                <a:t>...</a:t>
              </a:r>
              <a:endParaRPr lang="de-DE" sz="4000"/>
            </a:p>
          </p:txBody>
        </p:sp>
        <p:sp>
          <p:nvSpPr>
            <p:cNvPr id="1163477" name="Line 213"/>
            <p:cNvSpPr>
              <a:spLocks noChangeShapeType="1"/>
            </p:cNvSpPr>
            <p:nvPr/>
          </p:nvSpPr>
          <p:spPr bwMode="auto">
            <a:xfrm flipH="1">
              <a:off x="4038" y="1253"/>
              <a:ext cx="588" cy="445"/>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1163478" name="Line 214"/>
            <p:cNvSpPr>
              <a:spLocks noChangeShapeType="1"/>
            </p:cNvSpPr>
            <p:nvPr/>
          </p:nvSpPr>
          <p:spPr bwMode="auto">
            <a:xfrm flipH="1">
              <a:off x="4513" y="1230"/>
              <a:ext cx="113" cy="499"/>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1163479" name="Line 215"/>
            <p:cNvSpPr>
              <a:spLocks noChangeShapeType="1"/>
            </p:cNvSpPr>
            <p:nvPr/>
          </p:nvSpPr>
          <p:spPr bwMode="auto">
            <a:xfrm>
              <a:off x="4626" y="1230"/>
              <a:ext cx="658" cy="464"/>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1163480" name="Text Box 216"/>
            <p:cNvSpPr txBox="1">
              <a:spLocks noChangeArrowheads="1"/>
            </p:cNvSpPr>
            <p:nvPr/>
          </p:nvSpPr>
          <p:spPr bwMode="auto">
            <a:xfrm>
              <a:off x="3901" y="2183"/>
              <a:ext cx="324" cy="32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800" dirty="0"/>
                <a:t>n</a:t>
              </a:r>
              <a:r>
                <a:rPr lang="de-CH" sz="2800" baseline="-25000" dirty="0"/>
                <a:t>1</a:t>
              </a:r>
              <a:endParaRPr lang="de-DE" sz="2800" baseline="-25000" dirty="0"/>
            </a:p>
          </p:txBody>
        </p:sp>
        <p:sp>
          <p:nvSpPr>
            <p:cNvPr id="1163481" name="Text Box 217"/>
            <p:cNvSpPr txBox="1">
              <a:spLocks noChangeArrowheads="1"/>
            </p:cNvSpPr>
            <p:nvPr/>
          </p:nvSpPr>
          <p:spPr bwMode="auto">
            <a:xfrm>
              <a:off x="4364" y="2173"/>
              <a:ext cx="324" cy="32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800" dirty="0"/>
                <a:t>n</a:t>
              </a:r>
              <a:r>
                <a:rPr lang="de-CH" sz="2800" baseline="-25000" dirty="0"/>
                <a:t>2</a:t>
              </a:r>
              <a:endParaRPr lang="de-DE" sz="2800" baseline="-25000" dirty="0"/>
            </a:p>
          </p:txBody>
        </p:sp>
        <p:sp>
          <p:nvSpPr>
            <p:cNvPr id="1163482" name="Text Box 218"/>
            <p:cNvSpPr txBox="1">
              <a:spLocks noChangeArrowheads="1"/>
            </p:cNvSpPr>
            <p:nvPr/>
          </p:nvSpPr>
          <p:spPr bwMode="auto">
            <a:xfrm>
              <a:off x="5148" y="2173"/>
              <a:ext cx="281" cy="32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800" dirty="0" err="1"/>
                <a:t>n</a:t>
              </a:r>
              <a:r>
                <a:rPr lang="de-CH" sz="2800" baseline="-25000" dirty="0" err="1"/>
                <a:t>t</a:t>
              </a:r>
              <a:endParaRPr lang="de-DE" sz="2800" baseline="-25000" dirty="0"/>
            </a:p>
          </p:txBody>
        </p:sp>
        <p:sp>
          <p:nvSpPr>
            <p:cNvPr id="1163489" name="Text Box 225"/>
            <p:cNvSpPr txBox="1">
              <a:spLocks noChangeArrowheads="1"/>
            </p:cNvSpPr>
            <p:nvPr/>
          </p:nvSpPr>
          <p:spPr bwMode="auto">
            <a:xfrm>
              <a:off x="4037" y="1321"/>
              <a:ext cx="272" cy="231"/>
            </a:xfrm>
            <a:prstGeom prst="rect">
              <a:avLst/>
            </a:prstGeom>
            <a:noFill/>
            <a:ln w="9525" algn="ctr">
              <a:noFill/>
              <a:miter lim="800000"/>
              <a:headEnd/>
              <a:tailEnd/>
            </a:ln>
            <a:effectLst/>
          </p:spPr>
          <p:txBody>
            <a:bodyPr lIns="90000" tIns="46800" rIns="90000" bIns="46800">
              <a:spAutoFit/>
            </a:bodyPr>
            <a:lstStyle/>
            <a:p>
              <a:pPr algn="ctr">
                <a:spcBef>
                  <a:spcPct val="50000"/>
                </a:spcBef>
                <a:tabLst>
                  <a:tab pos="2971800" algn="l"/>
                </a:tabLst>
              </a:pPr>
              <a:r>
                <a:rPr lang="de-CH" sz="1800"/>
                <a:t>p</a:t>
              </a:r>
              <a:r>
                <a:rPr lang="de-CH" sz="1800" baseline="-25000"/>
                <a:t>1</a:t>
              </a:r>
              <a:endParaRPr lang="de-DE" sz="1800" baseline="-25000"/>
            </a:p>
          </p:txBody>
        </p:sp>
        <p:sp>
          <p:nvSpPr>
            <p:cNvPr id="1163490" name="Text Box 226"/>
            <p:cNvSpPr txBox="1">
              <a:spLocks noChangeArrowheads="1"/>
            </p:cNvSpPr>
            <p:nvPr/>
          </p:nvSpPr>
          <p:spPr bwMode="auto">
            <a:xfrm>
              <a:off x="4309" y="1434"/>
              <a:ext cx="272" cy="231"/>
            </a:xfrm>
            <a:prstGeom prst="rect">
              <a:avLst/>
            </a:prstGeom>
            <a:noFill/>
            <a:ln w="9525" algn="ctr">
              <a:noFill/>
              <a:miter lim="800000"/>
              <a:headEnd/>
              <a:tailEnd/>
            </a:ln>
            <a:effectLst/>
          </p:spPr>
          <p:txBody>
            <a:bodyPr lIns="90000" tIns="46800" rIns="90000" bIns="46800">
              <a:spAutoFit/>
            </a:bodyPr>
            <a:lstStyle/>
            <a:p>
              <a:pPr algn="ctr">
                <a:spcBef>
                  <a:spcPct val="50000"/>
                </a:spcBef>
                <a:tabLst>
                  <a:tab pos="2971800" algn="l"/>
                </a:tabLst>
              </a:pPr>
              <a:r>
                <a:rPr lang="de-CH" sz="1800"/>
                <a:t>p</a:t>
              </a:r>
              <a:r>
                <a:rPr lang="de-CH" sz="1800" baseline="-25000"/>
                <a:t>2</a:t>
              </a:r>
              <a:endParaRPr lang="de-DE" sz="1800" baseline="-25000"/>
            </a:p>
          </p:txBody>
        </p:sp>
        <p:sp>
          <p:nvSpPr>
            <p:cNvPr id="1163491" name="Text Box 227"/>
            <p:cNvSpPr txBox="1">
              <a:spLocks noChangeArrowheads="1"/>
            </p:cNvSpPr>
            <p:nvPr/>
          </p:nvSpPr>
          <p:spPr bwMode="auto">
            <a:xfrm>
              <a:off x="4921" y="1275"/>
              <a:ext cx="272" cy="231"/>
            </a:xfrm>
            <a:prstGeom prst="rect">
              <a:avLst/>
            </a:prstGeom>
            <a:noFill/>
            <a:ln w="9525" algn="ctr">
              <a:noFill/>
              <a:miter lim="800000"/>
              <a:headEnd/>
              <a:tailEnd/>
            </a:ln>
            <a:effectLst/>
          </p:spPr>
          <p:txBody>
            <a:bodyPr lIns="90000" tIns="46800" rIns="90000" bIns="46800">
              <a:spAutoFit/>
            </a:bodyPr>
            <a:lstStyle/>
            <a:p>
              <a:pPr algn="ctr">
                <a:spcBef>
                  <a:spcPct val="50000"/>
                </a:spcBef>
                <a:tabLst>
                  <a:tab pos="2971800" algn="l"/>
                </a:tabLst>
              </a:pPr>
              <a:r>
                <a:rPr lang="de-CH" sz="1800"/>
                <a:t>p</a:t>
              </a:r>
              <a:r>
                <a:rPr lang="de-CH" sz="1800" baseline="-25000"/>
                <a:t>t</a:t>
              </a:r>
              <a:endParaRPr lang="de-DE" sz="1800" baseline="-25000"/>
            </a:p>
          </p:txBody>
        </p:sp>
        <p:sp>
          <p:nvSpPr>
            <p:cNvPr id="1163492" name="Text Box 228"/>
            <p:cNvSpPr txBox="1">
              <a:spLocks noChangeArrowheads="1"/>
            </p:cNvSpPr>
            <p:nvPr/>
          </p:nvSpPr>
          <p:spPr bwMode="auto">
            <a:xfrm>
              <a:off x="4546" y="957"/>
              <a:ext cx="194" cy="25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a:t>v</a:t>
              </a:r>
              <a:endParaRPr lang="de-DE"/>
            </a:p>
          </p:txBody>
        </p:sp>
        <p:grpSp>
          <p:nvGrpSpPr>
            <p:cNvPr id="3" name="Group 238"/>
            <p:cNvGrpSpPr>
              <a:grpSpLocks/>
            </p:cNvGrpSpPr>
            <p:nvPr/>
          </p:nvGrpSpPr>
          <p:grpSpPr bwMode="auto">
            <a:xfrm>
              <a:off x="4581" y="1344"/>
              <a:ext cx="386" cy="408"/>
              <a:chOff x="4558" y="1344"/>
              <a:chExt cx="386" cy="408"/>
            </a:xfrm>
          </p:grpSpPr>
          <p:grpSp>
            <p:nvGrpSpPr>
              <p:cNvPr id="4" name="Group 232"/>
              <p:cNvGrpSpPr>
                <a:grpSpLocks/>
              </p:cNvGrpSpPr>
              <p:nvPr/>
            </p:nvGrpSpPr>
            <p:grpSpPr bwMode="auto">
              <a:xfrm>
                <a:off x="4650" y="1530"/>
                <a:ext cx="181" cy="107"/>
                <a:chOff x="4694" y="1480"/>
                <a:chExt cx="317" cy="190"/>
              </a:xfrm>
            </p:grpSpPr>
            <p:sp>
              <p:nvSpPr>
                <p:cNvPr id="1163497" name="Rectangle 233"/>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63498" name="Line 234"/>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63499" name="Line 235"/>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sp>
            <p:nvSpPr>
              <p:cNvPr id="1163500" name="Text Box 236"/>
              <p:cNvSpPr txBox="1">
                <a:spLocks noChangeArrowheads="1"/>
              </p:cNvSpPr>
              <p:nvPr/>
            </p:nvSpPr>
            <p:spPr bwMode="auto">
              <a:xfrm>
                <a:off x="4559" y="1598"/>
                <a:ext cx="385" cy="154"/>
              </a:xfrm>
              <a:prstGeom prst="rect">
                <a:avLst/>
              </a:prstGeom>
              <a:noFill/>
              <a:ln w="9525" algn="ctr">
                <a:noFill/>
                <a:miter lim="800000"/>
                <a:headEnd/>
                <a:tailEnd/>
              </a:ln>
              <a:effectLst/>
            </p:spPr>
            <p:txBody>
              <a:bodyPr lIns="90000" tIns="46800" rIns="90000" bIns="46800">
                <a:spAutoFit/>
              </a:bodyPr>
              <a:lstStyle/>
              <a:p>
                <a:pPr algn="ctr">
                  <a:spcBef>
                    <a:spcPct val="50000"/>
                  </a:spcBef>
                  <a:tabLst>
                    <a:tab pos="2971800" algn="l"/>
                  </a:tabLst>
                </a:pPr>
                <a:r>
                  <a:rPr lang="de-CH" sz="1000"/>
                  <a:t>request</a:t>
                </a:r>
                <a:endParaRPr lang="de-DE" sz="1000"/>
              </a:p>
            </p:txBody>
          </p:sp>
          <p:sp>
            <p:nvSpPr>
              <p:cNvPr id="1163501" name="Line 237"/>
              <p:cNvSpPr>
                <a:spLocks noChangeShapeType="1"/>
              </p:cNvSpPr>
              <p:nvPr/>
            </p:nvSpPr>
            <p:spPr bwMode="auto">
              <a:xfrm flipH="1">
                <a:off x="4558" y="1344"/>
                <a:ext cx="91" cy="408"/>
              </a:xfrm>
              <a:prstGeom prst="line">
                <a:avLst/>
              </a:prstGeom>
              <a:noFill/>
              <a:ln w="38100">
                <a:solidFill>
                  <a:srgbClr val="3983EF"/>
                </a:solidFill>
                <a:round/>
                <a:headEnd/>
                <a:tailEnd type="triangle" w="med" len="med"/>
              </a:ln>
              <a:effectLst/>
            </p:spPr>
            <p:txBody>
              <a:bodyPr lIns="90000" tIns="46800" rIns="90000" bIns="46800">
                <a:spAutoFit/>
              </a:bodyPr>
              <a:lstStyle/>
              <a:p>
                <a:endParaRPr lang="en-US"/>
              </a:p>
            </p:txBody>
          </p:sp>
        </p:grpSp>
      </p:grpSp>
      <p:sp>
        <p:nvSpPr>
          <p:cNvPr id="1163507" name="AutoShape 243"/>
          <p:cNvSpPr>
            <a:spLocks noChangeArrowheads="1"/>
          </p:cNvSpPr>
          <p:nvPr/>
        </p:nvSpPr>
        <p:spPr bwMode="auto">
          <a:xfrm>
            <a:off x="6340234" y="5941004"/>
            <a:ext cx="2733430" cy="836612"/>
          </a:xfrm>
          <a:prstGeom prst="cloudCallout">
            <a:avLst>
              <a:gd name="adj1" fmla="val -54825"/>
              <a:gd name="adj2" fmla="val -41052"/>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r>
              <a:rPr lang="de-CH" sz="1800" dirty="0"/>
              <a:t>D </a:t>
            </a:r>
            <a:r>
              <a:rPr lang="de-CH" sz="1800" dirty="0" err="1"/>
              <a:t>elements</a:t>
            </a:r>
            <a:r>
              <a:rPr lang="de-CH" sz="1800" dirty="0"/>
              <a:t> in O(D) time!</a:t>
            </a:r>
            <a:endParaRPr lang="en-US" sz="1800" dirty="0"/>
          </a:p>
        </p:txBody>
      </p:sp>
      <p:sp>
        <p:nvSpPr>
          <p:cNvPr id="32" name="Wolkenförmige Legende 31"/>
          <p:cNvSpPr/>
          <p:nvPr/>
        </p:nvSpPr>
        <p:spPr bwMode="auto">
          <a:xfrm>
            <a:off x="3054697" y="3647552"/>
            <a:ext cx="3336054" cy="1135464"/>
          </a:xfrm>
          <a:prstGeom prst="cloudCallout">
            <a:avLst>
              <a:gd name="adj1" fmla="val -50653"/>
              <a:gd name="adj2" fmla="val -41925"/>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163493" name="Text Box 229"/>
          <p:cNvSpPr txBox="1">
            <a:spLocks noChangeArrowheads="1"/>
          </p:cNvSpPr>
          <p:nvPr/>
        </p:nvSpPr>
        <p:spPr bwMode="auto">
          <a:xfrm>
            <a:off x="3397755" y="3890666"/>
            <a:ext cx="2781980" cy="586957"/>
          </a:xfrm>
          <a:prstGeom prst="rect">
            <a:avLst/>
          </a:prstGeom>
          <a:noFill/>
          <a:ln w="9525" algn="ctr">
            <a:noFill/>
            <a:miter lim="800000"/>
            <a:headEnd/>
            <a:tailEnd/>
          </a:ln>
          <a:effectLst/>
        </p:spPr>
        <p:txBody>
          <a:bodyPr wrap="square" lIns="90000" tIns="46800" rIns="90000" bIns="46800">
            <a:spAutoFit/>
          </a:bodyPr>
          <a:lstStyle/>
          <a:p>
            <a:pPr algn="l">
              <a:spcBef>
                <a:spcPct val="50000"/>
              </a:spcBef>
              <a:buFont typeface="Wingdings" pitchFamily="2" charset="2"/>
              <a:buNone/>
              <a:tabLst>
                <a:tab pos="2971800" algn="l"/>
              </a:tabLst>
            </a:pPr>
            <a:r>
              <a:rPr lang="en-US" sz="1600" dirty="0" smtClean="0">
                <a:sym typeface="Wingdings" pitchFamily="2" charset="2"/>
              </a:rPr>
              <a:t>With probability 1 / (1+ </a:t>
            </a:r>
            <a:r>
              <a:rPr lang="en-US" sz="1600" dirty="0" smtClean="0">
                <a:sym typeface="Symbol" pitchFamily="18" charset="2"/>
              </a:rPr>
              <a:t></a:t>
            </a:r>
            <a:r>
              <a:rPr lang="en-US" sz="1600" baseline="-25000" dirty="0" smtClean="0">
                <a:sym typeface="Symbol" pitchFamily="18" charset="2"/>
              </a:rPr>
              <a:t>k</a:t>
            </a:r>
            <a:r>
              <a:rPr lang="en-US" sz="1600" dirty="0" smtClean="0">
                <a:sym typeface="Symbol" pitchFamily="18" charset="2"/>
              </a:rPr>
              <a:t> </a:t>
            </a:r>
            <a:r>
              <a:rPr lang="en-US" sz="1600" dirty="0" err="1" smtClean="0">
                <a:sym typeface="Symbol" pitchFamily="18" charset="2"/>
              </a:rPr>
              <a:t>n</a:t>
            </a:r>
            <a:r>
              <a:rPr lang="en-US" sz="1600" baseline="-25000" dirty="0" err="1" smtClean="0">
                <a:sym typeface="Symbol" pitchFamily="18" charset="2"/>
              </a:rPr>
              <a:t>k</a:t>
            </a:r>
            <a:r>
              <a:rPr lang="en-US" sz="1600" dirty="0" smtClean="0">
                <a:sym typeface="Wingdings" pitchFamily="2" charset="2"/>
              </a:rPr>
              <a:t>) </a:t>
            </a:r>
            <a:br>
              <a:rPr lang="en-US" sz="1600" dirty="0" smtClean="0">
                <a:sym typeface="Wingdings" pitchFamily="2" charset="2"/>
              </a:rPr>
            </a:br>
            <a:r>
              <a:rPr lang="en-US" sz="1600" dirty="0" smtClean="0">
                <a:sym typeface="Wingdings" pitchFamily="2" charset="2"/>
              </a:rPr>
              <a:t>node v chooses itself.</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634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3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507" grpId="0" animBg="1"/>
      <p:bldP spid="32" grpId="0" animBg="1"/>
      <p:bldP spid="11634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title" idx="4294967295"/>
          </p:nvPr>
        </p:nvSpPr>
        <p:spPr/>
        <p:txBody>
          <a:bodyPr/>
          <a:lstStyle/>
          <a:p>
            <a:r>
              <a:rPr lang="de-CH" dirty="0" err="1" smtClean="0"/>
              <a:t>Randomized</a:t>
            </a:r>
            <a:r>
              <a:rPr lang="de-CH" dirty="0" smtClean="0"/>
              <a:t> </a:t>
            </a:r>
            <a:r>
              <a:rPr lang="de-CH" dirty="0" err="1"/>
              <a:t>Algorithm</a:t>
            </a:r>
            <a:endParaRPr lang="de-DE" dirty="0"/>
          </a:p>
        </p:txBody>
      </p:sp>
      <p:grpSp>
        <p:nvGrpSpPr>
          <p:cNvPr id="37" name="Gruppieren 36"/>
          <p:cNvGrpSpPr/>
          <p:nvPr/>
        </p:nvGrpSpPr>
        <p:grpSpPr>
          <a:xfrm>
            <a:off x="596900" y="5002213"/>
            <a:ext cx="7866151" cy="1097616"/>
            <a:chOff x="596900" y="5002213"/>
            <a:chExt cx="7866151" cy="1097616"/>
          </a:xfrm>
        </p:grpSpPr>
        <p:sp>
          <p:nvSpPr>
            <p:cNvPr id="1258526" name="Rectangle 30"/>
            <p:cNvSpPr>
              <a:spLocks noChangeArrowheads="1"/>
            </p:cNvSpPr>
            <p:nvPr/>
          </p:nvSpPr>
          <p:spPr bwMode="auto">
            <a:xfrm>
              <a:off x="827088" y="5695951"/>
              <a:ext cx="1944688" cy="402291"/>
            </a:xfrm>
            <a:prstGeom prst="rect">
              <a:avLst/>
            </a:prstGeom>
            <a:solidFill>
              <a:srgbClr val="3983EF">
                <a:alpha val="50000"/>
              </a:srgbClr>
            </a:solidFill>
            <a:ln w="38100" algn="ctr">
              <a:noFill/>
              <a:miter lim="800000"/>
              <a:headEnd/>
              <a:tailEnd/>
            </a:ln>
            <a:effectLst/>
          </p:spPr>
          <p:txBody>
            <a:bodyPr lIns="90000" tIns="46800" rIns="90000" bIns="46800" anchor="ctr">
              <a:spAutoFit/>
            </a:bodyPr>
            <a:lstStyle/>
            <a:p>
              <a:pPr algn="l"/>
              <a:endParaRPr lang="en-US" sz="2000"/>
            </a:p>
          </p:txBody>
        </p:sp>
        <p:sp>
          <p:nvSpPr>
            <p:cNvPr id="1258530" name="Rectangle 34"/>
            <p:cNvSpPr>
              <a:spLocks noChangeArrowheads="1"/>
            </p:cNvSpPr>
            <p:nvPr/>
          </p:nvSpPr>
          <p:spPr bwMode="auto">
            <a:xfrm>
              <a:off x="2771775" y="5695951"/>
              <a:ext cx="1223963" cy="402291"/>
            </a:xfrm>
            <a:prstGeom prst="rect">
              <a:avLst/>
            </a:prstGeom>
            <a:solidFill>
              <a:srgbClr val="3983EF">
                <a:alpha val="50000"/>
              </a:srgbClr>
            </a:solidFill>
            <a:ln w="38100" algn="ctr">
              <a:noFill/>
              <a:miter lim="800000"/>
              <a:headEnd/>
              <a:tailEnd/>
            </a:ln>
            <a:effectLst/>
          </p:spPr>
          <p:txBody>
            <a:bodyPr lIns="90000" tIns="46800" rIns="90000" bIns="46800" anchor="ctr">
              <a:spAutoFit/>
            </a:bodyPr>
            <a:lstStyle/>
            <a:p>
              <a:pPr algn="l"/>
              <a:endParaRPr lang="en-US" sz="2000"/>
            </a:p>
          </p:txBody>
        </p:sp>
        <p:sp>
          <p:nvSpPr>
            <p:cNvPr id="1258531" name="Rectangle 35"/>
            <p:cNvSpPr>
              <a:spLocks noChangeArrowheads="1"/>
            </p:cNvSpPr>
            <p:nvPr/>
          </p:nvSpPr>
          <p:spPr bwMode="auto">
            <a:xfrm>
              <a:off x="3995738" y="5695951"/>
              <a:ext cx="2592388" cy="402291"/>
            </a:xfrm>
            <a:prstGeom prst="rect">
              <a:avLst/>
            </a:prstGeom>
            <a:solidFill>
              <a:srgbClr val="3983EF">
                <a:alpha val="50000"/>
              </a:srgbClr>
            </a:solidFill>
            <a:ln w="38100" algn="ctr">
              <a:noFill/>
              <a:miter lim="800000"/>
              <a:headEnd/>
              <a:tailEnd/>
            </a:ln>
            <a:effectLst/>
          </p:spPr>
          <p:txBody>
            <a:bodyPr lIns="90000" tIns="46800" rIns="90000" bIns="46800" anchor="ctr">
              <a:spAutoFit/>
            </a:bodyPr>
            <a:lstStyle/>
            <a:p>
              <a:pPr algn="l"/>
              <a:endParaRPr lang="en-US" sz="2000"/>
            </a:p>
          </p:txBody>
        </p:sp>
        <p:sp>
          <p:nvSpPr>
            <p:cNvPr id="1258532" name="Rectangle 36"/>
            <p:cNvSpPr>
              <a:spLocks noChangeArrowheads="1"/>
            </p:cNvSpPr>
            <p:nvPr/>
          </p:nvSpPr>
          <p:spPr bwMode="auto">
            <a:xfrm>
              <a:off x="6588125" y="5695951"/>
              <a:ext cx="1655763" cy="402291"/>
            </a:xfrm>
            <a:prstGeom prst="rect">
              <a:avLst/>
            </a:prstGeom>
            <a:solidFill>
              <a:srgbClr val="3983EF">
                <a:alpha val="50000"/>
              </a:srgbClr>
            </a:solidFill>
            <a:ln w="38100" algn="ctr">
              <a:noFill/>
              <a:miter lim="800000"/>
              <a:headEnd/>
              <a:tailEnd/>
            </a:ln>
            <a:effectLst/>
          </p:spPr>
          <p:txBody>
            <a:bodyPr lIns="90000" tIns="46800" rIns="90000" bIns="46800" anchor="ctr">
              <a:spAutoFit/>
            </a:bodyPr>
            <a:lstStyle/>
            <a:p>
              <a:pPr algn="l"/>
              <a:endParaRPr lang="en-US" sz="2000"/>
            </a:p>
          </p:txBody>
        </p:sp>
        <p:sp>
          <p:nvSpPr>
            <p:cNvPr id="1258537" name="Line 41"/>
            <p:cNvSpPr>
              <a:spLocks noChangeShapeType="1"/>
            </p:cNvSpPr>
            <p:nvPr/>
          </p:nvSpPr>
          <p:spPr bwMode="auto">
            <a:xfrm flipV="1">
              <a:off x="2771775" y="5373688"/>
              <a:ext cx="0" cy="719138"/>
            </a:xfrm>
            <a:prstGeom prst="line">
              <a:avLst/>
            </a:prstGeom>
            <a:noFill/>
            <a:ln w="38100">
              <a:solidFill>
                <a:schemeClr val="tx1"/>
              </a:solidFill>
              <a:round/>
              <a:headEnd/>
              <a:tailEnd/>
            </a:ln>
            <a:effectLst/>
          </p:spPr>
          <p:txBody>
            <a:bodyPr lIns="90000" tIns="46800" rIns="90000" bIns="46800">
              <a:spAutoFit/>
            </a:bodyPr>
            <a:lstStyle/>
            <a:p>
              <a:pPr algn="l"/>
              <a:endParaRPr lang="en-US" sz="2000"/>
            </a:p>
          </p:txBody>
        </p:sp>
        <p:sp>
          <p:nvSpPr>
            <p:cNvPr id="1258538" name="Line 42"/>
            <p:cNvSpPr>
              <a:spLocks noChangeShapeType="1"/>
            </p:cNvSpPr>
            <p:nvPr/>
          </p:nvSpPr>
          <p:spPr bwMode="auto">
            <a:xfrm flipV="1">
              <a:off x="3995738" y="5373688"/>
              <a:ext cx="0" cy="719138"/>
            </a:xfrm>
            <a:prstGeom prst="line">
              <a:avLst/>
            </a:prstGeom>
            <a:noFill/>
            <a:ln w="38100">
              <a:solidFill>
                <a:schemeClr val="tx1"/>
              </a:solidFill>
              <a:round/>
              <a:headEnd/>
              <a:tailEnd/>
            </a:ln>
            <a:effectLst/>
          </p:spPr>
          <p:txBody>
            <a:bodyPr lIns="90000" tIns="46800" rIns="90000" bIns="46800">
              <a:spAutoFit/>
            </a:bodyPr>
            <a:lstStyle/>
            <a:p>
              <a:pPr algn="l"/>
              <a:endParaRPr lang="en-US" sz="2000"/>
            </a:p>
          </p:txBody>
        </p:sp>
        <p:sp>
          <p:nvSpPr>
            <p:cNvPr id="1258539" name="Line 43"/>
            <p:cNvSpPr>
              <a:spLocks noChangeShapeType="1"/>
            </p:cNvSpPr>
            <p:nvPr/>
          </p:nvSpPr>
          <p:spPr bwMode="auto">
            <a:xfrm flipV="1">
              <a:off x="6588125" y="5373688"/>
              <a:ext cx="0" cy="719138"/>
            </a:xfrm>
            <a:prstGeom prst="line">
              <a:avLst/>
            </a:prstGeom>
            <a:noFill/>
            <a:ln w="38100">
              <a:solidFill>
                <a:schemeClr val="tx1"/>
              </a:solidFill>
              <a:round/>
              <a:headEnd/>
              <a:tailEnd/>
            </a:ln>
            <a:effectLst/>
          </p:spPr>
          <p:txBody>
            <a:bodyPr lIns="90000" tIns="46800" rIns="90000" bIns="46800">
              <a:spAutoFit/>
            </a:bodyPr>
            <a:lstStyle/>
            <a:p>
              <a:pPr algn="l"/>
              <a:endParaRPr lang="en-US" sz="2000"/>
            </a:p>
          </p:txBody>
        </p:sp>
        <p:sp>
          <p:nvSpPr>
            <p:cNvPr id="1258540" name="Line 44"/>
            <p:cNvSpPr>
              <a:spLocks noChangeShapeType="1"/>
            </p:cNvSpPr>
            <p:nvPr/>
          </p:nvSpPr>
          <p:spPr bwMode="auto">
            <a:xfrm flipV="1">
              <a:off x="8243888" y="5373688"/>
              <a:ext cx="0" cy="719138"/>
            </a:xfrm>
            <a:prstGeom prst="line">
              <a:avLst/>
            </a:prstGeom>
            <a:noFill/>
            <a:ln w="38100">
              <a:solidFill>
                <a:schemeClr val="tx1"/>
              </a:solidFill>
              <a:round/>
              <a:headEnd/>
              <a:tailEnd/>
            </a:ln>
            <a:effectLst/>
          </p:spPr>
          <p:txBody>
            <a:bodyPr lIns="90000" tIns="46800" rIns="90000" bIns="46800">
              <a:spAutoFit/>
            </a:bodyPr>
            <a:lstStyle/>
            <a:p>
              <a:pPr algn="l"/>
              <a:endParaRPr lang="en-US" sz="2000"/>
            </a:p>
          </p:txBody>
        </p:sp>
        <p:sp>
          <p:nvSpPr>
            <p:cNvPr id="1258541" name="Line 45"/>
            <p:cNvSpPr>
              <a:spLocks noChangeShapeType="1"/>
            </p:cNvSpPr>
            <p:nvPr/>
          </p:nvSpPr>
          <p:spPr bwMode="auto">
            <a:xfrm flipV="1">
              <a:off x="827088" y="5373688"/>
              <a:ext cx="0" cy="719138"/>
            </a:xfrm>
            <a:prstGeom prst="line">
              <a:avLst/>
            </a:prstGeom>
            <a:noFill/>
            <a:ln w="38100">
              <a:solidFill>
                <a:schemeClr val="tx1"/>
              </a:solidFill>
              <a:round/>
              <a:headEnd/>
              <a:tailEnd/>
            </a:ln>
            <a:effectLst/>
          </p:spPr>
          <p:txBody>
            <a:bodyPr lIns="90000" tIns="46800" rIns="90000" bIns="46800">
              <a:spAutoFit/>
            </a:bodyPr>
            <a:lstStyle/>
            <a:p>
              <a:pPr algn="l"/>
              <a:endParaRPr lang="en-US" sz="2000"/>
            </a:p>
          </p:txBody>
        </p:sp>
        <p:sp>
          <p:nvSpPr>
            <p:cNvPr id="1258542" name="Text Box 46"/>
            <p:cNvSpPr txBox="1">
              <a:spLocks noChangeArrowheads="1"/>
            </p:cNvSpPr>
            <p:nvPr/>
          </p:nvSpPr>
          <p:spPr bwMode="auto">
            <a:xfrm>
              <a:off x="596900" y="5011738"/>
              <a:ext cx="523198"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t>-</a:t>
              </a:r>
              <a:r>
                <a:rPr lang="en-US" sz="2000">
                  <a:latin typeface="cmsy10" pitchFamily="34" charset="0"/>
                </a:rPr>
                <a:t>1</a:t>
              </a:r>
            </a:p>
          </p:txBody>
        </p:sp>
        <p:sp>
          <p:nvSpPr>
            <p:cNvPr id="1258543" name="Text Box 47"/>
            <p:cNvSpPr txBox="1">
              <a:spLocks noChangeArrowheads="1"/>
            </p:cNvSpPr>
            <p:nvPr/>
          </p:nvSpPr>
          <p:spPr bwMode="auto">
            <a:xfrm>
              <a:off x="8024813" y="5019676"/>
              <a:ext cx="438238"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en-US" sz="2000">
                  <a:latin typeface="cmsy10" pitchFamily="34" charset="0"/>
                </a:rPr>
                <a:t>1</a:t>
              </a:r>
            </a:p>
          </p:txBody>
        </p:sp>
        <p:sp>
          <p:nvSpPr>
            <p:cNvPr id="1258544" name="Text Box 48"/>
            <p:cNvSpPr txBox="1">
              <a:spLocks noChangeArrowheads="1"/>
            </p:cNvSpPr>
            <p:nvPr/>
          </p:nvSpPr>
          <p:spPr bwMode="auto">
            <a:xfrm>
              <a:off x="2624138" y="5002213"/>
              <a:ext cx="404576"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t>x</a:t>
              </a:r>
              <a:r>
                <a:rPr lang="de-CH" sz="2000" baseline="-25000"/>
                <a:t>1</a:t>
              </a:r>
              <a:endParaRPr lang="en-US" sz="2000" baseline="-25000"/>
            </a:p>
          </p:txBody>
        </p:sp>
        <p:sp>
          <p:nvSpPr>
            <p:cNvPr id="1258545" name="Text Box 49"/>
            <p:cNvSpPr txBox="1">
              <a:spLocks noChangeArrowheads="1"/>
            </p:cNvSpPr>
            <p:nvPr/>
          </p:nvSpPr>
          <p:spPr bwMode="auto">
            <a:xfrm>
              <a:off x="3848100" y="5011738"/>
              <a:ext cx="404576"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dirty="0"/>
                <a:t>x</a:t>
              </a:r>
              <a:r>
                <a:rPr lang="de-CH" sz="2000" baseline="-25000" dirty="0"/>
                <a:t>2</a:t>
              </a:r>
              <a:endParaRPr lang="en-US" sz="2000" baseline="-25000" dirty="0"/>
            </a:p>
          </p:txBody>
        </p:sp>
        <p:sp>
          <p:nvSpPr>
            <p:cNvPr id="1258546" name="Text Box 50"/>
            <p:cNvSpPr txBox="1">
              <a:spLocks noChangeArrowheads="1"/>
            </p:cNvSpPr>
            <p:nvPr/>
          </p:nvSpPr>
          <p:spPr bwMode="auto">
            <a:xfrm>
              <a:off x="6440488" y="5013326"/>
              <a:ext cx="404576"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t>x</a:t>
              </a:r>
              <a:r>
                <a:rPr lang="de-CH" sz="2000" baseline="-25000"/>
                <a:t>d</a:t>
              </a:r>
              <a:endParaRPr lang="en-US" sz="2000" baseline="-25000"/>
            </a:p>
          </p:txBody>
        </p:sp>
        <p:sp>
          <p:nvSpPr>
            <p:cNvPr id="1258547" name="Text Box 51"/>
            <p:cNvSpPr txBox="1">
              <a:spLocks noChangeArrowheads="1"/>
            </p:cNvSpPr>
            <p:nvPr/>
          </p:nvSpPr>
          <p:spPr bwMode="auto">
            <a:xfrm>
              <a:off x="1302806" y="5309667"/>
              <a:ext cx="1116309"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dirty="0"/>
                <a:t>n</a:t>
              </a:r>
              <a:r>
                <a:rPr lang="de-CH" sz="2000" baseline="-25000" dirty="0"/>
                <a:t>1</a:t>
              </a:r>
              <a:r>
                <a:rPr lang="de-CH" sz="2000" dirty="0"/>
                <a:t> </a:t>
              </a:r>
              <a:r>
                <a:rPr lang="de-CH" sz="2000" dirty="0" err="1"/>
                <a:t>elem</a:t>
              </a:r>
              <a:r>
                <a:rPr lang="de-CH" sz="2000" dirty="0"/>
                <a:t>.</a:t>
              </a:r>
              <a:endParaRPr lang="de-DE" sz="2000" baseline="-25000" dirty="0"/>
            </a:p>
          </p:txBody>
        </p:sp>
        <p:sp>
          <p:nvSpPr>
            <p:cNvPr id="1258548" name="Text Box 52"/>
            <p:cNvSpPr txBox="1">
              <a:spLocks noChangeArrowheads="1"/>
            </p:cNvSpPr>
            <p:nvPr/>
          </p:nvSpPr>
          <p:spPr bwMode="auto">
            <a:xfrm>
              <a:off x="2885544" y="5316017"/>
              <a:ext cx="1116309"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t>n</a:t>
              </a:r>
              <a:r>
                <a:rPr lang="de-CH" sz="2000" baseline="-25000"/>
                <a:t>2</a:t>
              </a:r>
              <a:r>
                <a:rPr lang="de-CH" sz="2000"/>
                <a:t> elem.</a:t>
              </a:r>
              <a:endParaRPr lang="de-DE" sz="2000" baseline="-25000"/>
            </a:p>
          </p:txBody>
        </p:sp>
        <p:sp>
          <p:nvSpPr>
            <p:cNvPr id="1258550" name="Text Box 54"/>
            <p:cNvSpPr txBox="1">
              <a:spLocks noChangeArrowheads="1"/>
            </p:cNvSpPr>
            <p:nvPr/>
          </p:nvSpPr>
          <p:spPr bwMode="auto">
            <a:xfrm>
              <a:off x="6817781" y="5316017"/>
              <a:ext cx="1310272"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t>n</a:t>
              </a:r>
              <a:r>
                <a:rPr lang="de-CH" sz="2000" baseline="-25000"/>
                <a:t>d+1</a:t>
              </a:r>
              <a:r>
                <a:rPr lang="de-CH" sz="2000"/>
                <a:t> elem.</a:t>
              </a:r>
              <a:endParaRPr lang="de-DE" sz="2000" baseline="-25000"/>
            </a:p>
          </p:txBody>
        </p:sp>
        <p:sp>
          <p:nvSpPr>
            <p:cNvPr id="1258552" name="Text Box 56"/>
            <p:cNvSpPr txBox="1">
              <a:spLocks noChangeArrowheads="1"/>
            </p:cNvSpPr>
            <p:nvPr/>
          </p:nvSpPr>
          <p:spPr bwMode="auto">
            <a:xfrm>
              <a:off x="788988" y="5695951"/>
              <a:ext cx="475108"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latin typeface="cmmi5" pitchFamily="34" charset="0"/>
                </a:rPr>
                <a:t>a</a:t>
              </a:r>
              <a:r>
                <a:rPr lang="de-CH" sz="2000" baseline="-25000"/>
                <a:t>1</a:t>
              </a:r>
              <a:endParaRPr lang="de-DE" sz="2000" baseline="-25000"/>
            </a:p>
          </p:txBody>
        </p:sp>
        <p:sp>
          <p:nvSpPr>
            <p:cNvPr id="1258553" name="Text Box 57"/>
            <p:cNvSpPr txBox="1">
              <a:spLocks noChangeArrowheads="1"/>
            </p:cNvSpPr>
            <p:nvPr/>
          </p:nvSpPr>
          <p:spPr bwMode="auto">
            <a:xfrm>
              <a:off x="1114425" y="5697538"/>
              <a:ext cx="475108"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latin typeface="cmmi5" pitchFamily="34" charset="0"/>
                </a:rPr>
                <a:t>a</a:t>
              </a:r>
              <a:r>
                <a:rPr lang="de-CH" sz="2000" baseline="-25000"/>
                <a:t>2</a:t>
              </a:r>
              <a:endParaRPr lang="de-DE" sz="2000" baseline="-25000"/>
            </a:p>
          </p:txBody>
        </p:sp>
        <p:sp>
          <p:nvSpPr>
            <p:cNvPr id="1258554" name="Text Box 58"/>
            <p:cNvSpPr txBox="1">
              <a:spLocks noChangeArrowheads="1"/>
            </p:cNvSpPr>
            <p:nvPr/>
          </p:nvSpPr>
          <p:spPr bwMode="auto">
            <a:xfrm>
              <a:off x="7343775" y="5697538"/>
              <a:ext cx="627393"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latin typeface="cmmi5" pitchFamily="34" charset="0"/>
                </a:rPr>
                <a:t>a</a:t>
              </a:r>
              <a:r>
                <a:rPr lang="de-CH" sz="2000" baseline="-25000"/>
                <a:t>n-1</a:t>
              </a:r>
              <a:endParaRPr lang="de-DE" sz="2000" baseline="-25000"/>
            </a:p>
          </p:txBody>
        </p:sp>
        <p:sp>
          <p:nvSpPr>
            <p:cNvPr id="1258555" name="Text Box 59"/>
            <p:cNvSpPr txBox="1">
              <a:spLocks noChangeArrowheads="1"/>
            </p:cNvSpPr>
            <p:nvPr/>
          </p:nvSpPr>
          <p:spPr bwMode="auto">
            <a:xfrm>
              <a:off x="7810500" y="5697538"/>
              <a:ext cx="475108" cy="402291"/>
            </a:xfrm>
            <a:prstGeom prst="rect">
              <a:avLst/>
            </a:prstGeom>
            <a:noFill/>
            <a:ln w="9525" algn="ctr">
              <a:noFill/>
              <a:miter lim="800000"/>
              <a:headEnd/>
              <a:tailEnd/>
            </a:ln>
            <a:effectLst/>
          </p:spPr>
          <p:txBody>
            <a:bodyPr wrap="none" lIns="90000" tIns="46800" rIns="90000" bIns="46800">
              <a:spAutoFit/>
            </a:bodyPr>
            <a:lstStyle/>
            <a:p>
              <a:pPr algn="l">
                <a:tabLst>
                  <a:tab pos="2971800" algn="l"/>
                </a:tabLst>
              </a:pPr>
              <a:r>
                <a:rPr lang="de-CH" sz="2000">
                  <a:latin typeface="cmmi5" pitchFamily="34" charset="0"/>
                </a:rPr>
                <a:t>a</a:t>
              </a:r>
              <a:r>
                <a:rPr lang="de-CH" sz="2000" baseline="-25000"/>
                <a:t>n</a:t>
              </a:r>
              <a:endParaRPr lang="de-DE" sz="2000" baseline="-25000"/>
            </a:p>
          </p:txBody>
        </p:sp>
        <p:sp>
          <p:nvSpPr>
            <p:cNvPr id="1258556" name="Text Box 60"/>
            <p:cNvSpPr txBox="1">
              <a:spLocks noChangeArrowheads="1"/>
            </p:cNvSpPr>
            <p:nvPr/>
          </p:nvSpPr>
          <p:spPr bwMode="auto">
            <a:xfrm>
              <a:off x="6911975" y="5646213"/>
              <a:ext cx="587375" cy="402291"/>
            </a:xfrm>
            <a:prstGeom prst="rect">
              <a:avLst/>
            </a:prstGeom>
            <a:noFill/>
            <a:ln w="9525" algn="ctr">
              <a:noFill/>
              <a:miter lim="800000"/>
              <a:headEnd/>
              <a:tailEnd/>
            </a:ln>
            <a:effectLst/>
          </p:spPr>
          <p:txBody>
            <a:bodyPr lIns="90000" tIns="46800" rIns="90000" bIns="46800">
              <a:spAutoFit/>
            </a:bodyPr>
            <a:lstStyle/>
            <a:p>
              <a:pPr algn="l">
                <a:tabLst>
                  <a:tab pos="2971800" algn="l"/>
                </a:tabLst>
              </a:pPr>
              <a:r>
                <a:rPr lang="de-CH" sz="2000"/>
                <a:t>…</a:t>
              </a:r>
              <a:endParaRPr lang="de-DE" sz="2000"/>
            </a:p>
          </p:txBody>
        </p:sp>
        <p:sp>
          <p:nvSpPr>
            <p:cNvPr id="1258557" name="Text Box 61"/>
            <p:cNvSpPr txBox="1">
              <a:spLocks noChangeArrowheads="1"/>
            </p:cNvSpPr>
            <p:nvPr/>
          </p:nvSpPr>
          <p:spPr bwMode="auto">
            <a:xfrm>
              <a:off x="1476375" y="5646213"/>
              <a:ext cx="587375" cy="402291"/>
            </a:xfrm>
            <a:prstGeom prst="rect">
              <a:avLst/>
            </a:prstGeom>
            <a:noFill/>
            <a:ln w="9525" algn="ctr">
              <a:noFill/>
              <a:miter lim="800000"/>
              <a:headEnd/>
              <a:tailEnd/>
            </a:ln>
            <a:effectLst/>
          </p:spPr>
          <p:txBody>
            <a:bodyPr lIns="90000" tIns="46800" rIns="90000" bIns="46800">
              <a:spAutoFit/>
            </a:bodyPr>
            <a:lstStyle/>
            <a:p>
              <a:pPr algn="l">
                <a:tabLst>
                  <a:tab pos="2971800" algn="l"/>
                </a:tabLst>
              </a:pPr>
              <a:r>
                <a:rPr lang="de-CH" sz="2000" dirty="0"/>
                <a:t>…</a:t>
              </a:r>
              <a:endParaRPr lang="de-DE" sz="2000" dirty="0"/>
            </a:p>
          </p:txBody>
        </p:sp>
        <p:sp>
          <p:nvSpPr>
            <p:cNvPr id="1258559" name="Text Box 63"/>
            <p:cNvSpPr txBox="1">
              <a:spLocks noChangeArrowheads="1"/>
            </p:cNvSpPr>
            <p:nvPr/>
          </p:nvSpPr>
          <p:spPr bwMode="auto">
            <a:xfrm>
              <a:off x="5016508" y="5628772"/>
              <a:ext cx="587375" cy="402291"/>
            </a:xfrm>
            <a:prstGeom prst="rect">
              <a:avLst/>
            </a:prstGeom>
            <a:noFill/>
            <a:ln w="9525" algn="ctr">
              <a:noFill/>
              <a:miter lim="800000"/>
              <a:headEnd/>
              <a:tailEnd/>
            </a:ln>
            <a:effectLst/>
          </p:spPr>
          <p:txBody>
            <a:bodyPr lIns="90000" tIns="46800" rIns="90000" bIns="46800">
              <a:spAutoFit/>
            </a:bodyPr>
            <a:lstStyle/>
            <a:p>
              <a:pPr algn="l">
                <a:tabLst>
                  <a:tab pos="2971800" algn="l"/>
                </a:tabLst>
              </a:pPr>
              <a:r>
                <a:rPr lang="de-CH" sz="2000" dirty="0"/>
                <a:t>…</a:t>
              </a:r>
              <a:endParaRPr lang="de-DE" sz="2000" dirty="0"/>
            </a:p>
          </p:txBody>
        </p:sp>
      </p:grpSp>
      <p:sp>
        <p:nvSpPr>
          <p:cNvPr id="32" name="Rectangle 3"/>
          <p:cNvSpPr txBox="1">
            <a:spLocks noChangeArrowheads="1"/>
          </p:cNvSpPr>
          <p:nvPr/>
        </p:nvSpPr>
        <p:spPr>
          <a:xfrm>
            <a:off x="468313" y="836613"/>
            <a:ext cx="8207375" cy="52895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1"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1" smtClean="0">
                <a:ln>
                  <a:noFill/>
                </a:ln>
                <a:solidFill>
                  <a:srgbClr val="000000"/>
                </a:solidFill>
                <a:effectLst/>
                <a:uLnTx/>
                <a:uFillTx/>
                <a:latin typeface="+mn-lt"/>
                <a:ea typeface="+mn-ea"/>
                <a:cs typeface="+mn-cs"/>
              </a:rPr>
              <a:t>The algorithm operates in phases</a:t>
            </a:r>
          </a:p>
          <a:p>
            <a:pPr marL="800100" lvl="1" indent="-342900" algn="l">
              <a:spcBef>
                <a:spcPct val="20000"/>
              </a:spcBef>
              <a:buFont typeface="Symbol" pitchFamily="18" charset="2"/>
              <a:buChar char="-"/>
            </a:pPr>
            <a:r>
              <a:rPr lang="en-US" sz="2000" noProof="1" smtClean="0"/>
              <a:t>A </a:t>
            </a:r>
            <a:r>
              <a:rPr lang="en-US" sz="2000" noProof="1" smtClean="0">
                <a:solidFill>
                  <a:srgbClr val="3983EF"/>
                </a:solidFill>
              </a:rPr>
              <a:t>candidate</a:t>
            </a:r>
            <a:r>
              <a:rPr lang="en-US" sz="2000" noProof="1" smtClean="0"/>
              <a:t> is a node whose element is possibly the solution.</a:t>
            </a:r>
          </a:p>
          <a:p>
            <a:pPr marL="800100" lvl="1" indent="-342900" algn="l">
              <a:spcBef>
                <a:spcPct val="20000"/>
              </a:spcBef>
              <a:buFont typeface="Symbol" pitchFamily="18" charset="2"/>
              <a:buChar char="-"/>
            </a:pPr>
            <a:r>
              <a:rPr lang="en-US" sz="2000" noProof="1" smtClean="0">
                <a:sym typeface="Wingdings" pitchFamily="2" charset="2"/>
              </a:rPr>
              <a:t>The set of </a:t>
            </a:r>
            <a:r>
              <a:rPr lang="en-US" sz="2000" noProof="1" smtClean="0">
                <a:solidFill>
                  <a:srgbClr val="3983EF"/>
                </a:solidFill>
                <a:sym typeface="Wingdings" pitchFamily="2" charset="2"/>
              </a:rPr>
              <a:t>candidates</a:t>
            </a:r>
            <a:r>
              <a:rPr lang="en-US" sz="2000" noProof="1" smtClean="0">
                <a:sym typeface="Wingdings" pitchFamily="2" charset="2"/>
              </a:rPr>
              <a:t> decreases in each phase.</a:t>
            </a:r>
            <a:endParaRPr lang="en-US" sz="2000" noProof="1"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1" smtClean="0">
              <a:ln>
                <a:noFill/>
              </a:ln>
              <a:solidFill>
                <a:srgbClr val="000000"/>
              </a:solidFill>
              <a:effectLst/>
              <a:uLnTx/>
              <a:uFillTx/>
              <a:latin typeface="+mn-lt"/>
              <a:ea typeface="+mn-ea"/>
              <a:cs typeface="+mn-cs"/>
            </a:endParaRPr>
          </a:p>
          <a:p>
            <a:pPr marL="342900" lvl="0" indent="-342900" algn="l">
              <a:spcBef>
                <a:spcPct val="20000"/>
              </a:spcBef>
              <a:buFontTx/>
              <a:buChar char="•"/>
            </a:pPr>
            <a:r>
              <a:rPr lang="en-US" sz="2000" dirty="0" smtClean="0"/>
              <a:t>A phase of the randomized algorithm:</a:t>
            </a:r>
            <a:endParaRPr kumimoji="0" lang="en-US" sz="2000" b="0" i="0" u="none" strike="noStrike" kern="0" cap="none" spc="0" normalizeH="0" baseline="0" noProof="1"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1"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1">
              <a:ln>
                <a:noFill/>
              </a:ln>
              <a:solidFill>
                <a:srgbClr val="B2B2B2"/>
              </a:solidFill>
              <a:effectLst/>
              <a:uLnTx/>
              <a:uFillTx/>
              <a:latin typeface="+mn-lt"/>
              <a:ea typeface="+mn-ea"/>
              <a:cs typeface="+mn-cs"/>
            </a:endParaRPr>
          </a:p>
        </p:txBody>
      </p:sp>
      <p:sp>
        <p:nvSpPr>
          <p:cNvPr id="34" name="Rectangle 5"/>
          <p:cNvSpPr>
            <a:spLocks noChangeArrowheads="1"/>
          </p:cNvSpPr>
          <p:nvPr/>
        </p:nvSpPr>
        <p:spPr bwMode="auto">
          <a:xfrm>
            <a:off x="864163" y="3135086"/>
            <a:ext cx="6290268" cy="1815786"/>
          </a:xfrm>
          <a:prstGeom prst="rect">
            <a:avLst/>
          </a:prstGeom>
          <a:solidFill>
            <a:srgbClr val="3983EF">
              <a:alpha val="50000"/>
            </a:srgbClr>
          </a:solidFill>
          <a:ln w="9525">
            <a:noFill/>
            <a:miter lim="800000"/>
            <a:headEnd/>
            <a:tailEnd/>
          </a:ln>
          <a:effectLst/>
        </p:spPr>
        <p:txBody>
          <a:bodyPr wrap="none" anchor="ctr"/>
          <a:lstStyle/>
          <a:p>
            <a:endParaRPr lang="en-US" sz="2000" dirty="0"/>
          </a:p>
        </p:txBody>
      </p:sp>
      <p:sp>
        <p:nvSpPr>
          <p:cNvPr id="35" name="Textfeld 34"/>
          <p:cNvSpPr txBox="1"/>
          <p:nvPr/>
        </p:nvSpPr>
        <p:spPr>
          <a:xfrm>
            <a:off x="965990" y="3236022"/>
            <a:ext cx="6070893" cy="1938992"/>
          </a:xfrm>
          <a:prstGeom prst="rect">
            <a:avLst/>
          </a:prstGeom>
          <a:noFill/>
        </p:spPr>
        <p:txBody>
          <a:bodyPr wrap="none" rtlCol="0">
            <a:spAutoFit/>
          </a:bodyPr>
          <a:lstStyle/>
          <a:p>
            <a:pPr marL="457200" indent="-457200" algn="l">
              <a:spcBef>
                <a:spcPct val="50000"/>
              </a:spcBef>
              <a:buFont typeface="+mj-lt"/>
              <a:buAutoNum type="arabicPeriod"/>
              <a:tabLst>
                <a:tab pos="2971800" algn="l"/>
              </a:tabLst>
            </a:pPr>
            <a:r>
              <a:rPr lang="de-CH" sz="2000" dirty="0" smtClean="0"/>
              <a:t>Count </a:t>
            </a:r>
            <a:r>
              <a:rPr lang="de-CH" sz="2000" dirty="0" err="1" smtClean="0"/>
              <a:t>the</a:t>
            </a:r>
            <a:r>
              <a:rPr lang="de-CH" sz="2000" dirty="0" smtClean="0"/>
              <a:t> </a:t>
            </a:r>
            <a:r>
              <a:rPr lang="de-CH" sz="2000" dirty="0" err="1" smtClean="0">
                <a:solidFill>
                  <a:srgbClr val="FF0000"/>
                </a:solidFill>
              </a:rPr>
              <a:t>number</a:t>
            </a:r>
            <a:r>
              <a:rPr lang="de-CH" sz="2000" dirty="0" smtClean="0">
                <a:solidFill>
                  <a:srgbClr val="FF0000"/>
                </a:solidFill>
              </a:rPr>
              <a:t> of </a:t>
            </a:r>
            <a:r>
              <a:rPr lang="de-CH" sz="2000" dirty="0" err="1" smtClean="0">
                <a:solidFill>
                  <a:srgbClr val="FF0000"/>
                </a:solidFill>
              </a:rPr>
              <a:t>candidates</a:t>
            </a:r>
            <a:r>
              <a:rPr lang="de-CH" sz="2000" dirty="0" smtClean="0"/>
              <a:t> in all </a:t>
            </a:r>
            <a:r>
              <a:rPr lang="de-CH" sz="2000" dirty="0" err="1" smtClean="0"/>
              <a:t>subtrees</a:t>
            </a:r>
            <a:endParaRPr lang="de-CH" sz="2000" dirty="0" smtClean="0"/>
          </a:p>
          <a:p>
            <a:pPr marL="457200" indent="-457200" algn="l">
              <a:spcBef>
                <a:spcPct val="50000"/>
              </a:spcBef>
              <a:buFontTx/>
              <a:buAutoNum type="arabicPeriod"/>
              <a:tabLst>
                <a:tab pos="2971800" algn="l"/>
              </a:tabLst>
            </a:pPr>
            <a:r>
              <a:rPr lang="de-CH" sz="2000" dirty="0" smtClean="0"/>
              <a:t>Pick </a:t>
            </a:r>
            <a:r>
              <a:rPr lang="de-CH" sz="2000" dirty="0" smtClean="0">
                <a:solidFill>
                  <a:srgbClr val="FF0000"/>
                </a:solidFill>
              </a:rPr>
              <a:t>O(D) </a:t>
            </a:r>
            <a:r>
              <a:rPr lang="de-CH" sz="2000" dirty="0" err="1" smtClean="0">
                <a:solidFill>
                  <a:srgbClr val="FF0000"/>
                </a:solidFill>
              </a:rPr>
              <a:t>elements</a:t>
            </a:r>
            <a:r>
              <a:rPr lang="de-CH" sz="2000" dirty="0" smtClean="0"/>
              <a:t> x</a:t>
            </a:r>
            <a:r>
              <a:rPr lang="de-CH" sz="2000" baseline="-25000" dirty="0" smtClean="0"/>
              <a:t>1</a:t>
            </a:r>
            <a:r>
              <a:rPr lang="de-CH" sz="2000" dirty="0" smtClean="0"/>
              <a:t>,...,x</a:t>
            </a:r>
            <a:r>
              <a:rPr lang="de-CH" sz="2000" baseline="-25000" dirty="0" smtClean="0"/>
              <a:t>d</a:t>
            </a:r>
            <a:r>
              <a:rPr lang="de-CH" sz="2000" dirty="0" smtClean="0"/>
              <a:t> </a:t>
            </a:r>
            <a:r>
              <a:rPr lang="de-CH" sz="2000" dirty="0" err="1" smtClean="0"/>
              <a:t>uniformly</a:t>
            </a:r>
            <a:r>
              <a:rPr lang="de-CH" sz="2000" dirty="0" smtClean="0"/>
              <a:t> at </a:t>
            </a:r>
            <a:r>
              <a:rPr lang="de-CH" sz="2000" dirty="0" err="1" smtClean="0"/>
              <a:t>random</a:t>
            </a:r>
            <a:endParaRPr lang="de-CH" sz="2000" dirty="0" smtClean="0"/>
          </a:p>
          <a:p>
            <a:pPr marL="457200" indent="-457200" algn="l">
              <a:spcBef>
                <a:spcPct val="50000"/>
              </a:spcBef>
              <a:buFontTx/>
              <a:buAutoNum type="arabicPeriod"/>
              <a:tabLst>
                <a:tab pos="2971800" algn="l"/>
              </a:tabLst>
            </a:pPr>
            <a:r>
              <a:rPr lang="de-CH" sz="2000" dirty="0" smtClean="0"/>
              <a:t>For all </a:t>
            </a:r>
            <a:r>
              <a:rPr lang="de-CH" sz="2000" dirty="0" err="1" smtClean="0"/>
              <a:t>those</a:t>
            </a:r>
            <a:r>
              <a:rPr lang="de-CH" sz="2000" dirty="0" smtClean="0"/>
              <a:t> </a:t>
            </a:r>
            <a:r>
              <a:rPr lang="de-CH" sz="2000" dirty="0" err="1" smtClean="0"/>
              <a:t>elements</a:t>
            </a:r>
            <a:r>
              <a:rPr lang="de-CH" sz="2000" dirty="0" smtClean="0"/>
              <a:t>, </a:t>
            </a:r>
            <a:r>
              <a:rPr lang="de-CH" sz="2000" dirty="0" err="1" smtClean="0"/>
              <a:t>count</a:t>
            </a:r>
            <a:r>
              <a:rPr lang="de-CH" sz="2000" dirty="0" smtClean="0"/>
              <a:t> </a:t>
            </a:r>
            <a:r>
              <a:rPr lang="de-CH" sz="2000" dirty="0" err="1" smtClean="0"/>
              <a:t>the</a:t>
            </a:r>
            <a:r>
              <a:rPr lang="de-CH" sz="2000" dirty="0" smtClean="0"/>
              <a:t> </a:t>
            </a:r>
            <a:r>
              <a:rPr lang="de-CH" sz="2000" dirty="0" err="1" smtClean="0">
                <a:solidFill>
                  <a:srgbClr val="FF0000"/>
                </a:solidFill>
              </a:rPr>
              <a:t>number</a:t>
            </a:r>
            <a:r>
              <a:rPr lang="de-CH" sz="2000" dirty="0" smtClean="0">
                <a:solidFill>
                  <a:srgbClr val="FF0000"/>
                </a:solidFill>
              </a:rPr>
              <a:t> of </a:t>
            </a:r>
            <a:br>
              <a:rPr lang="de-CH" sz="2000" dirty="0" smtClean="0">
                <a:solidFill>
                  <a:srgbClr val="FF0000"/>
                </a:solidFill>
              </a:rPr>
            </a:br>
            <a:r>
              <a:rPr lang="de-CH" sz="2000" dirty="0" err="1" smtClean="0">
                <a:solidFill>
                  <a:srgbClr val="FF0000"/>
                </a:solidFill>
              </a:rPr>
              <a:t>smaller</a:t>
            </a:r>
            <a:r>
              <a:rPr lang="de-CH" sz="2000" dirty="0" smtClean="0">
                <a:solidFill>
                  <a:srgbClr val="FF0000"/>
                </a:solidFill>
              </a:rPr>
              <a:t> </a:t>
            </a:r>
            <a:r>
              <a:rPr lang="de-CH" sz="2000" dirty="0" err="1" smtClean="0">
                <a:solidFill>
                  <a:srgbClr val="FF0000"/>
                </a:solidFill>
              </a:rPr>
              <a:t>elements</a:t>
            </a:r>
            <a:r>
              <a:rPr lang="de-CH" sz="2000" dirty="0" smtClean="0"/>
              <a:t>!</a:t>
            </a:r>
            <a:endParaRPr lang="de-DE" sz="2000" dirty="0" smtClean="0"/>
          </a:p>
          <a:p>
            <a:endParaRPr lang="en-US" sz="2000" dirty="0"/>
          </a:p>
        </p:txBody>
      </p:sp>
      <p:sp>
        <p:nvSpPr>
          <p:cNvPr id="36" name="AutoShape 33"/>
          <p:cNvSpPr>
            <a:spLocks noChangeArrowheads="1"/>
          </p:cNvSpPr>
          <p:nvPr/>
        </p:nvSpPr>
        <p:spPr bwMode="auto">
          <a:xfrm>
            <a:off x="6732588" y="3737613"/>
            <a:ext cx="2411412" cy="1260475"/>
          </a:xfrm>
          <a:prstGeom prst="cloudCallout">
            <a:avLst>
              <a:gd name="adj1" fmla="val -52275"/>
              <a:gd name="adj2" fmla="val 14152"/>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r>
              <a:rPr lang="de-CH" sz="1600" dirty="0" err="1"/>
              <a:t>Each</a:t>
            </a:r>
            <a:r>
              <a:rPr lang="de-CH" sz="1600" dirty="0"/>
              <a:t> </a:t>
            </a:r>
            <a:r>
              <a:rPr lang="de-CH" sz="1600" dirty="0" err="1"/>
              <a:t>step</a:t>
            </a:r>
            <a:r>
              <a:rPr lang="de-CH" sz="1600" dirty="0"/>
              <a:t> </a:t>
            </a:r>
            <a:r>
              <a:rPr lang="de-CH" sz="1600" dirty="0" err="1"/>
              <a:t>can</a:t>
            </a:r>
            <a:r>
              <a:rPr lang="de-CH" sz="1600" dirty="0"/>
              <a:t> </a:t>
            </a:r>
            <a:r>
              <a:rPr lang="de-CH" sz="1600" dirty="0" err="1"/>
              <a:t>be</a:t>
            </a:r>
            <a:r>
              <a:rPr lang="de-CH" sz="1600" dirty="0"/>
              <a:t> </a:t>
            </a:r>
            <a:r>
              <a:rPr lang="de-CH" sz="1600" dirty="0" err="1"/>
              <a:t>performed</a:t>
            </a:r>
            <a:r>
              <a:rPr lang="de-CH" sz="1600" dirty="0"/>
              <a:t> in O(D) time!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title" idx="4294967295"/>
          </p:nvPr>
        </p:nvSpPr>
        <p:spPr/>
        <p:txBody>
          <a:bodyPr/>
          <a:lstStyle/>
          <a:p>
            <a:r>
              <a:rPr lang="en-US" smtClean="0"/>
              <a:t>Randomized Algorithm</a:t>
            </a:r>
            <a:endParaRPr lang="en-US"/>
          </a:p>
        </p:txBody>
      </p:sp>
      <p:sp>
        <p:nvSpPr>
          <p:cNvPr id="10" name="Rectangle 3"/>
          <p:cNvSpPr txBox="1">
            <a:spLocks noChangeArrowheads="1"/>
          </p:cNvSpPr>
          <p:nvPr/>
        </p:nvSpPr>
        <p:spPr bwMode="auto">
          <a:xfrm>
            <a:off x="468313" y="836613"/>
            <a:ext cx="8207375" cy="528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FontTx/>
              <a:buChar char="•"/>
            </a:pPr>
            <a:endParaRPr lang="en-US" sz="2000" dirty="0" smtClean="0"/>
          </a:p>
          <a:p>
            <a:pPr marL="342900" lvl="0" indent="-342900" algn="l">
              <a:spcBef>
                <a:spcPct val="20000"/>
              </a:spcBef>
              <a:buFontTx/>
              <a:buChar char="•"/>
            </a:pPr>
            <a:r>
              <a:rPr lang="en-US" sz="2000" dirty="0" smtClean="0"/>
              <a:t>Using these counts, the </a:t>
            </a:r>
            <a:r>
              <a:rPr lang="en-US" sz="2000" dirty="0" smtClean="0">
                <a:solidFill>
                  <a:srgbClr val="3983EF"/>
                </a:solidFill>
              </a:rPr>
              <a:t>number of candidates </a:t>
            </a:r>
            <a:r>
              <a:rPr lang="en-US" sz="2000" dirty="0" smtClean="0"/>
              <a:t>can be reduced by a factor of D in a constant number of phases with high probability.</a:t>
            </a:r>
          </a:p>
          <a:p>
            <a:pPr marL="342900" lvl="0" indent="-342900" algn="l">
              <a:spcBef>
                <a:spcPct val="20000"/>
              </a:spcBef>
              <a:buFontTx/>
              <a:buChar char="•"/>
            </a:pPr>
            <a:endParaRPr kumimoji="0" lang="en-US" sz="2000" b="0" i="0" u="none" strike="noStrike" kern="0" cap="none" spc="0" normalizeH="0" baseline="0" dirty="0" smtClean="0">
              <a:ln>
                <a:noFill/>
              </a:ln>
              <a:solidFill>
                <a:srgbClr val="000000"/>
              </a:solidFill>
              <a:effectLst/>
              <a:uLnTx/>
              <a:uFillTx/>
              <a:latin typeface="+mn-lt"/>
              <a:ea typeface="+mn-ea"/>
              <a:cs typeface="+mn-cs"/>
            </a:endParaRPr>
          </a:p>
          <a:p>
            <a:pPr marL="342900" lvl="0" indent="-342900" algn="l">
              <a:spcBef>
                <a:spcPct val="20000"/>
              </a:spcBef>
              <a:buFontTx/>
              <a:buChar char="•"/>
            </a:pPr>
            <a:endParaRPr lang="en-US" sz="2000" kern="0" dirty="0" smtClean="0">
              <a:solidFill>
                <a:srgbClr val="000000"/>
              </a:solidFill>
              <a:latin typeface="+mn-lt"/>
            </a:endParaRPr>
          </a:p>
          <a:p>
            <a:pPr marL="342900" lvl="0" indent="-342900" algn="l">
              <a:spcBef>
                <a:spcPct val="20000"/>
              </a:spcBef>
              <a:buFontTx/>
              <a:buChar char="•"/>
            </a:pPr>
            <a:endParaRPr kumimoji="0" lang="en-US" sz="2000" b="0" i="0" u="none" strike="noStrike" kern="0" cap="none" spc="0" normalizeH="0" baseline="0" dirty="0" smtClean="0">
              <a:ln>
                <a:noFill/>
              </a:ln>
              <a:solidFill>
                <a:srgbClr val="000000"/>
              </a:solidFill>
              <a:effectLst/>
              <a:uLnTx/>
              <a:uFillTx/>
              <a:latin typeface="+mn-lt"/>
              <a:ea typeface="+mn-ea"/>
              <a:cs typeface="+mn-cs"/>
            </a:endParaRPr>
          </a:p>
          <a:p>
            <a:pPr marL="342900" lvl="0" indent="-342900" algn="l">
              <a:spcBef>
                <a:spcPct val="20000"/>
              </a:spcBef>
              <a:buFontTx/>
              <a:buChar char="•"/>
            </a:pPr>
            <a:endParaRPr kumimoji="0" lang="en-US" sz="2000" b="0" i="0" u="none" strike="noStrike" kern="0" cap="none" spc="0" normalizeH="0" baseline="0" dirty="0" smtClean="0">
              <a:ln>
                <a:noFill/>
              </a:ln>
              <a:solidFill>
                <a:srgbClr val="000000"/>
              </a:solidFill>
              <a:effectLst/>
              <a:uLnTx/>
              <a:uFillTx/>
              <a:latin typeface="+mn-lt"/>
              <a:ea typeface="+mn-ea"/>
              <a:cs typeface="+mn-cs"/>
            </a:endParaRPr>
          </a:p>
          <a:p>
            <a:pPr marL="342900" lvl="0" indent="-342900" algn="l">
              <a:spcBef>
                <a:spcPct val="20000"/>
              </a:spcBef>
              <a:buFontTx/>
              <a:buChar char="•"/>
            </a:pPr>
            <a:r>
              <a:rPr kumimoji="0" lang="en-US" sz="2000" b="0" i="0" u="none" strike="noStrike" kern="0" cap="none" spc="0" normalizeH="0" baseline="0" dirty="0" smtClean="0">
                <a:ln>
                  <a:noFill/>
                </a:ln>
                <a:solidFill>
                  <a:srgbClr val="000000"/>
                </a:solidFill>
                <a:effectLst/>
                <a:uLnTx/>
                <a:uFillTx/>
                <a:latin typeface="+mn-lt"/>
                <a:ea typeface="+mn-ea"/>
                <a:cs typeface="+mn-cs"/>
              </a:rPr>
              <a:t>It can be shown</a:t>
            </a:r>
            <a:r>
              <a:rPr kumimoji="0" lang="en-US" sz="2000" b="0" i="0" u="none" strike="noStrike" kern="0" cap="none" spc="0" normalizeH="0" dirty="0" smtClean="0">
                <a:ln>
                  <a:noFill/>
                </a:ln>
                <a:solidFill>
                  <a:srgbClr val="000000"/>
                </a:solidFill>
                <a:effectLst/>
                <a:uLnTx/>
                <a:uFillTx/>
                <a:latin typeface="+mn-lt"/>
                <a:ea typeface="+mn-ea"/>
                <a:cs typeface="+mn-cs"/>
              </a:rPr>
              <a:t> that </a:t>
            </a:r>
            <a:r>
              <a:rPr lang="de-CH" sz="2000" dirty="0" smtClean="0">
                <a:solidFill>
                  <a:srgbClr val="3983EF"/>
                </a:solidFill>
                <a:latin typeface="Symbol" pitchFamily="18" charset="2"/>
                <a:sym typeface="Symbol" pitchFamily="18" charset="2"/>
              </a:rPr>
              <a:t></a:t>
            </a:r>
            <a:r>
              <a:rPr lang="de-CH" sz="2000" dirty="0" smtClean="0">
                <a:solidFill>
                  <a:srgbClr val="3983EF"/>
                </a:solidFill>
              </a:rPr>
              <a:t>(D</a:t>
            </a:r>
            <a:r>
              <a:rPr lang="en-US" sz="2000" dirty="0" smtClean="0">
                <a:solidFill>
                  <a:srgbClr val="3983EF"/>
                </a:solidFill>
                <a:sym typeface="Wingdings" pitchFamily="2" charset="2"/>
              </a:rPr>
              <a:t>·</a:t>
            </a:r>
            <a:r>
              <a:rPr lang="de-CH" sz="2000" dirty="0" smtClean="0">
                <a:solidFill>
                  <a:srgbClr val="3983EF"/>
                </a:solidFill>
              </a:rPr>
              <a:t>log</a:t>
            </a:r>
            <a:r>
              <a:rPr lang="de-CH" sz="2000" baseline="-25000" dirty="0" smtClean="0">
                <a:solidFill>
                  <a:srgbClr val="3983EF"/>
                </a:solidFill>
              </a:rPr>
              <a:t>D</a:t>
            </a:r>
            <a:r>
              <a:rPr lang="de-CH" sz="2000" dirty="0" smtClean="0">
                <a:solidFill>
                  <a:srgbClr val="3983EF"/>
                </a:solidFill>
              </a:rPr>
              <a:t> n) </a:t>
            </a:r>
            <a:r>
              <a:rPr lang="de-CH" sz="2000" dirty="0" smtClean="0"/>
              <a:t>is a lower bound for </a:t>
            </a:r>
            <a:r>
              <a:rPr lang="en-US" sz="2000" dirty="0" smtClean="0"/>
              <a:t>finding the median.</a:t>
            </a:r>
            <a:r>
              <a:rPr lang="de-CH" sz="2000" dirty="0" smtClean="0"/>
              <a:t> In other words, </a:t>
            </a:r>
            <a:r>
              <a:rPr lang="de-CH" sz="2000" dirty="0" smtClean="0">
                <a:sym typeface="Wingdings" pitchFamily="2" charset="2"/>
              </a:rPr>
              <a:t>this simple randomized algorithm is asymptotically optimal.</a:t>
            </a:r>
            <a:endParaRPr lang="de-DE" sz="2000" dirty="0" smtClean="0">
              <a:sym typeface="Wingdings" pitchFamily="2" charset="2"/>
            </a:endParaRPr>
          </a:p>
          <a:p>
            <a:pPr marL="342900" lvl="0" indent="-342900" algn="l">
              <a:spcBef>
                <a:spcPct val="20000"/>
              </a:spcBef>
              <a:buFontTx/>
              <a:buChar char="•"/>
            </a:pPr>
            <a:endParaRPr kumimoji="0" lang="en-US" sz="2000" b="0" i="0" u="none" strike="noStrike" kern="0" cap="none" spc="0" normalizeH="0" baseline="0" dirty="0" smtClean="0">
              <a:ln>
                <a:noFill/>
              </a:ln>
              <a:effectLst/>
              <a:uLnTx/>
              <a:uFillTx/>
              <a:latin typeface="+mn-lt"/>
              <a:ea typeface="+mn-ea"/>
              <a:cs typeface="+mn-cs"/>
            </a:endParaRPr>
          </a:p>
          <a:p>
            <a:pPr marL="342900" indent="-342900" algn="l">
              <a:spcBef>
                <a:spcPct val="20000"/>
              </a:spcBef>
              <a:buFontTx/>
              <a:buChar char="•"/>
            </a:pPr>
            <a:r>
              <a:rPr lang="de-CH" sz="2000" dirty="0" smtClean="0">
                <a:sym typeface="Wingdings" pitchFamily="2" charset="2"/>
              </a:rPr>
              <a:t>The only remaining question: Is randomization needed, </a:t>
            </a:r>
            <a:br>
              <a:rPr lang="de-CH" sz="2000" dirty="0" smtClean="0">
                <a:sym typeface="Wingdings" pitchFamily="2" charset="2"/>
              </a:rPr>
            </a:br>
            <a:r>
              <a:rPr lang="de-CH" sz="2000" dirty="0" smtClean="0">
                <a:sym typeface="Wingdings" pitchFamily="2" charset="2"/>
              </a:rPr>
              <a:t>or, what can we do </a:t>
            </a:r>
            <a:r>
              <a:rPr lang="de-CH" sz="2000" dirty="0" smtClean="0">
                <a:solidFill>
                  <a:srgbClr val="3983EF"/>
                </a:solidFill>
                <a:sym typeface="Wingdings" pitchFamily="2" charset="2"/>
              </a:rPr>
              <a:t>deterministically</a:t>
            </a:r>
            <a:r>
              <a:rPr lang="de-CH" sz="2000" dirty="0" smtClean="0">
                <a:sym typeface="Wingdings" pitchFamily="2" charset="2"/>
              </a:rPr>
              <a:t>?</a:t>
            </a:r>
            <a:endParaRPr lang="de-DE" sz="2000" dirty="0" smtClean="0">
              <a:sym typeface="Wingdings" pitchFamily="2" charset="2"/>
            </a:endParaRPr>
          </a:p>
          <a:p>
            <a:pPr marL="342900" lvl="0" indent="-342900" algn="l">
              <a:spcBef>
                <a:spcPct val="20000"/>
              </a:spcBef>
              <a:buFontTx/>
              <a:buChar char="•"/>
            </a:pPr>
            <a:endParaRPr kumimoji="0" lang="en-US" sz="2000" b="0" i="0" u="none" strike="noStrike" kern="0" cap="none" spc="0" normalizeH="0" baseline="0" dirty="0" smtClean="0">
              <a:ln>
                <a:noFill/>
              </a:ln>
              <a:effectLst/>
              <a:uLnTx/>
              <a:uFillTx/>
              <a:latin typeface="+mn-lt"/>
              <a:ea typeface="+mn-ea"/>
              <a:cs typeface="+mn-cs"/>
            </a:endParaRPr>
          </a:p>
        </p:txBody>
      </p:sp>
      <p:sp>
        <p:nvSpPr>
          <p:cNvPr id="11" name="AutoShape 7"/>
          <p:cNvSpPr>
            <a:spLocks noChangeArrowheads="1"/>
          </p:cNvSpPr>
          <p:nvPr/>
        </p:nvSpPr>
        <p:spPr bwMode="auto">
          <a:xfrm>
            <a:off x="6754061" y="1909186"/>
            <a:ext cx="2168875" cy="1225899"/>
          </a:xfrm>
          <a:prstGeom prst="cloudCallout">
            <a:avLst>
              <a:gd name="adj1" fmla="val -62167"/>
              <a:gd name="adj2" fmla="val -51043"/>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endParaRPr lang="en-US" sz="1600" dirty="0">
              <a:cs typeface="Arial" charset="0"/>
            </a:endParaRPr>
          </a:p>
        </p:txBody>
      </p:sp>
      <p:grpSp>
        <p:nvGrpSpPr>
          <p:cNvPr id="15" name="Gruppieren 14"/>
          <p:cNvGrpSpPr/>
          <p:nvPr/>
        </p:nvGrpSpPr>
        <p:grpSpPr>
          <a:xfrm>
            <a:off x="984740" y="2150125"/>
            <a:ext cx="5609308" cy="400110"/>
            <a:chOff x="2361356" y="3295633"/>
            <a:chExt cx="5609308" cy="400110"/>
          </a:xfrm>
        </p:grpSpPr>
        <p:sp>
          <p:nvSpPr>
            <p:cNvPr id="13" name="Textfeld 12"/>
            <p:cNvSpPr txBox="1"/>
            <p:nvPr/>
          </p:nvSpPr>
          <p:spPr>
            <a:xfrm>
              <a:off x="2851699" y="3295633"/>
              <a:ext cx="5118965" cy="400110"/>
            </a:xfrm>
            <a:prstGeom prst="rect">
              <a:avLst/>
            </a:prstGeom>
            <a:noFill/>
          </p:spPr>
          <p:txBody>
            <a:bodyPr wrap="square" rtlCol="0">
              <a:spAutoFit/>
            </a:bodyPr>
            <a:lstStyle/>
            <a:p>
              <a:pPr algn="l"/>
              <a:r>
                <a:rPr lang="en-US" sz="2000" dirty="0" smtClean="0"/>
                <a:t>The time complexity is O(</a:t>
              </a:r>
              <a:r>
                <a:rPr lang="en-US" sz="2000" dirty="0" err="1" smtClean="0"/>
                <a:t>D</a:t>
              </a:r>
              <a:r>
                <a:rPr lang="en-US" sz="2000" dirty="0" err="1" smtClean="0">
                  <a:sym typeface="Wingdings" pitchFamily="2" charset="2"/>
                </a:rPr>
                <a:t>·</a:t>
              </a:r>
              <a:r>
                <a:rPr lang="en-US" sz="2000" dirty="0" err="1" smtClean="0"/>
                <a:t>log</a:t>
              </a:r>
              <a:r>
                <a:rPr lang="en-US" sz="2000" baseline="-25000" dirty="0" err="1" smtClean="0"/>
                <a:t>D</a:t>
              </a:r>
              <a:r>
                <a:rPr lang="en-US" sz="2000" dirty="0" smtClean="0"/>
                <a:t> n) </a:t>
              </a:r>
              <a:r>
                <a:rPr lang="en-US" sz="2000" dirty="0" err="1" smtClean="0"/>
                <a:t>w.h.p</a:t>
              </a:r>
              <a:r>
                <a:rPr lang="en-US" sz="2000" dirty="0" smtClean="0"/>
                <a:t>.</a:t>
              </a:r>
              <a:endParaRPr lang="en-US" sz="2000" dirty="0"/>
            </a:p>
          </p:txBody>
        </p:sp>
        <p:sp>
          <p:nvSpPr>
            <p:cNvPr id="14" name="Pfeil nach rechts 13"/>
            <p:cNvSpPr/>
            <p:nvPr/>
          </p:nvSpPr>
          <p:spPr bwMode="auto">
            <a:xfrm>
              <a:off x="2361356" y="3366199"/>
              <a:ext cx="472272" cy="271305"/>
            </a:xfrm>
            <a:prstGeom prst="rightArrow">
              <a:avLst>
                <a:gd name="adj1" fmla="val 50000"/>
                <a:gd name="adj2" fmla="val 64286"/>
              </a:avLst>
            </a:prstGeom>
            <a:solidFill>
              <a:srgbClr val="3983EF"/>
            </a:solidFill>
            <a:ln w="9525" cap="flat" cmpd="sng" algn="ctr">
              <a:solidFill>
                <a:srgbClr val="3983E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6" name="Textfeld 15"/>
          <p:cNvSpPr txBox="1"/>
          <p:nvPr/>
        </p:nvSpPr>
        <p:spPr>
          <a:xfrm>
            <a:off x="6967916" y="2063638"/>
            <a:ext cx="1723914" cy="830997"/>
          </a:xfrm>
          <a:prstGeom prst="rect">
            <a:avLst/>
          </a:prstGeom>
          <a:noFill/>
        </p:spPr>
        <p:txBody>
          <a:bodyPr wrap="square" rtlCol="0">
            <a:spAutoFit/>
          </a:bodyPr>
          <a:lstStyle/>
          <a:p>
            <a:r>
              <a:rPr lang="en-US" sz="1600" dirty="0" smtClean="0"/>
              <a:t>With probability at least 1-1/</a:t>
            </a:r>
            <a:r>
              <a:rPr lang="en-US" sz="1600" dirty="0" err="1" smtClean="0"/>
              <a:t>n</a:t>
            </a:r>
            <a:r>
              <a:rPr lang="en-US" sz="1600" baseline="30000" dirty="0" err="1" smtClean="0"/>
              <a:t>c</a:t>
            </a:r>
            <a:r>
              <a:rPr lang="en-US" sz="1600" dirty="0" smtClean="0"/>
              <a:t> for a constant c</a:t>
            </a:r>
            <a:r>
              <a:rPr lang="en-US" sz="1600" dirty="0" smtClean="0">
                <a:cs typeface="Arial" charset="0"/>
              </a:rPr>
              <a:t>≥1.</a:t>
            </a:r>
          </a:p>
        </p:txBody>
      </p:sp>
      <p:pic>
        <p:nvPicPr>
          <p:cNvPr id="9"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387271" y="4698958"/>
            <a:ext cx="653074" cy="9894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idx="4294967295"/>
          </p:nvPr>
        </p:nvSpPr>
        <p:spPr/>
        <p:txBody>
          <a:bodyPr/>
          <a:lstStyle/>
          <a:p>
            <a:r>
              <a:rPr lang="de-CH" dirty="0" err="1" smtClean="0"/>
              <a:t>Deterministic</a:t>
            </a:r>
            <a:r>
              <a:rPr lang="de-CH" dirty="0" smtClean="0"/>
              <a:t> </a:t>
            </a:r>
            <a:r>
              <a:rPr lang="de-CH" dirty="0" err="1"/>
              <a:t>Algorithm</a:t>
            </a:r>
            <a:endParaRPr lang="de-DE" dirty="0"/>
          </a:p>
        </p:txBody>
      </p:sp>
      <p:sp>
        <p:nvSpPr>
          <p:cNvPr id="44" name="Rectangle 3"/>
          <p:cNvSpPr txBox="1">
            <a:spLocks noChangeArrowheads="1"/>
          </p:cNvSpPr>
          <p:nvPr/>
        </p:nvSpPr>
        <p:spPr bwMode="auto">
          <a:xfrm>
            <a:off x="468313" y="836613"/>
            <a:ext cx="8207375" cy="528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FontTx/>
              <a:buChar char="•"/>
            </a:pPr>
            <a:endParaRPr lang="en-US" sz="2000" dirty="0" smtClean="0"/>
          </a:p>
          <a:p>
            <a:pPr marL="342900" lvl="0" indent="-342900" algn="l">
              <a:spcBef>
                <a:spcPct val="20000"/>
              </a:spcBef>
              <a:buFontTx/>
              <a:buChar char="•"/>
            </a:pPr>
            <a:r>
              <a:rPr lang="en-US" sz="2000" dirty="0" smtClean="0"/>
              <a:t>Why is it difficult to find a good deterministic algorithm?</a:t>
            </a:r>
          </a:p>
          <a:p>
            <a:pPr marL="800100" lvl="1" indent="-342900" algn="l">
              <a:spcBef>
                <a:spcPct val="20000"/>
              </a:spcBef>
              <a:buFont typeface="Symbol" pitchFamily="18" charset="2"/>
              <a:buChar char="-"/>
            </a:pPr>
            <a:r>
              <a:rPr lang="de-CH" sz="2000" dirty="0" smtClean="0">
                <a:sym typeface="Wingdings" pitchFamily="2" charset="2"/>
              </a:rPr>
              <a:t>Finding a good selection of elements that provably reduces </a:t>
            </a:r>
            <a:br>
              <a:rPr lang="de-CH" sz="2000" dirty="0" smtClean="0">
                <a:sym typeface="Wingdings" pitchFamily="2" charset="2"/>
              </a:rPr>
            </a:br>
            <a:r>
              <a:rPr lang="de-CH" sz="2000" dirty="0" smtClean="0">
                <a:sym typeface="Wingdings" pitchFamily="2" charset="2"/>
              </a:rPr>
              <a:t>the set of candidates is hard.</a:t>
            </a:r>
          </a:p>
          <a:p>
            <a:pPr marL="342900" indent="-342900" algn="l">
              <a:spcBef>
                <a:spcPct val="20000"/>
              </a:spcBef>
              <a:buFont typeface="Arial" pitchFamily="34" charset="0"/>
              <a:buChar char="•"/>
            </a:pPr>
            <a:endParaRPr kumimoji="0" lang="en-US" sz="2000" b="0" i="0" u="none" strike="noStrike" kern="0" cap="none" spc="0" normalizeH="0" baseline="0" dirty="0" smtClean="0">
              <a:ln>
                <a:noFill/>
              </a:ln>
              <a:effectLst/>
              <a:uLnTx/>
              <a:uFillTx/>
              <a:latin typeface="+mn-lt"/>
              <a:ea typeface="+mn-ea"/>
              <a:cs typeface="+mn-cs"/>
            </a:endParaRPr>
          </a:p>
          <a:p>
            <a:pPr marL="342900" indent="-342900" algn="l">
              <a:spcBef>
                <a:spcPct val="20000"/>
              </a:spcBef>
              <a:buFont typeface="Arial" pitchFamily="34" charset="0"/>
              <a:buChar char="•"/>
            </a:pPr>
            <a:r>
              <a:rPr lang="de-CH" sz="2000" dirty="0" err="1" smtClean="0"/>
              <a:t>Idea</a:t>
            </a:r>
            <a:r>
              <a:rPr lang="de-CH" sz="2000" dirty="0" smtClean="0"/>
              <a:t>: </a:t>
            </a:r>
            <a:r>
              <a:rPr lang="de-CH" sz="2000" dirty="0" err="1" smtClean="0"/>
              <a:t>Always</a:t>
            </a:r>
            <a:r>
              <a:rPr lang="de-CH" sz="2000" dirty="0" smtClean="0"/>
              <a:t> </a:t>
            </a:r>
            <a:r>
              <a:rPr lang="de-CH" sz="2000" dirty="0" err="1" smtClean="0"/>
              <a:t>propagate</a:t>
            </a:r>
            <a:r>
              <a:rPr lang="de-CH" sz="2000" dirty="0" smtClean="0"/>
              <a:t> </a:t>
            </a:r>
            <a:r>
              <a:rPr lang="de-CH" sz="2000" dirty="0" err="1" smtClean="0"/>
              <a:t>the</a:t>
            </a:r>
            <a:r>
              <a:rPr lang="de-CH" sz="2000" dirty="0" smtClean="0"/>
              <a:t> median of all </a:t>
            </a:r>
            <a:r>
              <a:rPr lang="de-CH" sz="2000" dirty="0" err="1" smtClean="0"/>
              <a:t>received</a:t>
            </a:r>
            <a:r>
              <a:rPr lang="de-CH" sz="2000" dirty="0" smtClean="0"/>
              <a:t> </a:t>
            </a:r>
            <a:r>
              <a:rPr lang="de-CH" sz="2000" dirty="0" err="1" smtClean="0"/>
              <a:t>values</a:t>
            </a:r>
            <a:r>
              <a:rPr lang="de-CH" sz="2000" dirty="0" smtClean="0"/>
              <a:t>.</a:t>
            </a:r>
          </a:p>
          <a:p>
            <a:pPr marL="342900" indent="-342900" algn="l">
              <a:spcBef>
                <a:spcPct val="20000"/>
              </a:spcBef>
              <a:buFont typeface="Arial" pitchFamily="34" charset="0"/>
              <a:buChar char="•"/>
            </a:pPr>
            <a:endParaRPr lang="de-DE" sz="2000" dirty="0" smtClean="0"/>
          </a:p>
          <a:p>
            <a:pPr marL="342900" indent="-342900" algn="l">
              <a:spcBef>
                <a:spcPct val="20000"/>
              </a:spcBef>
              <a:buFont typeface="Arial" pitchFamily="34" charset="0"/>
              <a:buChar char="•"/>
            </a:pPr>
            <a:r>
              <a:rPr lang="de-CH" sz="2000" dirty="0" smtClean="0"/>
              <a:t>Problem: In </a:t>
            </a:r>
            <a:r>
              <a:rPr lang="de-CH" sz="2000" dirty="0" err="1" smtClean="0"/>
              <a:t>one</a:t>
            </a:r>
            <a:r>
              <a:rPr lang="de-CH" sz="2000" dirty="0" smtClean="0"/>
              <a:t> </a:t>
            </a:r>
            <a:r>
              <a:rPr lang="de-CH" sz="2000" dirty="0" err="1" smtClean="0"/>
              <a:t>phase</a:t>
            </a:r>
            <a:r>
              <a:rPr lang="de-CH" sz="2000" dirty="0" smtClean="0"/>
              <a:t>, </a:t>
            </a:r>
            <a:r>
              <a:rPr lang="de-CH" sz="2000" dirty="0" err="1" smtClean="0"/>
              <a:t>only</a:t>
            </a:r>
            <a:r>
              <a:rPr lang="de-CH" sz="2000" dirty="0" smtClean="0"/>
              <a:t> </a:t>
            </a:r>
            <a:r>
              <a:rPr lang="de-CH" sz="2000" dirty="0" err="1" smtClean="0"/>
              <a:t>the</a:t>
            </a:r>
            <a:r>
              <a:rPr lang="de-CH" sz="2000" dirty="0" smtClean="0"/>
              <a:t> </a:t>
            </a:r>
            <a:br>
              <a:rPr lang="de-CH" sz="2000" dirty="0" smtClean="0"/>
            </a:br>
            <a:r>
              <a:rPr lang="de-CH" sz="2000" i="1" dirty="0" err="1" smtClean="0">
                <a:solidFill>
                  <a:srgbClr val="3983EF"/>
                </a:solidFill>
              </a:rPr>
              <a:t>h</a:t>
            </a:r>
            <a:r>
              <a:rPr lang="de-CH" sz="2000" baseline="30000" dirty="0" err="1" smtClean="0">
                <a:solidFill>
                  <a:srgbClr val="3983EF"/>
                </a:solidFill>
              </a:rPr>
              <a:t>th</a:t>
            </a:r>
            <a:r>
              <a:rPr lang="de-CH" sz="2000" dirty="0" smtClean="0">
                <a:solidFill>
                  <a:srgbClr val="3983EF"/>
                </a:solidFill>
              </a:rPr>
              <a:t> </a:t>
            </a:r>
            <a:r>
              <a:rPr lang="de-CH" sz="2000" dirty="0" err="1" smtClean="0">
                <a:solidFill>
                  <a:srgbClr val="3983EF"/>
                </a:solidFill>
              </a:rPr>
              <a:t>smallest</a:t>
            </a:r>
            <a:r>
              <a:rPr lang="de-CH" sz="2000" dirty="0" smtClean="0">
                <a:solidFill>
                  <a:srgbClr val="3983EF"/>
                </a:solidFill>
              </a:rPr>
              <a:t> </a:t>
            </a:r>
            <a:r>
              <a:rPr lang="de-CH" sz="2000" dirty="0" err="1" smtClean="0">
                <a:solidFill>
                  <a:srgbClr val="3983EF"/>
                </a:solidFill>
              </a:rPr>
              <a:t>element</a:t>
            </a:r>
            <a:r>
              <a:rPr lang="de-CH" sz="2000" dirty="0" smtClean="0"/>
              <a:t> </a:t>
            </a:r>
            <a:r>
              <a:rPr lang="de-CH" sz="2000" dirty="0" err="1" smtClean="0"/>
              <a:t>is</a:t>
            </a:r>
            <a:r>
              <a:rPr lang="de-CH" sz="2000" dirty="0" smtClean="0"/>
              <a:t> </a:t>
            </a:r>
            <a:r>
              <a:rPr lang="de-CH" sz="2000" dirty="0" err="1" smtClean="0"/>
              <a:t>found</a:t>
            </a:r>
            <a:r>
              <a:rPr lang="de-CH" sz="2000" dirty="0" smtClean="0"/>
              <a:t> </a:t>
            </a:r>
            <a:r>
              <a:rPr lang="de-CH" sz="2000" dirty="0" err="1" smtClean="0"/>
              <a:t>if</a:t>
            </a:r>
            <a:r>
              <a:rPr lang="de-CH" sz="2000" dirty="0" smtClean="0"/>
              <a:t> </a:t>
            </a:r>
            <a:r>
              <a:rPr lang="de-CH" sz="2000" i="1" dirty="0" smtClean="0"/>
              <a:t>h</a:t>
            </a:r>
            <a:r>
              <a:rPr lang="de-CH" sz="2000" dirty="0" smtClean="0"/>
              <a:t> </a:t>
            </a:r>
            <a:br>
              <a:rPr lang="de-CH" sz="2000" dirty="0" smtClean="0"/>
            </a:br>
            <a:r>
              <a:rPr lang="de-CH" sz="2000" dirty="0" err="1" smtClean="0"/>
              <a:t>is</a:t>
            </a:r>
            <a:r>
              <a:rPr lang="de-CH" sz="2000" dirty="0" smtClean="0"/>
              <a:t> </a:t>
            </a:r>
            <a:r>
              <a:rPr lang="de-CH" sz="2000" dirty="0" err="1" smtClean="0"/>
              <a:t>the</a:t>
            </a:r>
            <a:r>
              <a:rPr lang="de-CH" sz="2000" dirty="0" smtClean="0"/>
              <a:t> </a:t>
            </a:r>
            <a:r>
              <a:rPr lang="de-CH" sz="2000" dirty="0" err="1" smtClean="0"/>
              <a:t>height</a:t>
            </a:r>
            <a:r>
              <a:rPr lang="de-CH" sz="2000" dirty="0" smtClean="0"/>
              <a:t> of </a:t>
            </a:r>
            <a:r>
              <a:rPr lang="de-CH" sz="2000" dirty="0" err="1" smtClean="0"/>
              <a:t>the</a:t>
            </a:r>
            <a:r>
              <a:rPr lang="de-CH" sz="2000" dirty="0" smtClean="0"/>
              <a:t> </a:t>
            </a:r>
            <a:r>
              <a:rPr lang="de-CH" sz="2000" dirty="0" err="1" smtClean="0"/>
              <a:t>tree</a:t>
            </a:r>
            <a:r>
              <a:rPr lang="de-CH" sz="2000" dirty="0" smtClean="0"/>
              <a:t>...</a:t>
            </a:r>
          </a:p>
          <a:p>
            <a:pPr marL="800100" lvl="1" indent="-342900" algn="l">
              <a:spcBef>
                <a:spcPct val="20000"/>
              </a:spcBef>
              <a:buFont typeface="Symbol" pitchFamily="18" charset="2"/>
              <a:buChar char="-"/>
            </a:pPr>
            <a:r>
              <a:rPr lang="de-CH" sz="2000" dirty="0" smtClean="0">
                <a:sym typeface="Wingdings" pitchFamily="2" charset="2"/>
              </a:rPr>
              <a:t>Time </a:t>
            </a:r>
            <a:r>
              <a:rPr lang="de-CH" sz="2000" dirty="0" err="1" smtClean="0">
                <a:sym typeface="Wingdings" pitchFamily="2" charset="2"/>
              </a:rPr>
              <a:t>complexity</a:t>
            </a:r>
            <a:r>
              <a:rPr lang="de-CH" sz="2000" dirty="0" smtClean="0">
                <a:sym typeface="Wingdings" pitchFamily="2" charset="2"/>
              </a:rPr>
              <a:t>: </a:t>
            </a:r>
            <a:r>
              <a:rPr lang="de-CH" sz="2000" dirty="0" smtClean="0">
                <a:solidFill>
                  <a:srgbClr val="3983EF"/>
                </a:solidFill>
                <a:sym typeface="Wingdings" pitchFamily="2" charset="2"/>
              </a:rPr>
              <a:t>O(</a:t>
            </a:r>
            <a:r>
              <a:rPr lang="de-CH" sz="2000" i="1" dirty="0" smtClean="0">
                <a:solidFill>
                  <a:srgbClr val="3983EF"/>
                </a:solidFill>
                <a:sym typeface="Wingdings" pitchFamily="2" charset="2"/>
              </a:rPr>
              <a:t>n/h</a:t>
            </a:r>
            <a:r>
              <a:rPr lang="de-CH" sz="2000" dirty="0" smtClean="0">
                <a:solidFill>
                  <a:srgbClr val="3983EF"/>
                </a:solidFill>
                <a:sym typeface="Wingdings" pitchFamily="2" charset="2"/>
              </a:rPr>
              <a:t>)</a:t>
            </a:r>
            <a:endParaRPr lang="de-CH" sz="2000" dirty="0" smtClean="0">
              <a:solidFill>
                <a:srgbClr val="3983EF"/>
              </a:solidFill>
            </a:endParaRPr>
          </a:p>
          <a:p>
            <a:pPr marL="342900" indent="-342900" algn="l">
              <a:spcBef>
                <a:spcPct val="20000"/>
              </a:spcBef>
              <a:buFont typeface="Arial" pitchFamily="34" charset="0"/>
              <a:buChar char="•"/>
            </a:pPr>
            <a:endParaRPr kumimoji="0" lang="en-US" sz="2000" b="0" i="0" u="none" strike="noStrike" kern="0" cap="none" spc="0" normalizeH="0" baseline="0" dirty="0" smtClean="0">
              <a:ln>
                <a:noFill/>
              </a:ln>
              <a:effectLst/>
              <a:uLnTx/>
              <a:uFillTx/>
              <a:latin typeface="+mn-lt"/>
              <a:ea typeface="+mn-ea"/>
              <a:cs typeface="+mn-cs"/>
            </a:endParaRPr>
          </a:p>
        </p:txBody>
      </p:sp>
      <p:grpSp>
        <p:nvGrpSpPr>
          <p:cNvPr id="83" name="Gruppieren 82"/>
          <p:cNvGrpSpPr/>
          <p:nvPr/>
        </p:nvGrpSpPr>
        <p:grpSpPr>
          <a:xfrm>
            <a:off x="5241631" y="3376245"/>
            <a:ext cx="3249206" cy="2432922"/>
            <a:chOff x="4719135" y="3336053"/>
            <a:chExt cx="3249206" cy="2432922"/>
          </a:xfrm>
        </p:grpSpPr>
        <p:sp>
          <p:nvSpPr>
            <p:cNvPr id="46" name="Oval 9"/>
            <p:cNvSpPr>
              <a:spLocks noChangeArrowheads="1"/>
            </p:cNvSpPr>
            <p:nvPr/>
          </p:nvSpPr>
          <p:spPr bwMode="auto">
            <a:xfrm>
              <a:off x="6099594" y="4065661"/>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47" name="Line 14"/>
            <p:cNvSpPr>
              <a:spLocks noChangeShapeType="1"/>
            </p:cNvSpPr>
            <p:nvPr/>
          </p:nvSpPr>
          <p:spPr bwMode="auto">
            <a:xfrm flipH="1">
              <a:off x="5429460" y="4187710"/>
              <a:ext cx="757598" cy="607560"/>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48" name="Line 16"/>
            <p:cNvSpPr>
              <a:spLocks noChangeShapeType="1"/>
            </p:cNvSpPr>
            <p:nvPr/>
          </p:nvSpPr>
          <p:spPr bwMode="auto">
            <a:xfrm>
              <a:off x="6187058" y="4156862"/>
              <a:ext cx="846349" cy="638407"/>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49" name="Text Box 23"/>
            <p:cNvSpPr txBox="1">
              <a:spLocks noChangeArrowheads="1"/>
            </p:cNvSpPr>
            <p:nvPr/>
          </p:nvSpPr>
          <p:spPr bwMode="auto">
            <a:xfrm>
              <a:off x="5902161" y="3781372"/>
              <a:ext cx="324425" cy="402291"/>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000" dirty="0"/>
                <a:t>3</a:t>
              </a:r>
              <a:endParaRPr lang="de-DE" sz="2000" dirty="0"/>
            </a:p>
          </p:txBody>
        </p:sp>
        <p:sp>
          <p:nvSpPr>
            <p:cNvPr id="50" name="Line 30"/>
            <p:cNvSpPr>
              <a:spLocks noChangeShapeType="1"/>
            </p:cNvSpPr>
            <p:nvPr/>
          </p:nvSpPr>
          <p:spPr bwMode="auto">
            <a:xfrm flipV="1">
              <a:off x="5545222" y="4308417"/>
              <a:ext cx="379442" cy="304451"/>
            </a:xfrm>
            <a:prstGeom prst="line">
              <a:avLst/>
            </a:prstGeom>
            <a:noFill/>
            <a:ln w="38100">
              <a:solidFill>
                <a:srgbClr val="FF0000"/>
              </a:solidFill>
              <a:round/>
              <a:headEnd/>
              <a:tailEnd type="triangle" w="med" len="med"/>
            </a:ln>
            <a:effectLst/>
          </p:spPr>
          <p:txBody>
            <a:bodyPr lIns="90000" tIns="46800" rIns="90000" bIns="46800">
              <a:spAutoFit/>
            </a:bodyPr>
            <a:lstStyle/>
            <a:p>
              <a:endParaRPr lang="en-US"/>
            </a:p>
          </p:txBody>
        </p:sp>
        <p:sp>
          <p:nvSpPr>
            <p:cNvPr id="51" name="Line 32"/>
            <p:cNvSpPr>
              <a:spLocks noChangeShapeType="1"/>
            </p:cNvSpPr>
            <p:nvPr/>
          </p:nvSpPr>
          <p:spPr bwMode="auto">
            <a:xfrm flipH="1" flipV="1">
              <a:off x="6479036" y="4278911"/>
              <a:ext cx="437323" cy="333957"/>
            </a:xfrm>
            <a:prstGeom prst="line">
              <a:avLst/>
            </a:prstGeom>
            <a:noFill/>
            <a:ln w="38100">
              <a:solidFill>
                <a:srgbClr val="3983EF"/>
              </a:solidFill>
              <a:round/>
              <a:headEnd/>
              <a:tailEnd type="triangle" w="med" len="med"/>
            </a:ln>
            <a:effectLst/>
          </p:spPr>
          <p:txBody>
            <a:bodyPr lIns="90000" tIns="46800" rIns="90000" bIns="46800">
              <a:spAutoFit/>
            </a:bodyPr>
            <a:lstStyle/>
            <a:p>
              <a:endParaRPr lang="en-US"/>
            </a:p>
          </p:txBody>
        </p:sp>
        <p:sp>
          <p:nvSpPr>
            <p:cNvPr id="52" name="Text Box 33"/>
            <p:cNvSpPr txBox="1">
              <a:spLocks noChangeArrowheads="1"/>
            </p:cNvSpPr>
            <p:nvPr/>
          </p:nvSpPr>
          <p:spPr bwMode="auto">
            <a:xfrm>
              <a:off x="5545222" y="4197142"/>
              <a:ext cx="204513" cy="284333"/>
            </a:xfrm>
            <a:prstGeom prst="rect">
              <a:avLst/>
            </a:prstGeom>
            <a:noFill/>
            <a:ln w="9525" algn="ctr">
              <a:noFill/>
              <a:miter lim="800000"/>
              <a:headEnd/>
              <a:tailEnd/>
            </a:ln>
            <a:effectLst/>
          </p:spPr>
          <p:txBody>
            <a:bodyPr lIns="90000" tIns="46800" rIns="90000" bIns="46800">
              <a:spAutoFit/>
            </a:bodyPr>
            <a:lstStyle/>
            <a:p>
              <a:pPr>
                <a:spcBef>
                  <a:spcPct val="50000"/>
                </a:spcBef>
                <a:tabLst>
                  <a:tab pos="2971800" algn="l"/>
                </a:tabLst>
              </a:pPr>
              <a:r>
                <a:rPr lang="de-CH" sz="1600" dirty="0"/>
                <a:t>2</a:t>
              </a:r>
              <a:endParaRPr lang="de-DE" sz="1600" baseline="-25000" dirty="0"/>
            </a:p>
          </p:txBody>
        </p:sp>
        <p:sp>
          <p:nvSpPr>
            <p:cNvPr id="53" name="Text Box 35"/>
            <p:cNvSpPr txBox="1">
              <a:spLocks noChangeArrowheads="1"/>
            </p:cNvSpPr>
            <p:nvPr/>
          </p:nvSpPr>
          <p:spPr bwMode="auto">
            <a:xfrm>
              <a:off x="6582343" y="4207190"/>
              <a:ext cx="702714" cy="340735"/>
            </a:xfrm>
            <a:prstGeom prst="rect">
              <a:avLst/>
            </a:prstGeom>
            <a:noFill/>
            <a:ln w="9525" algn="ctr">
              <a:noFill/>
              <a:miter lim="800000"/>
              <a:headEnd/>
              <a:tailEnd/>
            </a:ln>
            <a:effectLst/>
          </p:spPr>
          <p:txBody>
            <a:bodyPr wrap="square" lIns="90000" tIns="46800" rIns="90000" bIns="46800">
              <a:spAutoFit/>
            </a:bodyPr>
            <a:lstStyle/>
            <a:p>
              <a:pPr>
                <a:spcBef>
                  <a:spcPct val="50000"/>
                </a:spcBef>
                <a:tabLst>
                  <a:tab pos="2971800" algn="l"/>
                </a:tabLst>
              </a:pPr>
              <a:r>
                <a:rPr lang="de-CH" sz="1600" dirty="0"/>
                <a:t>100</a:t>
              </a:r>
              <a:endParaRPr lang="de-DE" sz="1600" baseline="-25000" dirty="0"/>
            </a:p>
          </p:txBody>
        </p:sp>
        <p:sp>
          <p:nvSpPr>
            <p:cNvPr id="54" name="Line 37"/>
            <p:cNvSpPr>
              <a:spLocks noChangeShapeType="1"/>
            </p:cNvSpPr>
            <p:nvPr/>
          </p:nvSpPr>
          <p:spPr bwMode="auto">
            <a:xfrm flipV="1">
              <a:off x="6187058" y="3427254"/>
              <a:ext cx="787182" cy="729608"/>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55" name="Oval 38"/>
            <p:cNvSpPr>
              <a:spLocks noChangeArrowheads="1"/>
            </p:cNvSpPr>
            <p:nvPr/>
          </p:nvSpPr>
          <p:spPr bwMode="auto">
            <a:xfrm>
              <a:off x="6858478" y="3336053"/>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56" name="Line 40"/>
            <p:cNvSpPr>
              <a:spLocks noChangeShapeType="1"/>
            </p:cNvSpPr>
            <p:nvPr/>
          </p:nvSpPr>
          <p:spPr bwMode="auto">
            <a:xfrm flipV="1">
              <a:off x="6333690" y="3549303"/>
              <a:ext cx="407739" cy="364804"/>
            </a:xfrm>
            <a:prstGeom prst="line">
              <a:avLst/>
            </a:prstGeom>
            <a:noFill/>
            <a:ln w="38100">
              <a:solidFill>
                <a:srgbClr val="FF0000"/>
              </a:solidFill>
              <a:round/>
              <a:headEnd/>
              <a:tailEnd type="triangle" w="med" len="med"/>
            </a:ln>
            <a:effectLst/>
          </p:spPr>
          <p:txBody>
            <a:bodyPr lIns="90000" tIns="46800" rIns="90000" bIns="46800">
              <a:spAutoFit/>
            </a:bodyPr>
            <a:lstStyle/>
            <a:p>
              <a:endParaRPr lang="en-US"/>
            </a:p>
          </p:txBody>
        </p:sp>
        <p:sp>
          <p:nvSpPr>
            <p:cNvPr id="57" name="Text Box 41"/>
            <p:cNvSpPr txBox="1">
              <a:spLocks noChangeArrowheads="1"/>
            </p:cNvSpPr>
            <p:nvPr/>
          </p:nvSpPr>
          <p:spPr bwMode="auto">
            <a:xfrm>
              <a:off x="6328545" y="3478945"/>
              <a:ext cx="208372" cy="284333"/>
            </a:xfrm>
            <a:prstGeom prst="rect">
              <a:avLst/>
            </a:prstGeom>
            <a:noFill/>
            <a:ln w="9525" algn="ctr">
              <a:noFill/>
              <a:miter lim="800000"/>
              <a:headEnd/>
              <a:tailEnd/>
            </a:ln>
            <a:effectLst/>
          </p:spPr>
          <p:txBody>
            <a:bodyPr lIns="90000" tIns="46800" rIns="90000" bIns="46800">
              <a:spAutoFit/>
            </a:bodyPr>
            <a:lstStyle/>
            <a:p>
              <a:pPr>
                <a:tabLst>
                  <a:tab pos="2971800" algn="l"/>
                </a:tabLst>
              </a:pPr>
              <a:r>
                <a:rPr lang="de-CH" sz="1600" dirty="0"/>
                <a:t>3</a:t>
              </a:r>
              <a:endParaRPr lang="de-DE" sz="1600" dirty="0"/>
            </a:p>
          </p:txBody>
        </p:sp>
        <p:sp>
          <p:nvSpPr>
            <p:cNvPr id="58" name="Oval 48"/>
            <p:cNvSpPr>
              <a:spLocks noChangeArrowheads="1"/>
            </p:cNvSpPr>
            <p:nvPr/>
          </p:nvSpPr>
          <p:spPr bwMode="auto">
            <a:xfrm>
              <a:off x="5312412" y="4704069"/>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59" name="Oval 49"/>
            <p:cNvSpPr>
              <a:spLocks noChangeArrowheads="1"/>
            </p:cNvSpPr>
            <p:nvPr/>
          </p:nvSpPr>
          <p:spPr bwMode="auto">
            <a:xfrm>
              <a:off x="6945942" y="4704069"/>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60" name="Oval 52"/>
            <p:cNvSpPr>
              <a:spLocks noChangeArrowheads="1"/>
            </p:cNvSpPr>
            <p:nvPr/>
          </p:nvSpPr>
          <p:spPr bwMode="auto">
            <a:xfrm>
              <a:off x="4932970" y="5555725"/>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61" name="Oval 53"/>
            <p:cNvSpPr>
              <a:spLocks noChangeArrowheads="1"/>
            </p:cNvSpPr>
            <p:nvPr/>
          </p:nvSpPr>
          <p:spPr bwMode="auto">
            <a:xfrm>
              <a:off x="5720151" y="5555725"/>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62" name="Oval 54"/>
            <p:cNvSpPr>
              <a:spLocks noChangeArrowheads="1"/>
            </p:cNvSpPr>
            <p:nvPr/>
          </p:nvSpPr>
          <p:spPr bwMode="auto">
            <a:xfrm>
              <a:off x="6596084" y="5555725"/>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63" name="Oval 55"/>
            <p:cNvSpPr>
              <a:spLocks noChangeArrowheads="1"/>
            </p:cNvSpPr>
            <p:nvPr/>
          </p:nvSpPr>
          <p:spPr bwMode="auto">
            <a:xfrm>
              <a:off x="7325384" y="5555725"/>
              <a:ext cx="204513" cy="213250"/>
            </a:xfrm>
            <a:prstGeom prst="ellipse">
              <a:avLst/>
            </a:prstGeom>
            <a:solidFill>
              <a:schemeClr val="tx2"/>
            </a:solidFill>
            <a:ln w="9525" algn="ctr">
              <a:noFill/>
              <a:round/>
              <a:headEnd/>
              <a:tailEnd/>
            </a:ln>
            <a:effectLst/>
          </p:spPr>
          <p:txBody>
            <a:bodyPr wrap="none" lIns="90000" tIns="46800" rIns="90000" bIns="46800" anchor="ctr">
              <a:spAutoFit/>
            </a:bodyPr>
            <a:lstStyle/>
            <a:p>
              <a:endParaRPr lang="en-US"/>
            </a:p>
          </p:txBody>
        </p:sp>
        <p:sp>
          <p:nvSpPr>
            <p:cNvPr id="64" name="Text Box 58"/>
            <p:cNvSpPr txBox="1">
              <a:spLocks noChangeArrowheads="1"/>
            </p:cNvSpPr>
            <p:nvPr/>
          </p:nvSpPr>
          <p:spPr bwMode="auto">
            <a:xfrm>
              <a:off x="5109185" y="4411776"/>
              <a:ext cx="324425" cy="402291"/>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000" dirty="0"/>
                <a:t>2</a:t>
              </a:r>
              <a:endParaRPr lang="de-DE" sz="2000" dirty="0"/>
            </a:p>
          </p:txBody>
        </p:sp>
        <p:sp>
          <p:nvSpPr>
            <p:cNvPr id="65" name="Line 59"/>
            <p:cNvSpPr>
              <a:spLocks noChangeShapeType="1"/>
            </p:cNvSpPr>
            <p:nvPr/>
          </p:nvSpPr>
          <p:spPr bwMode="auto">
            <a:xfrm flipH="1">
              <a:off x="5020435" y="4826117"/>
              <a:ext cx="379442" cy="820809"/>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66" name="Line 60"/>
            <p:cNvSpPr>
              <a:spLocks noChangeShapeType="1"/>
            </p:cNvSpPr>
            <p:nvPr/>
          </p:nvSpPr>
          <p:spPr bwMode="auto">
            <a:xfrm flipH="1">
              <a:off x="6683548" y="4826117"/>
              <a:ext cx="379442" cy="820809"/>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67" name="Line 61"/>
            <p:cNvSpPr>
              <a:spLocks noChangeShapeType="1"/>
            </p:cNvSpPr>
            <p:nvPr/>
          </p:nvSpPr>
          <p:spPr bwMode="auto">
            <a:xfrm>
              <a:off x="5428174" y="4795270"/>
              <a:ext cx="379442" cy="851657"/>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68" name="Line 62"/>
            <p:cNvSpPr>
              <a:spLocks noChangeShapeType="1"/>
            </p:cNvSpPr>
            <p:nvPr/>
          </p:nvSpPr>
          <p:spPr bwMode="auto">
            <a:xfrm>
              <a:off x="7061704" y="4826117"/>
              <a:ext cx="379442" cy="851657"/>
            </a:xfrm>
            <a:prstGeom prst="line">
              <a:avLst/>
            </a:prstGeom>
            <a:noFill/>
            <a:ln w="38100">
              <a:solidFill>
                <a:schemeClr val="tx1"/>
              </a:solidFill>
              <a:round/>
              <a:headEnd/>
              <a:tailEnd/>
            </a:ln>
            <a:effectLst/>
          </p:spPr>
          <p:txBody>
            <a:bodyPr lIns="90000" tIns="46800" rIns="90000" bIns="46800">
              <a:spAutoFit/>
            </a:bodyPr>
            <a:lstStyle/>
            <a:p>
              <a:endParaRPr lang="en-US"/>
            </a:p>
          </p:txBody>
        </p:sp>
        <p:sp>
          <p:nvSpPr>
            <p:cNvPr id="69" name="Text Box 63"/>
            <p:cNvSpPr txBox="1">
              <a:spLocks noChangeArrowheads="1"/>
            </p:cNvSpPr>
            <p:nvPr/>
          </p:nvSpPr>
          <p:spPr bwMode="auto">
            <a:xfrm>
              <a:off x="4719135" y="5302284"/>
              <a:ext cx="324425" cy="402291"/>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000" dirty="0"/>
                <a:t>1</a:t>
              </a:r>
              <a:endParaRPr lang="de-DE" sz="2000" dirty="0"/>
            </a:p>
          </p:txBody>
        </p:sp>
        <p:sp>
          <p:nvSpPr>
            <p:cNvPr id="70" name="Text Box 64"/>
            <p:cNvSpPr txBox="1">
              <a:spLocks noChangeArrowheads="1"/>
            </p:cNvSpPr>
            <p:nvPr/>
          </p:nvSpPr>
          <p:spPr bwMode="auto">
            <a:xfrm>
              <a:off x="5194688" y="5342476"/>
              <a:ext cx="609760" cy="402291"/>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000" dirty="0"/>
                <a:t>100</a:t>
              </a:r>
              <a:endParaRPr lang="de-DE" sz="2000" dirty="0"/>
            </a:p>
          </p:txBody>
        </p:sp>
        <p:sp>
          <p:nvSpPr>
            <p:cNvPr id="71" name="Text Box 65"/>
            <p:cNvSpPr txBox="1">
              <a:spLocks noChangeArrowheads="1"/>
            </p:cNvSpPr>
            <p:nvPr/>
          </p:nvSpPr>
          <p:spPr bwMode="auto">
            <a:xfrm>
              <a:off x="6273962" y="5342476"/>
              <a:ext cx="378156" cy="33932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000" dirty="0"/>
                <a:t>99</a:t>
              </a:r>
              <a:endParaRPr lang="de-DE" sz="2000" dirty="0"/>
            </a:p>
          </p:txBody>
        </p:sp>
        <p:sp>
          <p:nvSpPr>
            <p:cNvPr id="72" name="Text Box 66"/>
            <p:cNvSpPr txBox="1">
              <a:spLocks noChangeArrowheads="1"/>
            </p:cNvSpPr>
            <p:nvPr/>
          </p:nvSpPr>
          <p:spPr bwMode="auto">
            <a:xfrm>
              <a:off x="7474423" y="5323721"/>
              <a:ext cx="493918" cy="339322"/>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2000" dirty="0"/>
                <a:t>102</a:t>
              </a:r>
              <a:endParaRPr lang="de-DE" sz="2000" dirty="0"/>
            </a:p>
          </p:txBody>
        </p:sp>
        <p:sp>
          <p:nvSpPr>
            <p:cNvPr id="73" name="Text Box 67"/>
            <p:cNvSpPr txBox="1">
              <a:spLocks noChangeArrowheads="1"/>
            </p:cNvSpPr>
            <p:nvPr/>
          </p:nvSpPr>
          <p:spPr bwMode="auto">
            <a:xfrm>
              <a:off x="7033407" y="4492160"/>
              <a:ext cx="653582" cy="402291"/>
            </a:xfrm>
            <a:prstGeom prst="rect">
              <a:avLst/>
            </a:prstGeom>
            <a:noFill/>
            <a:ln w="9525" algn="ctr">
              <a:noFill/>
              <a:miter lim="800000"/>
              <a:headEnd/>
              <a:tailEnd/>
            </a:ln>
            <a:effectLst/>
          </p:spPr>
          <p:txBody>
            <a:bodyPr wrap="square" lIns="90000" tIns="46800" rIns="90000" bIns="46800">
              <a:spAutoFit/>
            </a:bodyPr>
            <a:lstStyle/>
            <a:p>
              <a:pPr>
                <a:spcBef>
                  <a:spcPct val="50000"/>
                </a:spcBef>
                <a:tabLst>
                  <a:tab pos="2971800" algn="l"/>
                </a:tabLst>
              </a:pPr>
              <a:r>
                <a:rPr lang="de-CH" sz="2000" dirty="0"/>
                <a:t>100</a:t>
              </a:r>
              <a:endParaRPr lang="de-DE" sz="2000" baseline="-25000" dirty="0"/>
            </a:p>
          </p:txBody>
        </p:sp>
        <p:sp>
          <p:nvSpPr>
            <p:cNvPr id="74" name="Line 68"/>
            <p:cNvSpPr>
              <a:spLocks noChangeShapeType="1"/>
            </p:cNvSpPr>
            <p:nvPr/>
          </p:nvSpPr>
          <p:spPr bwMode="auto">
            <a:xfrm flipV="1">
              <a:off x="5050018" y="4948166"/>
              <a:ext cx="204513" cy="426499"/>
            </a:xfrm>
            <a:prstGeom prst="line">
              <a:avLst/>
            </a:prstGeom>
            <a:noFill/>
            <a:ln w="38100">
              <a:solidFill>
                <a:srgbClr val="FF0000"/>
              </a:solidFill>
              <a:round/>
              <a:headEnd/>
              <a:tailEnd type="triangle" w="med" len="med"/>
            </a:ln>
            <a:effectLst/>
          </p:spPr>
          <p:txBody>
            <a:bodyPr lIns="90000" tIns="46800" rIns="90000" bIns="46800">
              <a:spAutoFit/>
            </a:bodyPr>
            <a:lstStyle/>
            <a:p>
              <a:endParaRPr lang="en-US"/>
            </a:p>
          </p:txBody>
        </p:sp>
        <p:sp>
          <p:nvSpPr>
            <p:cNvPr id="75" name="Line 69"/>
            <p:cNvSpPr>
              <a:spLocks noChangeShapeType="1"/>
            </p:cNvSpPr>
            <p:nvPr/>
          </p:nvSpPr>
          <p:spPr bwMode="auto">
            <a:xfrm flipV="1">
              <a:off x="6711846" y="4979013"/>
              <a:ext cx="204513" cy="426499"/>
            </a:xfrm>
            <a:prstGeom prst="line">
              <a:avLst/>
            </a:prstGeom>
            <a:noFill/>
            <a:ln w="38100">
              <a:solidFill>
                <a:srgbClr val="3983EF"/>
              </a:solidFill>
              <a:round/>
              <a:headEnd/>
              <a:tailEnd type="triangle" w="med" len="med"/>
            </a:ln>
            <a:effectLst/>
          </p:spPr>
          <p:txBody>
            <a:bodyPr lIns="90000" tIns="46800" rIns="90000" bIns="46800">
              <a:spAutoFit/>
            </a:bodyPr>
            <a:lstStyle/>
            <a:p>
              <a:endParaRPr lang="en-US"/>
            </a:p>
          </p:txBody>
        </p:sp>
        <p:sp>
          <p:nvSpPr>
            <p:cNvPr id="76" name="Line 70"/>
            <p:cNvSpPr>
              <a:spLocks noChangeShapeType="1"/>
            </p:cNvSpPr>
            <p:nvPr/>
          </p:nvSpPr>
          <p:spPr bwMode="auto">
            <a:xfrm flipH="1" flipV="1">
              <a:off x="5574806" y="4917318"/>
              <a:ext cx="176215" cy="426499"/>
            </a:xfrm>
            <a:prstGeom prst="line">
              <a:avLst/>
            </a:prstGeom>
            <a:noFill/>
            <a:ln w="38100">
              <a:solidFill>
                <a:srgbClr val="3983EF"/>
              </a:solidFill>
              <a:round/>
              <a:headEnd/>
              <a:tailEnd type="triangle" w="med" len="med"/>
            </a:ln>
            <a:effectLst/>
          </p:spPr>
          <p:txBody>
            <a:bodyPr lIns="90000" tIns="46800" rIns="90000" bIns="46800">
              <a:spAutoFit/>
            </a:bodyPr>
            <a:lstStyle/>
            <a:p>
              <a:endParaRPr lang="en-US"/>
            </a:p>
          </p:txBody>
        </p:sp>
        <p:sp>
          <p:nvSpPr>
            <p:cNvPr id="77" name="Line 71"/>
            <p:cNvSpPr>
              <a:spLocks noChangeShapeType="1"/>
            </p:cNvSpPr>
            <p:nvPr/>
          </p:nvSpPr>
          <p:spPr bwMode="auto">
            <a:xfrm flipH="1" flipV="1">
              <a:off x="7207050" y="4917318"/>
              <a:ext cx="176215" cy="426499"/>
            </a:xfrm>
            <a:prstGeom prst="line">
              <a:avLst/>
            </a:prstGeom>
            <a:noFill/>
            <a:ln w="38100">
              <a:solidFill>
                <a:srgbClr val="3983EF"/>
              </a:solidFill>
              <a:round/>
              <a:headEnd/>
              <a:tailEnd type="triangle" w="med" len="med"/>
            </a:ln>
            <a:effectLst/>
          </p:spPr>
          <p:txBody>
            <a:bodyPr lIns="90000" tIns="46800" rIns="90000" bIns="46800">
              <a:spAutoFit/>
            </a:bodyPr>
            <a:lstStyle/>
            <a:p>
              <a:endParaRPr lang="en-US"/>
            </a:p>
          </p:txBody>
        </p:sp>
        <p:sp>
          <p:nvSpPr>
            <p:cNvPr id="78" name="Text Box 73"/>
            <p:cNvSpPr txBox="1">
              <a:spLocks noChangeArrowheads="1"/>
            </p:cNvSpPr>
            <p:nvPr/>
          </p:nvSpPr>
          <p:spPr bwMode="auto">
            <a:xfrm>
              <a:off x="4902826" y="4958917"/>
              <a:ext cx="204513" cy="284333"/>
            </a:xfrm>
            <a:prstGeom prst="rect">
              <a:avLst/>
            </a:prstGeom>
            <a:noFill/>
            <a:ln w="9525" algn="ctr">
              <a:noFill/>
              <a:miter lim="800000"/>
              <a:headEnd/>
              <a:tailEnd/>
            </a:ln>
            <a:effectLst/>
          </p:spPr>
          <p:txBody>
            <a:bodyPr lIns="90000" tIns="46800" rIns="90000" bIns="46800">
              <a:spAutoFit/>
            </a:bodyPr>
            <a:lstStyle/>
            <a:p>
              <a:pPr>
                <a:spcBef>
                  <a:spcPct val="50000"/>
                </a:spcBef>
                <a:tabLst>
                  <a:tab pos="2971800" algn="l"/>
                </a:tabLst>
              </a:pPr>
              <a:r>
                <a:rPr lang="de-CH" sz="1600" dirty="0"/>
                <a:t>1</a:t>
              </a:r>
              <a:endParaRPr lang="de-DE" sz="1600" baseline="-25000" dirty="0"/>
            </a:p>
          </p:txBody>
        </p:sp>
        <p:sp>
          <p:nvSpPr>
            <p:cNvPr id="79" name="Text Box 74"/>
            <p:cNvSpPr txBox="1">
              <a:spLocks noChangeArrowheads="1"/>
            </p:cNvSpPr>
            <p:nvPr/>
          </p:nvSpPr>
          <p:spPr bwMode="auto">
            <a:xfrm>
              <a:off x="5582447" y="4979013"/>
              <a:ext cx="607339" cy="340735"/>
            </a:xfrm>
            <a:prstGeom prst="rect">
              <a:avLst/>
            </a:prstGeom>
            <a:noFill/>
            <a:ln w="9525" algn="ctr">
              <a:noFill/>
              <a:miter lim="800000"/>
              <a:headEnd/>
              <a:tailEnd/>
            </a:ln>
            <a:effectLst/>
          </p:spPr>
          <p:txBody>
            <a:bodyPr wrap="square" lIns="90000" tIns="46800" rIns="90000" bIns="46800">
              <a:spAutoFit/>
            </a:bodyPr>
            <a:lstStyle/>
            <a:p>
              <a:pPr>
                <a:spcBef>
                  <a:spcPct val="50000"/>
                </a:spcBef>
                <a:tabLst>
                  <a:tab pos="2971800" algn="l"/>
                </a:tabLst>
              </a:pPr>
              <a:r>
                <a:rPr lang="de-CH" sz="1600" dirty="0"/>
                <a:t>100</a:t>
              </a:r>
              <a:endParaRPr lang="de-DE" sz="1600" baseline="-25000" dirty="0"/>
            </a:p>
          </p:txBody>
        </p:sp>
        <p:sp>
          <p:nvSpPr>
            <p:cNvPr id="80" name="Text Box 75"/>
            <p:cNvSpPr txBox="1">
              <a:spLocks noChangeArrowheads="1"/>
            </p:cNvSpPr>
            <p:nvPr/>
          </p:nvSpPr>
          <p:spPr bwMode="auto">
            <a:xfrm>
              <a:off x="6420898" y="4997790"/>
              <a:ext cx="407435" cy="340735"/>
            </a:xfrm>
            <a:prstGeom prst="rect">
              <a:avLst/>
            </a:prstGeom>
            <a:noFill/>
            <a:ln w="9525" algn="ctr">
              <a:noFill/>
              <a:miter lim="800000"/>
              <a:headEnd/>
              <a:tailEnd/>
            </a:ln>
            <a:effectLst/>
          </p:spPr>
          <p:txBody>
            <a:bodyPr wrap="square" lIns="90000" tIns="46800" rIns="90000" bIns="46800">
              <a:spAutoFit/>
            </a:bodyPr>
            <a:lstStyle/>
            <a:p>
              <a:pPr>
                <a:spcBef>
                  <a:spcPct val="50000"/>
                </a:spcBef>
                <a:tabLst>
                  <a:tab pos="2971800" algn="l"/>
                </a:tabLst>
              </a:pPr>
              <a:r>
                <a:rPr lang="de-CH" sz="1600" dirty="0"/>
                <a:t>99</a:t>
              </a:r>
              <a:endParaRPr lang="de-DE" sz="1600" baseline="-25000" dirty="0"/>
            </a:p>
          </p:txBody>
        </p:sp>
        <p:sp>
          <p:nvSpPr>
            <p:cNvPr id="81" name="Text Box 76"/>
            <p:cNvSpPr txBox="1">
              <a:spLocks noChangeArrowheads="1"/>
            </p:cNvSpPr>
            <p:nvPr/>
          </p:nvSpPr>
          <p:spPr bwMode="auto">
            <a:xfrm>
              <a:off x="7185833" y="4997790"/>
              <a:ext cx="702126" cy="340735"/>
            </a:xfrm>
            <a:prstGeom prst="rect">
              <a:avLst/>
            </a:prstGeom>
            <a:noFill/>
            <a:ln w="9525" algn="ctr">
              <a:noFill/>
              <a:miter lim="800000"/>
              <a:headEnd/>
              <a:tailEnd/>
            </a:ln>
            <a:effectLst/>
          </p:spPr>
          <p:txBody>
            <a:bodyPr wrap="square" lIns="90000" tIns="46800" rIns="90000" bIns="46800">
              <a:spAutoFit/>
            </a:bodyPr>
            <a:lstStyle/>
            <a:p>
              <a:pPr>
                <a:spcBef>
                  <a:spcPct val="50000"/>
                </a:spcBef>
                <a:tabLst>
                  <a:tab pos="2971800" algn="l"/>
                </a:tabLst>
              </a:pPr>
              <a:r>
                <a:rPr lang="de-CH" sz="1600" dirty="0"/>
                <a:t>102</a:t>
              </a:r>
              <a:endParaRPr lang="de-DE" sz="1600" baseline="-25000" dirty="0"/>
            </a:p>
          </p:txBody>
        </p:sp>
      </p:grpSp>
      <p:sp>
        <p:nvSpPr>
          <p:cNvPr id="84" name="Wolkenförmige Legende 83"/>
          <p:cNvSpPr/>
          <p:nvPr/>
        </p:nvSpPr>
        <p:spPr bwMode="auto">
          <a:xfrm>
            <a:off x="442127" y="5164852"/>
            <a:ext cx="3969099" cy="1266093"/>
          </a:xfrm>
          <a:prstGeom prst="cloudCallout">
            <a:avLst>
              <a:gd name="adj1" fmla="val 25749"/>
              <a:gd name="adj2" fmla="val -86707"/>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5" name="Textfeld 84"/>
          <p:cNvSpPr txBox="1"/>
          <p:nvPr/>
        </p:nvSpPr>
        <p:spPr>
          <a:xfrm>
            <a:off x="844066" y="5456254"/>
            <a:ext cx="2916183" cy="646331"/>
          </a:xfrm>
          <a:prstGeom prst="rect">
            <a:avLst/>
          </a:prstGeom>
          <a:noFill/>
        </p:spPr>
        <p:txBody>
          <a:bodyPr wrap="none" rtlCol="0">
            <a:spAutoFit/>
          </a:bodyPr>
          <a:lstStyle/>
          <a:p>
            <a:pPr algn="l">
              <a:tabLst>
                <a:tab pos="2971800" algn="l"/>
              </a:tabLst>
            </a:pPr>
            <a:r>
              <a:rPr lang="de-CH" sz="1800" dirty="0" smtClean="0"/>
              <a:t>One </a:t>
            </a:r>
            <a:r>
              <a:rPr lang="de-CH" sz="1800" dirty="0" err="1" smtClean="0"/>
              <a:t>could</a:t>
            </a:r>
            <a:r>
              <a:rPr lang="de-CH" sz="1800" dirty="0" smtClean="0"/>
              <a:t> do a lot </a:t>
            </a:r>
            <a:r>
              <a:rPr lang="de-CH" sz="1800" dirty="0" err="1" smtClean="0"/>
              <a:t>better</a:t>
            </a:r>
            <a:r>
              <a:rPr lang="de-CH" sz="1800" dirty="0" smtClean="0"/>
              <a:t>!!!</a:t>
            </a:r>
          </a:p>
          <a:p>
            <a:pPr algn="l">
              <a:tabLst>
                <a:tab pos="2971800" algn="l"/>
              </a:tabLst>
            </a:pPr>
            <a:r>
              <a:rPr lang="de-CH" sz="1800" dirty="0" smtClean="0"/>
              <a:t>(Not </a:t>
            </a:r>
            <a:r>
              <a:rPr lang="de-CH" sz="1800" dirty="0" err="1" smtClean="0"/>
              <a:t>shown</a:t>
            </a:r>
            <a:r>
              <a:rPr lang="de-CH" sz="1800" dirty="0" smtClean="0"/>
              <a:t> in </a:t>
            </a:r>
            <a:r>
              <a:rPr lang="de-CH" sz="1800" dirty="0" err="1" smtClean="0"/>
              <a:t>this</a:t>
            </a:r>
            <a:r>
              <a:rPr lang="de-CH" sz="1800" dirty="0" smtClean="0"/>
              <a:t> </a:t>
            </a:r>
            <a:r>
              <a:rPr lang="de-CH" sz="1800" dirty="0" err="1" smtClean="0"/>
              <a:t>course</a:t>
            </a:r>
            <a:r>
              <a:rPr lang="de-CH" sz="1800" dirty="0" smtClean="0"/>
              <a:t>.)</a:t>
            </a:r>
            <a:endParaRPr lang="de-DE"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
          <p:cNvSpPr txBox="1">
            <a:spLocks noChangeArrowheads="1"/>
          </p:cNvSpPr>
          <p:nvPr/>
        </p:nvSpPr>
        <p:spPr bwMode="auto">
          <a:xfrm>
            <a:off x="468313" y="836613"/>
            <a:ext cx="8207375" cy="528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spcBef>
                <a:spcPct val="20000"/>
              </a:spcBef>
              <a:buFontTx/>
              <a:buChar char="•"/>
            </a:pPr>
            <a:endParaRPr lang="en-US" sz="2000" dirty="0" smtClean="0"/>
          </a:p>
          <a:p>
            <a:pPr marL="342900" indent="-342900" algn="l">
              <a:spcBef>
                <a:spcPct val="20000"/>
              </a:spcBef>
              <a:buFontTx/>
              <a:buChar char="•"/>
            </a:pPr>
            <a:r>
              <a:rPr lang="de-CH" sz="2000" dirty="0" smtClean="0"/>
              <a:t>One can generalize the median problem: In </a:t>
            </a:r>
            <a:r>
              <a:rPr lang="de-CH" sz="2000" i="1" dirty="0" smtClean="0"/>
              <a:t>k</a:t>
            </a:r>
            <a:r>
              <a:rPr lang="de-CH" sz="2000" dirty="0" smtClean="0"/>
              <a:t>-selection we are looking for the </a:t>
            </a:r>
            <a:r>
              <a:rPr lang="de-CH" sz="2000" i="1" dirty="0" smtClean="0"/>
              <a:t>k</a:t>
            </a:r>
            <a:r>
              <a:rPr lang="de-CH" sz="2000" baseline="30000" dirty="0" smtClean="0"/>
              <a:t>th</a:t>
            </a:r>
            <a:r>
              <a:rPr lang="de-CH" sz="2000" dirty="0" smtClean="0"/>
              <a:t> smallest element.</a:t>
            </a:r>
          </a:p>
          <a:p>
            <a:pPr marL="800100" lvl="1" indent="-342900" algn="l">
              <a:spcBef>
                <a:spcPct val="20000"/>
              </a:spcBef>
              <a:buFontTx/>
              <a:buChar char="•"/>
            </a:pPr>
            <a:r>
              <a:rPr lang="de-CH" sz="2000" dirty="0" smtClean="0"/>
              <a:t>We have seen a simple randomized algorithm with time complexity </a:t>
            </a:r>
            <a:r>
              <a:rPr lang="de-CH" sz="2000" dirty="0" smtClean="0">
                <a:solidFill>
                  <a:srgbClr val="3983EF"/>
                </a:solidFill>
              </a:rPr>
              <a:t>O(D</a:t>
            </a:r>
            <a:r>
              <a:rPr lang="en-US" sz="2000" dirty="0" smtClean="0">
                <a:solidFill>
                  <a:srgbClr val="3983EF"/>
                </a:solidFill>
                <a:sym typeface="Wingdings" pitchFamily="2" charset="2"/>
              </a:rPr>
              <a:t>·</a:t>
            </a:r>
            <a:r>
              <a:rPr lang="de-CH" sz="2000" dirty="0" smtClean="0">
                <a:solidFill>
                  <a:srgbClr val="3983EF"/>
                </a:solidFill>
              </a:rPr>
              <a:t>log</a:t>
            </a:r>
            <a:r>
              <a:rPr lang="de-CH" sz="2000" baseline="-25000" dirty="0" smtClean="0">
                <a:solidFill>
                  <a:srgbClr val="3983EF"/>
                </a:solidFill>
              </a:rPr>
              <a:t>D</a:t>
            </a:r>
            <a:r>
              <a:rPr lang="de-CH" sz="2000" dirty="0" smtClean="0">
                <a:solidFill>
                  <a:srgbClr val="3983EF"/>
                </a:solidFill>
              </a:rPr>
              <a:t> n)</a:t>
            </a:r>
            <a:r>
              <a:rPr lang="de-CH" sz="2000" dirty="0" smtClean="0"/>
              <a:t> w.h.p., which is asympotitally optimal.</a:t>
            </a:r>
          </a:p>
          <a:p>
            <a:pPr marL="800100" lvl="1" indent="-342900" algn="l">
              <a:spcBef>
                <a:spcPct val="20000"/>
              </a:spcBef>
              <a:buFontTx/>
              <a:buChar char="•"/>
            </a:pPr>
            <a:r>
              <a:rPr lang="de-CH" sz="2000" dirty="0" smtClean="0"/>
              <a:t>There fastest known deterministic algorithm has time </a:t>
            </a:r>
            <a:br>
              <a:rPr lang="de-CH" sz="2000" dirty="0" smtClean="0"/>
            </a:br>
            <a:r>
              <a:rPr lang="de-CH" sz="2000" dirty="0" smtClean="0"/>
              <a:t>complexity </a:t>
            </a:r>
            <a:r>
              <a:rPr lang="de-CH" sz="2000" dirty="0" smtClean="0">
                <a:solidFill>
                  <a:srgbClr val="3983EF"/>
                </a:solidFill>
              </a:rPr>
              <a:t>O(D</a:t>
            </a:r>
            <a:r>
              <a:rPr lang="en-US" sz="2000" dirty="0" smtClean="0">
                <a:solidFill>
                  <a:srgbClr val="3983EF"/>
                </a:solidFill>
                <a:sym typeface="Wingdings" pitchFamily="2" charset="2"/>
              </a:rPr>
              <a:t>·</a:t>
            </a:r>
            <a:r>
              <a:rPr lang="de-CH" sz="2000" dirty="0" smtClean="0">
                <a:solidFill>
                  <a:srgbClr val="3983EF"/>
                </a:solidFill>
              </a:rPr>
              <a:t>log</a:t>
            </a:r>
            <a:r>
              <a:rPr lang="de-CH" sz="2000" baseline="-25000" dirty="0" smtClean="0">
                <a:solidFill>
                  <a:srgbClr val="3983EF"/>
                </a:solidFill>
              </a:rPr>
              <a:t>D</a:t>
            </a:r>
            <a:r>
              <a:rPr lang="de-CH" sz="2000" baseline="30000" dirty="0" smtClean="0">
                <a:solidFill>
                  <a:srgbClr val="3983EF"/>
                </a:solidFill>
              </a:rPr>
              <a:t>2 </a:t>
            </a:r>
            <a:r>
              <a:rPr lang="de-CH" sz="2000" dirty="0" smtClean="0">
                <a:solidFill>
                  <a:srgbClr val="3983EF"/>
                </a:solidFill>
              </a:rPr>
              <a:t>n)</a:t>
            </a:r>
            <a:r>
              <a:rPr lang="de-CH" sz="2000" dirty="0" smtClean="0"/>
              <a:t>.</a:t>
            </a:r>
          </a:p>
          <a:p>
            <a:pPr marL="800100" lvl="1" indent="-342900" algn="l">
              <a:spcBef>
                <a:spcPct val="20000"/>
              </a:spcBef>
              <a:buFontTx/>
              <a:buChar char="•"/>
            </a:pPr>
            <a:r>
              <a:rPr lang="de-CH" sz="2000" dirty="0" smtClean="0"/>
              <a:t>If </a:t>
            </a:r>
            <a:r>
              <a:rPr lang="de-CH" sz="2000" dirty="0" smtClean="0">
                <a:sym typeface="Symbol" pitchFamily="18" charset="2"/>
              </a:rPr>
              <a:t></a:t>
            </a:r>
            <a:r>
              <a:rPr lang="de-CH" sz="2000" dirty="0" smtClean="0"/>
              <a:t>c </a:t>
            </a:r>
            <a:r>
              <a:rPr lang="de-CH" sz="2000" dirty="0" smtClean="0">
                <a:cs typeface="Arial" charset="0"/>
              </a:rPr>
              <a:t>≤</a:t>
            </a:r>
            <a:r>
              <a:rPr lang="de-CH" sz="2000" dirty="0" smtClean="0"/>
              <a:t> 1: D = n</a:t>
            </a:r>
            <a:r>
              <a:rPr lang="de-CH" sz="2000" baseline="30000" dirty="0" smtClean="0"/>
              <a:t>c</a:t>
            </a:r>
            <a:r>
              <a:rPr lang="de-CH" sz="2000" dirty="0" smtClean="0"/>
              <a:t>, </a:t>
            </a:r>
            <a:r>
              <a:rPr lang="de-CH" sz="2000" dirty="0" smtClean="0">
                <a:sym typeface="Wingdings" pitchFamily="2" charset="2"/>
              </a:rPr>
              <a:t>k-selection can be solved efficiently in </a:t>
            </a:r>
            <a:br>
              <a:rPr lang="de-CH" sz="2000" dirty="0" smtClean="0">
                <a:sym typeface="Wingdings" pitchFamily="2" charset="2"/>
              </a:rPr>
            </a:br>
            <a:r>
              <a:rPr lang="de-CH" sz="2000" dirty="0" smtClean="0">
                <a:solidFill>
                  <a:srgbClr val="3983EF"/>
                </a:solidFill>
                <a:latin typeface="Symbol" pitchFamily="18" charset="2"/>
                <a:sym typeface="Symbol" pitchFamily="18" charset="2"/>
              </a:rPr>
              <a:t></a:t>
            </a:r>
            <a:r>
              <a:rPr lang="de-CH" sz="2000" dirty="0" smtClean="0">
                <a:solidFill>
                  <a:srgbClr val="3983EF"/>
                </a:solidFill>
                <a:sym typeface="Wingdings" pitchFamily="2" charset="2"/>
              </a:rPr>
              <a:t>(D)</a:t>
            </a:r>
            <a:r>
              <a:rPr lang="de-CH" sz="2000" dirty="0" smtClean="0">
                <a:solidFill>
                  <a:srgbClr val="FF0000"/>
                </a:solidFill>
                <a:sym typeface="Wingdings" pitchFamily="2" charset="2"/>
              </a:rPr>
              <a:t> </a:t>
            </a:r>
            <a:r>
              <a:rPr lang="de-CH" sz="2000" dirty="0" smtClean="0">
                <a:solidFill>
                  <a:srgbClr val="3983EF"/>
                </a:solidFill>
                <a:sym typeface="Wingdings" pitchFamily="2" charset="2"/>
              </a:rPr>
              <a:t>time</a:t>
            </a:r>
            <a:r>
              <a:rPr lang="de-CH" sz="2000" dirty="0" smtClean="0">
                <a:sym typeface="Wingdings" pitchFamily="2" charset="2"/>
              </a:rPr>
              <a:t> even deterministically.</a:t>
            </a:r>
          </a:p>
          <a:p>
            <a:pPr marL="800100" lvl="2" indent="-342900" algn="l">
              <a:spcBef>
                <a:spcPct val="20000"/>
              </a:spcBef>
              <a:buFont typeface="Symbol" pitchFamily="18" charset="2"/>
              <a:buChar char="-"/>
            </a:pPr>
            <a:endParaRPr lang="de-CH" sz="2000" dirty="0" smtClean="0"/>
          </a:p>
          <a:p>
            <a:pPr marL="800100" lvl="2" indent="-342900" algn="l">
              <a:spcBef>
                <a:spcPct val="20000"/>
              </a:spcBef>
              <a:buFont typeface="Symbol" pitchFamily="18" charset="2"/>
              <a:buChar char="-"/>
            </a:pPr>
            <a:endParaRPr lang="de-CH" sz="2000" dirty="0" smtClean="0"/>
          </a:p>
          <a:p>
            <a:pPr marL="342900" indent="-342900" algn="l">
              <a:spcBef>
                <a:spcPct val="20000"/>
              </a:spcBef>
              <a:buFont typeface="Arial" pitchFamily="34" charset="0"/>
              <a:buChar char="•"/>
            </a:pPr>
            <a:endParaRPr kumimoji="0" lang="en-US" sz="2000" b="0" i="0" u="none" strike="noStrike" kern="0" cap="none" spc="0" normalizeH="0" baseline="0" dirty="0" smtClean="0">
              <a:ln>
                <a:noFill/>
              </a:ln>
              <a:effectLst/>
              <a:uLnTx/>
              <a:uFillTx/>
              <a:latin typeface="+mn-lt"/>
              <a:ea typeface="+mn-ea"/>
              <a:cs typeface="+mn-cs"/>
            </a:endParaRPr>
          </a:p>
        </p:txBody>
      </p:sp>
      <p:sp>
        <p:nvSpPr>
          <p:cNvPr id="1150978" name="Rectangle 2"/>
          <p:cNvSpPr>
            <a:spLocks noGrp="1" noChangeArrowheads="1"/>
          </p:cNvSpPr>
          <p:nvPr>
            <p:ph type="title"/>
          </p:nvPr>
        </p:nvSpPr>
        <p:spPr/>
        <p:txBody>
          <a:bodyPr/>
          <a:lstStyle/>
          <a:p>
            <a:r>
              <a:rPr lang="de-CH" dirty="0" smtClean="0"/>
              <a:t>Median </a:t>
            </a:r>
            <a:r>
              <a:rPr lang="de-CH" dirty="0" err="1" smtClean="0"/>
              <a:t>Summary</a:t>
            </a:r>
            <a:endParaRPr lang="en-US" dirty="0"/>
          </a:p>
        </p:txBody>
      </p:sp>
      <p:sp>
        <p:nvSpPr>
          <p:cNvPr id="1150989" name="AutoShape 13"/>
          <p:cNvSpPr>
            <a:spLocks noChangeArrowheads="1"/>
          </p:cNvSpPr>
          <p:nvPr/>
        </p:nvSpPr>
        <p:spPr bwMode="auto">
          <a:xfrm>
            <a:off x="6558478" y="4018925"/>
            <a:ext cx="2414587" cy="1223963"/>
          </a:xfrm>
          <a:prstGeom prst="cloudCallout">
            <a:avLst>
              <a:gd name="adj1" fmla="val -37287"/>
              <a:gd name="adj2" fmla="val 92756"/>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endParaRPr lang="de-CH" sz="1600" dirty="0">
              <a:cs typeface="Arial" charset="0"/>
            </a:endParaRPr>
          </a:p>
        </p:txBody>
      </p:sp>
      <p:grpSp>
        <p:nvGrpSpPr>
          <p:cNvPr id="2" name="Group 99"/>
          <p:cNvGrpSpPr>
            <a:grpSpLocks/>
          </p:cNvGrpSpPr>
          <p:nvPr/>
        </p:nvGrpSpPr>
        <p:grpSpPr bwMode="auto">
          <a:xfrm>
            <a:off x="1060915" y="5170828"/>
            <a:ext cx="5795962" cy="938212"/>
            <a:chOff x="1089" y="3226"/>
            <a:chExt cx="3651" cy="591"/>
          </a:xfrm>
        </p:grpSpPr>
        <p:sp>
          <p:nvSpPr>
            <p:cNvPr id="1151074" name="Line 98"/>
            <p:cNvSpPr>
              <a:spLocks noChangeShapeType="1"/>
            </p:cNvSpPr>
            <p:nvPr/>
          </p:nvSpPr>
          <p:spPr bwMode="auto">
            <a:xfrm>
              <a:off x="4649"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73" name="Line 97"/>
            <p:cNvSpPr>
              <a:spLocks noChangeShapeType="1"/>
            </p:cNvSpPr>
            <p:nvPr/>
          </p:nvSpPr>
          <p:spPr bwMode="auto">
            <a:xfrm>
              <a:off x="4150"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72" name="Line 96"/>
            <p:cNvSpPr>
              <a:spLocks noChangeShapeType="1"/>
            </p:cNvSpPr>
            <p:nvPr/>
          </p:nvSpPr>
          <p:spPr bwMode="auto">
            <a:xfrm>
              <a:off x="3651"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71" name="Line 95"/>
            <p:cNvSpPr>
              <a:spLocks noChangeShapeType="1"/>
            </p:cNvSpPr>
            <p:nvPr/>
          </p:nvSpPr>
          <p:spPr bwMode="auto">
            <a:xfrm>
              <a:off x="3152"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70" name="Line 94"/>
            <p:cNvSpPr>
              <a:spLocks noChangeShapeType="1"/>
            </p:cNvSpPr>
            <p:nvPr/>
          </p:nvSpPr>
          <p:spPr bwMode="auto">
            <a:xfrm>
              <a:off x="2653"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69" name="Line 93"/>
            <p:cNvSpPr>
              <a:spLocks noChangeShapeType="1"/>
            </p:cNvSpPr>
            <p:nvPr/>
          </p:nvSpPr>
          <p:spPr bwMode="auto">
            <a:xfrm>
              <a:off x="2154"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68" name="Line 92"/>
            <p:cNvSpPr>
              <a:spLocks noChangeShapeType="1"/>
            </p:cNvSpPr>
            <p:nvPr/>
          </p:nvSpPr>
          <p:spPr bwMode="auto">
            <a:xfrm>
              <a:off x="1655"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67" name="Line 91"/>
            <p:cNvSpPr>
              <a:spLocks noChangeShapeType="1"/>
            </p:cNvSpPr>
            <p:nvPr/>
          </p:nvSpPr>
          <p:spPr bwMode="auto">
            <a:xfrm>
              <a:off x="1179" y="3271"/>
              <a:ext cx="0" cy="477"/>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66" name="Line 90"/>
            <p:cNvSpPr>
              <a:spLocks noChangeShapeType="1"/>
            </p:cNvSpPr>
            <p:nvPr/>
          </p:nvSpPr>
          <p:spPr bwMode="auto">
            <a:xfrm>
              <a:off x="1179" y="3748"/>
              <a:ext cx="3493" cy="0"/>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65" name="Line 89"/>
            <p:cNvSpPr>
              <a:spLocks noChangeShapeType="1"/>
            </p:cNvSpPr>
            <p:nvPr/>
          </p:nvSpPr>
          <p:spPr bwMode="auto">
            <a:xfrm>
              <a:off x="1179" y="3521"/>
              <a:ext cx="3493" cy="0"/>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sp>
          <p:nvSpPr>
            <p:cNvPr id="1151064" name="Line 88"/>
            <p:cNvSpPr>
              <a:spLocks noChangeShapeType="1"/>
            </p:cNvSpPr>
            <p:nvPr/>
          </p:nvSpPr>
          <p:spPr bwMode="auto">
            <a:xfrm>
              <a:off x="1179" y="3271"/>
              <a:ext cx="3493" cy="0"/>
            </a:xfrm>
            <a:prstGeom prst="line">
              <a:avLst/>
            </a:prstGeom>
            <a:noFill/>
            <a:ln w="25400">
              <a:solidFill>
                <a:schemeClr val="tx1"/>
              </a:solidFill>
              <a:round/>
              <a:headEnd/>
              <a:tailEnd/>
            </a:ln>
            <a:effectLst/>
          </p:spPr>
          <p:txBody>
            <a:bodyPr wrap="none" lIns="90000" tIns="46800" rIns="90000" bIns="46800">
              <a:spAutoFit/>
            </a:bodyPr>
            <a:lstStyle/>
            <a:p>
              <a:endParaRPr lang="en-US"/>
            </a:p>
          </p:txBody>
        </p:sp>
        <p:grpSp>
          <p:nvGrpSpPr>
            <p:cNvPr id="3" name="Group 87"/>
            <p:cNvGrpSpPr>
              <a:grpSpLocks/>
            </p:cNvGrpSpPr>
            <p:nvPr/>
          </p:nvGrpSpPr>
          <p:grpSpPr bwMode="auto">
            <a:xfrm>
              <a:off x="1089" y="3226"/>
              <a:ext cx="3651" cy="591"/>
              <a:chOff x="1089" y="3226"/>
              <a:chExt cx="3651" cy="591"/>
            </a:xfrm>
          </p:grpSpPr>
          <p:pic>
            <p:nvPicPr>
              <p:cNvPr id="1150986" name="Picture 10" descr="mica2"/>
              <p:cNvPicPr>
                <a:picLocks noChangeAspect="1" noChangeArrowheads="1"/>
              </p:cNvPicPr>
              <p:nvPr/>
            </p:nvPicPr>
            <p:blipFill>
              <a:blip r:embed="rId3" cstate="print"/>
              <a:srcRect/>
              <a:stretch>
                <a:fillRect/>
              </a:stretch>
            </p:blipFill>
            <p:spPr bwMode="auto">
              <a:xfrm>
                <a:off x="1089" y="3227"/>
                <a:ext cx="161" cy="115"/>
              </a:xfrm>
              <a:prstGeom prst="rect">
                <a:avLst/>
              </a:prstGeom>
              <a:noFill/>
            </p:spPr>
          </p:pic>
          <p:pic>
            <p:nvPicPr>
              <p:cNvPr id="1151001" name="Picture 25" descr="mica2"/>
              <p:cNvPicPr>
                <a:picLocks noChangeAspect="1" noChangeArrowheads="1"/>
              </p:cNvPicPr>
              <p:nvPr/>
            </p:nvPicPr>
            <p:blipFill>
              <a:blip r:embed="rId3" cstate="print"/>
              <a:srcRect/>
              <a:stretch>
                <a:fillRect/>
              </a:stretch>
            </p:blipFill>
            <p:spPr bwMode="auto">
              <a:xfrm>
                <a:off x="1586" y="3227"/>
                <a:ext cx="161" cy="115"/>
              </a:xfrm>
              <a:prstGeom prst="rect">
                <a:avLst/>
              </a:prstGeom>
              <a:noFill/>
            </p:spPr>
          </p:pic>
          <p:pic>
            <p:nvPicPr>
              <p:cNvPr id="1151003" name="Picture 27" descr="mica2"/>
              <p:cNvPicPr>
                <a:picLocks noChangeAspect="1" noChangeArrowheads="1"/>
              </p:cNvPicPr>
              <p:nvPr/>
            </p:nvPicPr>
            <p:blipFill>
              <a:blip r:embed="rId3" cstate="print"/>
              <a:srcRect/>
              <a:stretch>
                <a:fillRect/>
              </a:stretch>
            </p:blipFill>
            <p:spPr bwMode="auto">
              <a:xfrm>
                <a:off x="2087" y="3227"/>
                <a:ext cx="161" cy="115"/>
              </a:xfrm>
              <a:prstGeom prst="rect">
                <a:avLst/>
              </a:prstGeom>
              <a:noFill/>
            </p:spPr>
          </p:pic>
          <p:pic>
            <p:nvPicPr>
              <p:cNvPr id="1151005" name="Picture 29" descr="mica2"/>
              <p:cNvPicPr>
                <a:picLocks noChangeAspect="1" noChangeArrowheads="1"/>
              </p:cNvPicPr>
              <p:nvPr/>
            </p:nvPicPr>
            <p:blipFill>
              <a:blip r:embed="rId3" cstate="print"/>
              <a:srcRect/>
              <a:stretch>
                <a:fillRect/>
              </a:stretch>
            </p:blipFill>
            <p:spPr bwMode="auto">
              <a:xfrm>
                <a:off x="2584" y="3227"/>
                <a:ext cx="161" cy="115"/>
              </a:xfrm>
              <a:prstGeom prst="rect">
                <a:avLst/>
              </a:prstGeom>
              <a:noFill/>
            </p:spPr>
          </p:pic>
          <p:pic>
            <p:nvPicPr>
              <p:cNvPr id="1151007" name="Picture 31" descr="mica2"/>
              <p:cNvPicPr>
                <a:picLocks noChangeAspect="1" noChangeArrowheads="1"/>
              </p:cNvPicPr>
              <p:nvPr/>
            </p:nvPicPr>
            <p:blipFill>
              <a:blip r:embed="rId3" cstate="print"/>
              <a:srcRect/>
              <a:stretch>
                <a:fillRect/>
              </a:stretch>
            </p:blipFill>
            <p:spPr bwMode="auto">
              <a:xfrm>
                <a:off x="3084" y="3226"/>
                <a:ext cx="161" cy="115"/>
              </a:xfrm>
              <a:prstGeom prst="rect">
                <a:avLst/>
              </a:prstGeom>
              <a:noFill/>
            </p:spPr>
          </p:pic>
          <p:pic>
            <p:nvPicPr>
              <p:cNvPr id="1151009" name="Picture 33" descr="mica2"/>
              <p:cNvPicPr>
                <a:picLocks noChangeAspect="1" noChangeArrowheads="1"/>
              </p:cNvPicPr>
              <p:nvPr/>
            </p:nvPicPr>
            <p:blipFill>
              <a:blip r:embed="rId3" cstate="print"/>
              <a:srcRect/>
              <a:stretch>
                <a:fillRect/>
              </a:stretch>
            </p:blipFill>
            <p:spPr bwMode="auto">
              <a:xfrm>
                <a:off x="3581" y="3226"/>
                <a:ext cx="161" cy="115"/>
              </a:xfrm>
              <a:prstGeom prst="rect">
                <a:avLst/>
              </a:prstGeom>
              <a:noFill/>
            </p:spPr>
          </p:pic>
          <p:pic>
            <p:nvPicPr>
              <p:cNvPr id="1151011" name="Picture 35" descr="mica2"/>
              <p:cNvPicPr>
                <a:picLocks noChangeAspect="1" noChangeArrowheads="1"/>
              </p:cNvPicPr>
              <p:nvPr/>
            </p:nvPicPr>
            <p:blipFill>
              <a:blip r:embed="rId3" cstate="print"/>
              <a:srcRect/>
              <a:stretch>
                <a:fillRect/>
              </a:stretch>
            </p:blipFill>
            <p:spPr bwMode="auto">
              <a:xfrm>
                <a:off x="4082" y="3226"/>
                <a:ext cx="161" cy="115"/>
              </a:xfrm>
              <a:prstGeom prst="rect">
                <a:avLst/>
              </a:prstGeom>
              <a:noFill/>
            </p:spPr>
          </p:pic>
          <p:pic>
            <p:nvPicPr>
              <p:cNvPr id="1151013" name="Picture 37" descr="mica2"/>
              <p:cNvPicPr>
                <a:picLocks noChangeAspect="1" noChangeArrowheads="1"/>
              </p:cNvPicPr>
              <p:nvPr/>
            </p:nvPicPr>
            <p:blipFill>
              <a:blip r:embed="rId3" cstate="print"/>
              <a:srcRect/>
              <a:stretch>
                <a:fillRect/>
              </a:stretch>
            </p:blipFill>
            <p:spPr bwMode="auto">
              <a:xfrm>
                <a:off x="4579" y="3226"/>
                <a:ext cx="161" cy="115"/>
              </a:xfrm>
              <a:prstGeom prst="rect">
                <a:avLst/>
              </a:prstGeom>
              <a:noFill/>
            </p:spPr>
          </p:pic>
          <p:pic>
            <p:nvPicPr>
              <p:cNvPr id="1151015" name="Picture 39" descr="mica2"/>
              <p:cNvPicPr>
                <a:picLocks noChangeAspect="1" noChangeArrowheads="1"/>
              </p:cNvPicPr>
              <p:nvPr/>
            </p:nvPicPr>
            <p:blipFill>
              <a:blip r:embed="rId3" cstate="print"/>
              <a:srcRect/>
              <a:stretch>
                <a:fillRect/>
              </a:stretch>
            </p:blipFill>
            <p:spPr bwMode="auto">
              <a:xfrm>
                <a:off x="1089" y="3475"/>
                <a:ext cx="161" cy="115"/>
              </a:xfrm>
              <a:prstGeom prst="rect">
                <a:avLst/>
              </a:prstGeom>
              <a:noFill/>
            </p:spPr>
          </p:pic>
          <p:pic>
            <p:nvPicPr>
              <p:cNvPr id="1151017" name="Picture 41" descr="mica2"/>
              <p:cNvPicPr>
                <a:picLocks noChangeAspect="1" noChangeArrowheads="1"/>
              </p:cNvPicPr>
              <p:nvPr/>
            </p:nvPicPr>
            <p:blipFill>
              <a:blip r:embed="rId3" cstate="print"/>
              <a:srcRect/>
              <a:stretch>
                <a:fillRect/>
              </a:stretch>
            </p:blipFill>
            <p:spPr bwMode="auto">
              <a:xfrm>
                <a:off x="1586" y="3475"/>
                <a:ext cx="161" cy="115"/>
              </a:xfrm>
              <a:prstGeom prst="rect">
                <a:avLst/>
              </a:prstGeom>
              <a:noFill/>
            </p:spPr>
          </p:pic>
          <p:pic>
            <p:nvPicPr>
              <p:cNvPr id="1151019" name="Picture 43" descr="mica2"/>
              <p:cNvPicPr>
                <a:picLocks noChangeAspect="1" noChangeArrowheads="1"/>
              </p:cNvPicPr>
              <p:nvPr/>
            </p:nvPicPr>
            <p:blipFill>
              <a:blip r:embed="rId3" cstate="print"/>
              <a:srcRect/>
              <a:stretch>
                <a:fillRect/>
              </a:stretch>
            </p:blipFill>
            <p:spPr bwMode="auto">
              <a:xfrm>
                <a:off x="2087" y="3475"/>
                <a:ext cx="161" cy="115"/>
              </a:xfrm>
              <a:prstGeom prst="rect">
                <a:avLst/>
              </a:prstGeom>
              <a:noFill/>
            </p:spPr>
          </p:pic>
          <p:pic>
            <p:nvPicPr>
              <p:cNvPr id="1151021" name="Picture 45" descr="mica2"/>
              <p:cNvPicPr>
                <a:picLocks noChangeAspect="1" noChangeArrowheads="1"/>
              </p:cNvPicPr>
              <p:nvPr/>
            </p:nvPicPr>
            <p:blipFill>
              <a:blip r:embed="rId3" cstate="print"/>
              <a:srcRect/>
              <a:stretch>
                <a:fillRect/>
              </a:stretch>
            </p:blipFill>
            <p:spPr bwMode="auto">
              <a:xfrm>
                <a:off x="2584" y="3475"/>
                <a:ext cx="161" cy="115"/>
              </a:xfrm>
              <a:prstGeom prst="rect">
                <a:avLst/>
              </a:prstGeom>
              <a:noFill/>
            </p:spPr>
          </p:pic>
          <p:pic>
            <p:nvPicPr>
              <p:cNvPr id="1151023" name="Picture 47" descr="mica2"/>
              <p:cNvPicPr>
                <a:picLocks noChangeAspect="1" noChangeArrowheads="1"/>
              </p:cNvPicPr>
              <p:nvPr/>
            </p:nvPicPr>
            <p:blipFill>
              <a:blip r:embed="rId3" cstate="print"/>
              <a:srcRect/>
              <a:stretch>
                <a:fillRect/>
              </a:stretch>
            </p:blipFill>
            <p:spPr bwMode="auto">
              <a:xfrm>
                <a:off x="3084" y="3474"/>
                <a:ext cx="161" cy="115"/>
              </a:xfrm>
              <a:prstGeom prst="rect">
                <a:avLst/>
              </a:prstGeom>
              <a:noFill/>
            </p:spPr>
          </p:pic>
          <p:pic>
            <p:nvPicPr>
              <p:cNvPr id="1151025" name="Picture 49" descr="mica2"/>
              <p:cNvPicPr>
                <a:picLocks noChangeAspect="1" noChangeArrowheads="1"/>
              </p:cNvPicPr>
              <p:nvPr/>
            </p:nvPicPr>
            <p:blipFill>
              <a:blip r:embed="rId3" cstate="print"/>
              <a:srcRect/>
              <a:stretch>
                <a:fillRect/>
              </a:stretch>
            </p:blipFill>
            <p:spPr bwMode="auto">
              <a:xfrm>
                <a:off x="3581" y="3474"/>
                <a:ext cx="161" cy="115"/>
              </a:xfrm>
              <a:prstGeom prst="rect">
                <a:avLst/>
              </a:prstGeom>
              <a:noFill/>
            </p:spPr>
          </p:pic>
          <p:pic>
            <p:nvPicPr>
              <p:cNvPr id="1151027" name="Picture 51" descr="mica2"/>
              <p:cNvPicPr>
                <a:picLocks noChangeAspect="1" noChangeArrowheads="1"/>
              </p:cNvPicPr>
              <p:nvPr/>
            </p:nvPicPr>
            <p:blipFill>
              <a:blip r:embed="rId3" cstate="print"/>
              <a:srcRect/>
              <a:stretch>
                <a:fillRect/>
              </a:stretch>
            </p:blipFill>
            <p:spPr bwMode="auto">
              <a:xfrm>
                <a:off x="4082" y="3474"/>
                <a:ext cx="161" cy="115"/>
              </a:xfrm>
              <a:prstGeom prst="rect">
                <a:avLst/>
              </a:prstGeom>
              <a:noFill/>
            </p:spPr>
          </p:pic>
          <p:pic>
            <p:nvPicPr>
              <p:cNvPr id="1151029" name="Picture 53" descr="mica2"/>
              <p:cNvPicPr>
                <a:picLocks noChangeAspect="1" noChangeArrowheads="1"/>
              </p:cNvPicPr>
              <p:nvPr/>
            </p:nvPicPr>
            <p:blipFill>
              <a:blip r:embed="rId3" cstate="print"/>
              <a:srcRect/>
              <a:stretch>
                <a:fillRect/>
              </a:stretch>
            </p:blipFill>
            <p:spPr bwMode="auto">
              <a:xfrm>
                <a:off x="4579" y="3474"/>
                <a:ext cx="161" cy="115"/>
              </a:xfrm>
              <a:prstGeom prst="rect">
                <a:avLst/>
              </a:prstGeom>
              <a:noFill/>
            </p:spPr>
          </p:pic>
          <p:pic>
            <p:nvPicPr>
              <p:cNvPr id="1151047" name="Picture 71" descr="mica2"/>
              <p:cNvPicPr>
                <a:picLocks noChangeAspect="1" noChangeArrowheads="1"/>
              </p:cNvPicPr>
              <p:nvPr/>
            </p:nvPicPr>
            <p:blipFill>
              <a:blip r:embed="rId3" cstate="print"/>
              <a:srcRect/>
              <a:stretch>
                <a:fillRect/>
              </a:stretch>
            </p:blipFill>
            <p:spPr bwMode="auto">
              <a:xfrm>
                <a:off x="1089" y="3702"/>
                <a:ext cx="161" cy="115"/>
              </a:xfrm>
              <a:prstGeom prst="rect">
                <a:avLst/>
              </a:prstGeom>
              <a:noFill/>
            </p:spPr>
          </p:pic>
          <p:pic>
            <p:nvPicPr>
              <p:cNvPr id="1151049" name="Picture 73" descr="mica2"/>
              <p:cNvPicPr>
                <a:picLocks noChangeAspect="1" noChangeArrowheads="1"/>
              </p:cNvPicPr>
              <p:nvPr/>
            </p:nvPicPr>
            <p:blipFill>
              <a:blip r:embed="rId3" cstate="print"/>
              <a:srcRect/>
              <a:stretch>
                <a:fillRect/>
              </a:stretch>
            </p:blipFill>
            <p:spPr bwMode="auto">
              <a:xfrm>
                <a:off x="1586" y="3702"/>
                <a:ext cx="161" cy="115"/>
              </a:xfrm>
              <a:prstGeom prst="rect">
                <a:avLst/>
              </a:prstGeom>
              <a:noFill/>
            </p:spPr>
          </p:pic>
          <p:pic>
            <p:nvPicPr>
              <p:cNvPr id="1151051" name="Picture 75" descr="mica2"/>
              <p:cNvPicPr>
                <a:picLocks noChangeAspect="1" noChangeArrowheads="1"/>
              </p:cNvPicPr>
              <p:nvPr/>
            </p:nvPicPr>
            <p:blipFill>
              <a:blip r:embed="rId3" cstate="print"/>
              <a:srcRect/>
              <a:stretch>
                <a:fillRect/>
              </a:stretch>
            </p:blipFill>
            <p:spPr bwMode="auto">
              <a:xfrm>
                <a:off x="2087" y="3702"/>
                <a:ext cx="161" cy="115"/>
              </a:xfrm>
              <a:prstGeom prst="rect">
                <a:avLst/>
              </a:prstGeom>
              <a:noFill/>
            </p:spPr>
          </p:pic>
          <p:pic>
            <p:nvPicPr>
              <p:cNvPr id="1151053" name="Picture 77" descr="mica2"/>
              <p:cNvPicPr>
                <a:picLocks noChangeAspect="1" noChangeArrowheads="1"/>
              </p:cNvPicPr>
              <p:nvPr/>
            </p:nvPicPr>
            <p:blipFill>
              <a:blip r:embed="rId3" cstate="print"/>
              <a:srcRect/>
              <a:stretch>
                <a:fillRect/>
              </a:stretch>
            </p:blipFill>
            <p:spPr bwMode="auto">
              <a:xfrm>
                <a:off x="2584" y="3702"/>
                <a:ext cx="161" cy="115"/>
              </a:xfrm>
              <a:prstGeom prst="rect">
                <a:avLst/>
              </a:prstGeom>
              <a:noFill/>
            </p:spPr>
          </p:pic>
          <p:pic>
            <p:nvPicPr>
              <p:cNvPr id="1151055" name="Picture 79" descr="mica2"/>
              <p:cNvPicPr>
                <a:picLocks noChangeAspect="1" noChangeArrowheads="1"/>
              </p:cNvPicPr>
              <p:nvPr/>
            </p:nvPicPr>
            <p:blipFill>
              <a:blip r:embed="rId3" cstate="print"/>
              <a:srcRect/>
              <a:stretch>
                <a:fillRect/>
              </a:stretch>
            </p:blipFill>
            <p:spPr bwMode="auto">
              <a:xfrm>
                <a:off x="3084" y="3701"/>
                <a:ext cx="161" cy="115"/>
              </a:xfrm>
              <a:prstGeom prst="rect">
                <a:avLst/>
              </a:prstGeom>
              <a:noFill/>
            </p:spPr>
          </p:pic>
          <p:pic>
            <p:nvPicPr>
              <p:cNvPr id="1151057" name="Picture 81" descr="mica2"/>
              <p:cNvPicPr>
                <a:picLocks noChangeAspect="1" noChangeArrowheads="1"/>
              </p:cNvPicPr>
              <p:nvPr/>
            </p:nvPicPr>
            <p:blipFill>
              <a:blip r:embed="rId3" cstate="print"/>
              <a:srcRect/>
              <a:stretch>
                <a:fillRect/>
              </a:stretch>
            </p:blipFill>
            <p:spPr bwMode="auto">
              <a:xfrm>
                <a:off x="3581" y="3701"/>
                <a:ext cx="161" cy="115"/>
              </a:xfrm>
              <a:prstGeom prst="rect">
                <a:avLst/>
              </a:prstGeom>
              <a:noFill/>
            </p:spPr>
          </p:pic>
          <p:pic>
            <p:nvPicPr>
              <p:cNvPr id="1151059" name="Picture 83" descr="mica2"/>
              <p:cNvPicPr>
                <a:picLocks noChangeAspect="1" noChangeArrowheads="1"/>
              </p:cNvPicPr>
              <p:nvPr/>
            </p:nvPicPr>
            <p:blipFill>
              <a:blip r:embed="rId3" cstate="print"/>
              <a:srcRect/>
              <a:stretch>
                <a:fillRect/>
              </a:stretch>
            </p:blipFill>
            <p:spPr bwMode="auto">
              <a:xfrm>
                <a:off x="4082" y="3701"/>
                <a:ext cx="161" cy="115"/>
              </a:xfrm>
              <a:prstGeom prst="rect">
                <a:avLst/>
              </a:prstGeom>
              <a:noFill/>
            </p:spPr>
          </p:pic>
          <p:pic>
            <p:nvPicPr>
              <p:cNvPr id="1151061" name="Picture 85" descr="mica2"/>
              <p:cNvPicPr>
                <a:picLocks noChangeAspect="1" noChangeArrowheads="1"/>
              </p:cNvPicPr>
              <p:nvPr/>
            </p:nvPicPr>
            <p:blipFill>
              <a:blip r:embed="rId3" cstate="print"/>
              <a:srcRect/>
              <a:stretch>
                <a:fillRect/>
              </a:stretch>
            </p:blipFill>
            <p:spPr bwMode="auto">
              <a:xfrm>
                <a:off x="4579" y="3701"/>
                <a:ext cx="161" cy="115"/>
              </a:xfrm>
              <a:prstGeom prst="rect">
                <a:avLst/>
              </a:prstGeom>
              <a:noFill/>
            </p:spPr>
          </p:pic>
        </p:grpSp>
      </p:grpSp>
      <p:sp>
        <p:nvSpPr>
          <p:cNvPr id="43" name="Textfeld 42"/>
          <p:cNvSpPr txBox="1"/>
          <p:nvPr/>
        </p:nvSpPr>
        <p:spPr>
          <a:xfrm>
            <a:off x="6740081" y="4173126"/>
            <a:ext cx="2044558" cy="830997"/>
          </a:xfrm>
          <a:prstGeom prst="rect">
            <a:avLst/>
          </a:prstGeom>
          <a:noFill/>
        </p:spPr>
        <p:txBody>
          <a:bodyPr wrap="square" rtlCol="0">
            <a:spAutoFit/>
          </a:bodyPr>
          <a:lstStyle/>
          <a:p>
            <a:r>
              <a:rPr lang="de-CH" sz="1600" dirty="0" err="1" smtClean="0"/>
              <a:t>Recall</a:t>
            </a:r>
            <a:r>
              <a:rPr lang="de-CH" sz="1600" dirty="0" smtClean="0"/>
              <a:t> </a:t>
            </a:r>
            <a:r>
              <a:rPr lang="de-CH" sz="1600" dirty="0" err="1" smtClean="0"/>
              <a:t>the</a:t>
            </a:r>
            <a:r>
              <a:rPr lang="de-CH" sz="1600" dirty="0" smtClean="0"/>
              <a:t> 50x50 </a:t>
            </a:r>
            <a:r>
              <a:rPr lang="de-CH" sz="1600" dirty="0" err="1" smtClean="0"/>
              <a:t>grid</a:t>
            </a:r>
            <a:r>
              <a:rPr lang="de-CH" sz="1600" dirty="0" smtClean="0"/>
              <a:t> </a:t>
            </a:r>
            <a:r>
              <a:rPr lang="de-CH" sz="1600" dirty="0" err="1" smtClean="0"/>
              <a:t>used</a:t>
            </a:r>
            <a:r>
              <a:rPr lang="de-CH" sz="1600" dirty="0" smtClean="0"/>
              <a:t> to </a:t>
            </a:r>
            <a:r>
              <a:rPr lang="de-CH" sz="1600" dirty="0" err="1" smtClean="0"/>
              <a:t>evaluate</a:t>
            </a:r>
            <a:r>
              <a:rPr lang="de-CH" sz="1600" dirty="0" smtClean="0"/>
              <a:t> TAG</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0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89"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Line 33"/>
          <p:cNvSpPr>
            <a:spLocks noChangeShapeType="1"/>
          </p:cNvSpPr>
          <p:nvPr/>
        </p:nvSpPr>
        <p:spPr bwMode="auto">
          <a:xfrm flipV="1">
            <a:off x="4501662" y="5074416"/>
            <a:ext cx="100483" cy="482321"/>
          </a:xfrm>
          <a:prstGeom prst="line">
            <a:avLst/>
          </a:prstGeom>
          <a:noFill/>
          <a:ln w="25400">
            <a:solidFill>
              <a:srgbClr val="FFCC00"/>
            </a:solidFill>
            <a:round/>
            <a:headEnd/>
            <a:tailEnd type="none" w="med" len="sm"/>
          </a:ln>
          <a:effectLst/>
        </p:spPr>
        <p:txBody>
          <a:bodyPr/>
          <a:lstStyle/>
          <a:p>
            <a:endParaRPr lang="en-US"/>
          </a:p>
        </p:txBody>
      </p:sp>
      <p:sp>
        <p:nvSpPr>
          <p:cNvPr id="92" name="Line 33"/>
          <p:cNvSpPr>
            <a:spLocks noChangeShapeType="1"/>
          </p:cNvSpPr>
          <p:nvPr/>
        </p:nvSpPr>
        <p:spPr bwMode="auto">
          <a:xfrm flipH="1">
            <a:off x="3888711" y="4046636"/>
            <a:ext cx="834013" cy="123429"/>
          </a:xfrm>
          <a:prstGeom prst="line">
            <a:avLst/>
          </a:prstGeom>
          <a:noFill/>
          <a:ln w="25400">
            <a:solidFill>
              <a:srgbClr val="FFCC00"/>
            </a:solidFill>
            <a:round/>
            <a:headEnd/>
            <a:tailEnd type="none" w="med" len="sm"/>
          </a:ln>
          <a:effectLst/>
        </p:spPr>
        <p:txBody>
          <a:bodyPr/>
          <a:lstStyle/>
          <a:p>
            <a:endParaRPr lang="en-US"/>
          </a:p>
        </p:txBody>
      </p:sp>
      <p:sp>
        <p:nvSpPr>
          <p:cNvPr id="87" name="Line 33"/>
          <p:cNvSpPr>
            <a:spLocks noChangeShapeType="1"/>
          </p:cNvSpPr>
          <p:nvPr/>
        </p:nvSpPr>
        <p:spPr bwMode="auto">
          <a:xfrm flipV="1">
            <a:off x="1587640" y="3848519"/>
            <a:ext cx="482321" cy="482321"/>
          </a:xfrm>
          <a:prstGeom prst="line">
            <a:avLst/>
          </a:prstGeom>
          <a:noFill/>
          <a:ln w="25400">
            <a:solidFill>
              <a:srgbClr val="FFCC00"/>
            </a:solidFill>
            <a:round/>
            <a:headEnd/>
            <a:tailEnd type="none" w="med" len="sm"/>
          </a:ln>
          <a:effectLst/>
        </p:spPr>
        <p:txBody>
          <a:bodyPr/>
          <a:lstStyle/>
          <a:p>
            <a:endParaRPr lang="en-US"/>
          </a:p>
        </p:txBody>
      </p:sp>
      <p:sp>
        <p:nvSpPr>
          <p:cNvPr id="88" name="Line 33"/>
          <p:cNvSpPr>
            <a:spLocks noChangeShapeType="1"/>
          </p:cNvSpPr>
          <p:nvPr/>
        </p:nvSpPr>
        <p:spPr bwMode="auto">
          <a:xfrm flipV="1">
            <a:off x="1668027" y="3949001"/>
            <a:ext cx="452176" cy="1205801"/>
          </a:xfrm>
          <a:prstGeom prst="line">
            <a:avLst/>
          </a:prstGeom>
          <a:noFill/>
          <a:ln w="25400">
            <a:solidFill>
              <a:srgbClr val="FFCC00"/>
            </a:solidFill>
            <a:round/>
            <a:headEnd/>
            <a:tailEnd type="none" w="med" len="sm"/>
          </a:ln>
          <a:effectLst/>
        </p:spPr>
        <p:txBody>
          <a:bodyPr/>
          <a:lstStyle/>
          <a:p>
            <a:endParaRPr lang="en-US"/>
          </a:p>
        </p:txBody>
      </p:sp>
      <p:sp>
        <p:nvSpPr>
          <p:cNvPr id="89" name="Line 33"/>
          <p:cNvSpPr>
            <a:spLocks noChangeShapeType="1"/>
          </p:cNvSpPr>
          <p:nvPr/>
        </p:nvSpPr>
        <p:spPr bwMode="auto">
          <a:xfrm flipH="1" flipV="1">
            <a:off x="2240781" y="3928905"/>
            <a:ext cx="452176" cy="683287"/>
          </a:xfrm>
          <a:prstGeom prst="line">
            <a:avLst/>
          </a:prstGeom>
          <a:noFill/>
          <a:ln w="25400">
            <a:solidFill>
              <a:srgbClr val="FFCC00"/>
            </a:solidFill>
            <a:round/>
            <a:headEnd/>
            <a:tailEnd type="none" w="med" len="sm"/>
          </a:ln>
          <a:effectLst/>
        </p:spPr>
        <p:txBody>
          <a:bodyPr/>
          <a:lstStyle/>
          <a:p>
            <a:endParaRPr lang="en-US"/>
          </a:p>
        </p:txBody>
      </p:sp>
      <p:sp>
        <p:nvSpPr>
          <p:cNvPr id="90" name="Line 33"/>
          <p:cNvSpPr>
            <a:spLocks noChangeShapeType="1"/>
          </p:cNvSpPr>
          <p:nvPr/>
        </p:nvSpPr>
        <p:spPr bwMode="auto">
          <a:xfrm flipH="1">
            <a:off x="2190541" y="3044651"/>
            <a:ext cx="341644" cy="622997"/>
          </a:xfrm>
          <a:prstGeom prst="line">
            <a:avLst/>
          </a:prstGeom>
          <a:noFill/>
          <a:ln w="25400">
            <a:solidFill>
              <a:srgbClr val="FFCC00"/>
            </a:solidFill>
            <a:round/>
            <a:headEnd/>
            <a:tailEnd type="none" w="med" len="sm"/>
          </a:ln>
          <a:effectLst/>
        </p:spPr>
        <p:txBody>
          <a:bodyPr/>
          <a:lstStyle/>
          <a:p>
            <a:endParaRPr lang="en-US"/>
          </a:p>
        </p:txBody>
      </p:sp>
      <p:sp>
        <p:nvSpPr>
          <p:cNvPr id="91" name="Line 33"/>
          <p:cNvSpPr>
            <a:spLocks noChangeShapeType="1"/>
          </p:cNvSpPr>
          <p:nvPr/>
        </p:nvSpPr>
        <p:spPr bwMode="auto">
          <a:xfrm flipH="1" flipV="1">
            <a:off x="2753247" y="3054699"/>
            <a:ext cx="924449" cy="1045028"/>
          </a:xfrm>
          <a:prstGeom prst="line">
            <a:avLst/>
          </a:prstGeom>
          <a:noFill/>
          <a:ln w="25400">
            <a:solidFill>
              <a:srgbClr val="FFCC00"/>
            </a:solidFill>
            <a:round/>
            <a:headEnd/>
            <a:tailEnd type="none" w="med" len="sm"/>
          </a:ln>
          <a:effectLst/>
        </p:spPr>
        <p:txBody>
          <a:bodyPr/>
          <a:lstStyle/>
          <a:p>
            <a:endParaRPr lang="en-US"/>
          </a:p>
        </p:txBody>
      </p:sp>
      <p:sp>
        <p:nvSpPr>
          <p:cNvPr id="93" name="Line 33"/>
          <p:cNvSpPr>
            <a:spLocks noChangeShapeType="1"/>
          </p:cNvSpPr>
          <p:nvPr/>
        </p:nvSpPr>
        <p:spPr bwMode="auto">
          <a:xfrm flipH="1" flipV="1">
            <a:off x="4933741" y="3969099"/>
            <a:ext cx="904351" cy="45719"/>
          </a:xfrm>
          <a:prstGeom prst="line">
            <a:avLst/>
          </a:prstGeom>
          <a:noFill/>
          <a:ln w="25400">
            <a:solidFill>
              <a:srgbClr val="FFCC00"/>
            </a:solidFill>
            <a:round/>
            <a:headEnd/>
            <a:tailEnd type="none" w="med" len="sm"/>
          </a:ln>
          <a:effectLst/>
        </p:spPr>
        <p:txBody>
          <a:bodyPr/>
          <a:lstStyle/>
          <a:p>
            <a:endParaRPr lang="en-US"/>
          </a:p>
        </p:txBody>
      </p:sp>
      <p:sp>
        <p:nvSpPr>
          <p:cNvPr id="94" name="Line 33"/>
          <p:cNvSpPr>
            <a:spLocks noChangeShapeType="1"/>
          </p:cNvSpPr>
          <p:nvPr/>
        </p:nvSpPr>
        <p:spPr bwMode="auto">
          <a:xfrm flipH="1" flipV="1">
            <a:off x="4913643" y="4119823"/>
            <a:ext cx="1577591" cy="622997"/>
          </a:xfrm>
          <a:prstGeom prst="line">
            <a:avLst/>
          </a:prstGeom>
          <a:noFill/>
          <a:ln w="25400">
            <a:solidFill>
              <a:srgbClr val="FFCC00"/>
            </a:solidFill>
            <a:round/>
            <a:headEnd/>
            <a:tailEnd type="none" w="med" len="sm"/>
          </a:ln>
          <a:effectLst/>
        </p:spPr>
        <p:txBody>
          <a:bodyPr/>
          <a:lstStyle/>
          <a:p>
            <a:endParaRPr lang="en-US"/>
          </a:p>
        </p:txBody>
      </p:sp>
      <p:sp>
        <p:nvSpPr>
          <p:cNvPr id="95" name="Line 33"/>
          <p:cNvSpPr>
            <a:spLocks noChangeShapeType="1"/>
          </p:cNvSpPr>
          <p:nvPr/>
        </p:nvSpPr>
        <p:spPr bwMode="auto">
          <a:xfrm flipV="1">
            <a:off x="4667027" y="4160015"/>
            <a:ext cx="156181" cy="683289"/>
          </a:xfrm>
          <a:prstGeom prst="line">
            <a:avLst/>
          </a:prstGeom>
          <a:noFill/>
          <a:ln w="25400">
            <a:solidFill>
              <a:srgbClr val="FFCC00"/>
            </a:solidFill>
            <a:round/>
            <a:headEnd/>
            <a:tailEnd type="none" w="med" len="sm"/>
          </a:ln>
          <a:effectLst/>
        </p:spPr>
        <p:txBody>
          <a:bodyPr/>
          <a:lstStyle/>
          <a:p>
            <a:endParaRPr lang="en-US"/>
          </a:p>
        </p:txBody>
      </p:sp>
      <p:sp>
        <p:nvSpPr>
          <p:cNvPr id="96" name="Line 33"/>
          <p:cNvSpPr>
            <a:spLocks noChangeShapeType="1"/>
          </p:cNvSpPr>
          <p:nvPr/>
        </p:nvSpPr>
        <p:spPr bwMode="auto">
          <a:xfrm flipH="1" flipV="1">
            <a:off x="4712677" y="4994030"/>
            <a:ext cx="924448" cy="281353"/>
          </a:xfrm>
          <a:prstGeom prst="line">
            <a:avLst/>
          </a:prstGeom>
          <a:noFill/>
          <a:ln w="25400">
            <a:solidFill>
              <a:srgbClr val="FFCC00"/>
            </a:solidFill>
            <a:round/>
            <a:headEnd/>
            <a:tailEnd type="none" w="med" len="sm"/>
          </a:ln>
          <a:effectLst/>
        </p:spPr>
        <p:txBody>
          <a:bodyPr/>
          <a:lstStyle/>
          <a:p>
            <a:endParaRPr lang="en-US"/>
          </a:p>
        </p:txBody>
      </p:sp>
      <p:sp>
        <p:nvSpPr>
          <p:cNvPr id="86" name="Oval 10"/>
          <p:cNvSpPr>
            <a:spLocks noChangeArrowheads="1"/>
          </p:cNvSpPr>
          <p:nvPr/>
        </p:nvSpPr>
        <p:spPr bwMode="auto">
          <a:xfrm>
            <a:off x="5636184" y="520482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82" name="Oval 10"/>
          <p:cNvSpPr>
            <a:spLocks noChangeArrowheads="1"/>
          </p:cNvSpPr>
          <p:nvPr/>
        </p:nvSpPr>
        <p:spPr bwMode="auto">
          <a:xfrm>
            <a:off x="5865620" y="3906911"/>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83" name="Oval 10"/>
          <p:cNvSpPr>
            <a:spLocks noChangeArrowheads="1"/>
          </p:cNvSpPr>
          <p:nvPr/>
        </p:nvSpPr>
        <p:spPr bwMode="auto">
          <a:xfrm>
            <a:off x="6470196" y="467226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84" name="Oval 10"/>
          <p:cNvSpPr>
            <a:spLocks noChangeArrowheads="1"/>
          </p:cNvSpPr>
          <p:nvPr/>
        </p:nvSpPr>
        <p:spPr bwMode="auto">
          <a:xfrm>
            <a:off x="4341619" y="5578286"/>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85" name="Oval 10"/>
          <p:cNvSpPr>
            <a:spLocks noChangeArrowheads="1"/>
          </p:cNvSpPr>
          <p:nvPr/>
        </p:nvSpPr>
        <p:spPr bwMode="auto">
          <a:xfrm>
            <a:off x="2665220" y="4595222"/>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81" name="Oval 10"/>
          <p:cNvSpPr>
            <a:spLocks noChangeArrowheads="1"/>
          </p:cNvSpPr>
          <p:nvPr/>
        </p:nvSpPr>
        <p:spPr bwMode="auto">
          <a:xfrm>
            <a:off x="1513009" y="5151231"/>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80" name="Oval 10"/>
          <p:cNvSpPr>
            <a:spLocks noChangeArrowheads="1"/>
          </p:cNvSpPr>
          <p:nvPr/>
        </p:nvSpPr>
        <p:spPr bwMode="auto">
          <a:xfrm>
            <a:off x="1380705" y="4295447"/>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2" name="Titel 1"/>
          <p:cNvSpPr>
            <a:spLocks noGrp="1"/>
          </p:cNvSpPr>
          <p:nvPr>
            <p:ph type="title"/>
          </p:nvPr>
        </p:nvSpPr>
        <p:spPr/>
        <p:txBody>
          <a:bodyPr/>
          <a:lstStyle/>
          <a:p>
            <a:r>
              <a:rPr lang="en-US" dirty="0" smtClean="0"/>
              <a:t>Sensor Network as a Database</a:t>
            </a:r>
            <a:endParaRPr lang="en-US" dirty="0"/>
          </a:p>
        </p:txBody>
      </p:sp>
      <p:sp>
        <p:nvSpPr>
          <p:cNvPr id="3" name="Inhaltsplatzhalter 2"/>
          <p:cNvSpPr>
            <a:spLocks noGrp="1"/>
          </p:cNvSpPr>
          <p:nvPr>
            <p:ph idx="1"/>
          </p:nvPr>
        </p:nvSpPr>
        <p:spPr/>
        <p:txBody>
          <a:bodyPr/>
          <a:lstStyle/>
          <a:p>
            <a:endParaRPr lang="en-US" dirty="0" smtClean="0"/>
          </a:p>
          <a:p>
            <a:r>
              <a:rPr lang="en-US" dirty="0" smtClean="0"/>
              <a:t>We do not always require information from all sensor nodes.</a:t>
            </a:r>
          </a:p>
          <a:p>
            <a:pPr lvl="1"/>
            <a:r>
              <a:rPr lang="en-US" dirty="0" smtClean="0"/>
              <a:t>SELECT MAX(temp) FROM sensors WHERE </a:t>
            </a:r>
            <a:r>
              <a:rPr lang="en-US" dirty="0" err="1" smtClean="0"/>
              <a:t>node_id</a:t>
            </a:r>
            <a:r>
              <a:rPr lang="en-US" dirty="0" smtClean="0"/>
              <a:t> &lt; “H”.</a:t>
            </a:r>
          </a:p>
          <a:p>
            <a:pPr>
              <a:buNone/>
            </a:pPr>
            <a:endParaRPr lang="en-US" dirty="0" smtClean="0"/>
          </a:p>
        </p:txBody>
      </p:sp>
      <p:sp>
        <p:nvSpPr>
          <p:cNvPr id="5" name="Oval 3"/>
          <p:cNvSpPr>
            <a:spLocks noChangeArrowheads="1"/>
          </p:cNvSpPr>
          <p:nvPr/>
        </p:nvSpPr>
        <p:spPr bwMode="auto">
          <a:xfrm>
            <a:off x="2514600" y="2840320"/>
            <a:ext cx="228600" cy="228600"/>
          </a:xfrm>
          <a:prstGeom prst="ellipse">
            <a:avLst/>
          </a:prstGeom>
          <a:solidFill>
            <a:srgbClr val="008000"/>
          </a:solidFill>
          <a:ln w="12700">
            <a:noFill/>
            <a:round/>
            <a:headEnd/>
            <a:tailEnd/>
          </a:ln>
          <a:effectLst/>
        </p:spPr>
        <p:txBody>
          <a:bodyPr wrap="none" anchor="ctr"/>
          <a:lstStyle/>
          <a:p>
            <a:endParaRPr lang="en-US"/>
          </a:p>
        </p:txBody>
      </p:sp>
      <p:sp>
        <p:nvSpPr>
          <p:cNvPr id="6" name="Oval 4"/>
          <p:cNvSpPr>
            <a:spLocks noChangeArrowheads="1"/>
          </p:cNvSpPr>
          <p:nvPr/>
        </p:nvSpPr>
        <p:spPr bwMode="auto">
          <a:xfrm>
            <a:off x="2057400" y="3678520"/>
            <a:ext cx="228600" cy="228600"/>
          </a:xfrm>
          <a:prstGeom prst="ellipse">
            <a:avLst/>
          </a:prstGeom>
          <a:solidFill>
            <a:schemeClr val="accent2"/>
          </a:solidFill>
          <a:ln w="12700">
            <a:noFill/>
            <a:round/>
            <a:headEnd/>
            <a:tailEnd/>
          </a:ln>
          <a:effectLst/>
        </p:spPr>
        <p:txBody>
          <a:bodyPr wrap="none" anchor="ctr"/>
          <a:lstStyle/>
          <a:p>
            <a:pPr eaLnBrk="1" hangingPunct="1"/>
            <a:r>
              <a:rPr lang="en-US" altLang="zh-CN" b="1" i="0" dirty="0" smtClean="0">
                <a:solidFill>
                  <a:schemeClr val="hlink"/>
                </a:solidFill>
                <a:latin typeface="Tahoma" pitchFamily="34" charset="0"/>
                <a:ea typeface="宋体" pitchFamily="2" charset="-122"/>
              </a:rPr>
              <a:t>W</a:t>
            </a:r>
            <a:endParaRPr lang="en-US" altLang="zh-CN" b="1" i="0" dirty="0">
              <a:solidFill>
                <a:schemeClr val="hlink"/>
              </a:solidFill>
              <a:latin typeface="Tahoma" pitchFamily="34" charset="0"/>
              <a:ea typeface="宋体" pitchFamily="2" charset="-122"/>
            </a:endParaRPr>
          </a:p>
        </p:txBody>
      </p:sp>
      <p:sp>
        <p:nvSpPr>
          <p:cNvPr id="7" name="Oval 5"/>
          <p:cNvSpPr>
            <a:spLocks noChangeArrowheads="1"/>
          </p:cNvSpPr>
          <p:nvPr/>
        </p:nvSpPr>
        <p:spPr bwMode="auto">
          <a:xfrm>
            <a:off x="1371600" y="4288120"/>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A</a:t>
            </a:r>
          </a:p>
        </p:txBody>
      </p:sp>
      <p:sp>
        <p:nvSpPr>
          <p:cNvPr id="8" name="Oval 6"/>
          <p:cNvSpPr>
            <a:spLocks noChangeArrowheads="1"/>
          </p:cNvSpPr>
          <p:nvPr/>
        </p:nvSpPr>
        <p:spPr bwMode="auto">
          <a:xfrm>
            <a:off x="1514475" y="5154895"/>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B</a:t>
            </a:r>
            <a:endParaRPr lang="zh-CN" altLang="en-US" sz="2000" b="1" i="0" dirty="0">
              <a:solidFill>
                <a:schemeClr val="hlink"/>
              </a:solidFill>
              <a:latin typeface="Tahoma" pitchFamily="34" charset="0"/>
              <a:ea typeface="宋体" pitchFamily="2" charset="-122"/>
            </a:endParaRPr>
          </a:p>
        </p:txBody>
      </p:sp>
      <p:sp>
        <p:nvSpPr>
          <p:cNvPr id="9" name="Oval 7"/>
          <p:cNvSpPr>
            <a:spLocks noChangeArrowheads="1"/>
          </p:cNvSpPr>
          <p:nvPr/>
        </p:nvSpPr>
        <p:spPr bwMode="auto">
          <a:xfrm>
            <a:off x="4191000" y="314512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0" name="Oval 8"/>
          <p:cNvSpPr>
            <a:spLocks noChangeArrowheads="1"/>
          </p:cNvSpPr>
          <p:nvPr/>
        </p:nvSpPr>
        <p:spPr bwMode="auto">
          <a:xfrm>
            <a:off x="6477000" y="4669120"/>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F</a:t>
            </a:r>
            <a:endParaRPr lang="zh-CN" altLang="en-US" sz="2000" b="1" i="0" dirty="0">
              <a:solidFill>
                <a:schemeClr val="hlink"/>
              </a:solidFill>
              <a:latin typeface="Tahoma" pitchFamily="34" charset="0"/>
              <a:ea typeface="宋体" pitchFamily="2" charset="-122"/>
            </a:endParaRPr>
          </a:p>
        </p:txBody>
      </p:sp>
      <p:sp>
        <p:nvSpPr>
          <p:cNvPr id="11" name="Oval 9"/>
          <p:cNvSpPr>
            <a:spLocks noChangeArrowheads="1"/>
          </p:cNvSpPr>
          <p:nvPr/>
        </p:nvSpPr>
        <p:spPr bwMode="auto">
          <a:xfrm>
            <a:off x="6934200" y="299272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2" name="Oval 10"/>
          <p:cNvSpPr>
            <a:spLocks noChangeArrowheads="1"/>
          </p:cNvSpPr>
          <p:nvPr/>
        </p:nvSpPr>
        <p:spPr bwMode="auto">
          <a:xfrm>
            <a:off x="1419225" y="308797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3" name="Oval 11"/>
          <p:cNvSpPr>
            <a:spLocks noChangeArrowheads="1"/>
          </p:cNvSpPr>
          <p:nvPr/>
        </p:nvSpPr>
        <p:spPr bwMode="auto">
          <a:xfrm>
            <a:off x="3657600" y="4059520"/>
            <a:ext cx="228600" cy="228600"/>
          </a:xfrm>
          <a:prstGeom prst="ellipse">
            <a:avLst/>
          </a:prstGeom>
          <a:solidFill>
            <a:schemeClr val="accent2"/>
          </a:solidFill>
          <a:ln w="12700">
            <a:solidFill>
              <a:srgbClr val="FFCC00"/>
            </a:solidFill>
            <a:round/>
            <a:headEnd/>
            <a:tailEnd/>
          </a:ln>
          <a:effectLst/>
        </p:spPr>
        <p:txBody>
          <a:bodyPr wrap="none" anchor="ctr"/>
          <a:lstStyle/>
          <a:p>
            <a:pPr eaLnBrk="1" hangingPunct="1"/>
            <a:r>
              <a:rPr lang="de-CH" altLang="zh-CN" b="1" i="0" dirty="0" smtClean="0">
                <a:solidFill>
                  <a:schemeClr val="hlink"/>
                </a:solidFill>
                <a:latin typeface="Tahoma" pitchFamily="34" charset="0"/>
                <a:ea typeface="宋体" pitchFamily="2" charset="-122"/>
              </a:rPr>
              <a:t>X</a:t>
            </a:r>
            <a:endParaRPr lang="zh-CN" altLang="en-US" b="1" i="0" dirty="0">
              <a:solidFill>
                <a:schemeClr val="hlink"/>
              </a:solidFill>
              <a:latin typeface="Tahoma" pitchFamily="34" charset="0"/>
              <a:ea typeface="宋体" pitchFamily="2" charset="-122"/>
            </a:endParaRPr>
          </a:p>
        </p:txBody>
      </p:sp>
      <p:sp>
        <p:nvSpPr>
          <p:cNvPr id="14" name="Oval 12"/>
          <p:cNvSpPr>
            <a:spLocks noChangeArrowheads="1"/>
          </p:cNvSpPr>
          <p:nvPr/>
        </p:nvSpPr>
        <p:spPr bwMode="auto">
          <a:xfrm>
            <a:off x="7124700" y="5383495"/>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5" name="Oval 13"/>
          <p:cNvSpPr>
            <a:spLocks noChangeArrowheads="1"/>
          </p:cNvSpPr>
          <p:nvPr/>
        </p:nvSpPr>
        <p:spPr bwMode="auto">
          <a:xfrm>
            <a:off x="5181600" y="284032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6" name="Oval 14"/>
          <p:cNvSpPr>
            <a:spLocks noChangeArrowheads="1"/>
          </p:cNvSpPr>
          <p:nvPr/>
        </p:nvSpPr>
        <p:spPr bwMode="auto">
          <a:xfrm>
            <a:off x="2667000" y="4592920"/>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C</a:t>
            </a:r>
          </a:p>
        </p:txBody>
      </p:sp>
      <p:sp>
        <p:nvSpPr>
          <p:cNvPr id="17" name="Oval 15"/>
          <p:cNvSpPr>
            <a:spLocks noChangeArrowheads="1"/>
          </p:cNvSpPr>
          <p:nvPr/>
        </p:nvSpPr>
        <p:spPr bwMode="auto">
          <a:xfrm>
            <a:off x="5867400" y="3907120"/>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G</a:t>
            </a:r>
          </a:p>
        </p:txBody>
      </p:sp>
      <p:sp>
        <p:nvSpPr>
          <p:cNvPr id="18" name="Oval 16"/>
          <p:cNvSpPr>
            <a:spLocks noChangeArrowheads="1"/>
          </p:cNvSpPr>
          <p:nvPr/>
        </p:nvSpPr>
        <p:spPr bwMode="auto">
          <a:xfrm>
            <a:off x="3048000" y="543112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9" name="Oval 17"/>
          <p:cNvSpPr>
            <a:spLocks noChangeArrowheads="1"/>
          </p:cNvSpPr>
          <p:nvPr/>
        </p:nvSpPr>
        <p:spPr bwMode="auto">
          <a:xfrm>
            <a:off x="4724400" y="3907120"/>
            <a:ext cx="228600" cy="228600"/>
          </a:xfrm>
          <a:prstGeom prst="ellipse">
            <a:avLst/>
          </a:prstGeom>
          <a:solidFill>
            <a:schemeClr val="accent2"/>
          </a:solidFill>
          <a:ln w="12700">
            <a:solidFill>
              <a:srgbClr val="FFCC00"/>
            </a:solidFill>
            <a:round/>
            <a:headEnd/>
            <a:tailEnd/>
          </a:ln>
          <a:effectLst/>
        </p:spPr>
        <p:txBody>
          <a:bodyPr wrap="none" anchor="ctr"/>
          <a:lstStyle/>
          <a:p>
            <a:pPr eaLnBrk="1" hangingPunct="1"/>
            <a:r>
              <a:rPr lang="en-US" altLang="zh-CN" b="1" i="0" dirty="0">
                <a:solidFill>
                  <a:schemeClr val="hlink"/>
                </a:solidFill>
                <a:latin typeface="Tahoma" pitchFamily="34" charset="0"/>
                <a:ea typeface="宋体" pitchFamily="2" charset="-122"/>
              </a:rPr>
              <a:t>Z</a:t>
            </a:r>
          </a:p>
        </p:txBody>
      </p:sp>
      <p:sp>
        <p:nvSpPr>
          <p:cNvPr id="20" name="Oval 18"/>
          <p:cNvSpPr>
            <a:spLocks noChangeArrowheads="1"/>
          </p:cNvSpPr>
          <p:nvPr/>
        </p:nvSpPr>
        <p:spPr bwMode="auto">
          <a:xfrm>
            <a:off x="4495800" y="4821520"/>
            <a:ext cx="228600" cy="228600"/>
          </a:xfrm>
          <a:prstGeom prst="ellipse">
            <a:avLst/>
          </a:prstGeom>
          <a:solidFill>
            <a:schemeClr val="accent2"/>
          </a:solidFill>
          <a:ln w="12700">
            <a:solidFill>
              <a:srgbClr val="FFCC00"/>
            </a:solidFill>
            <a:round/>
            <a:headEnd/>
            <a:tailEnd/>
          </a:ln>
          <a:effectLst/>
        </p:spPr>
        <p:txBody>
          <a:bodyPr wrap="none" anchor="ctr"/>
          <a:lstStyle/>
          <a:p>
            <a:pPr eaLnBrk="1" hangingPunct="1"/>
            <a:r>
              <a:rPr lang="en-US" altLang="zh-CN" b="1" i="0" dirty="0">
                <a:solidFill>
                  <a:schemeClr val="hlink"/>
                </a:solidFill>
                <a:latin typeface="Tahoma" pitchFamily="34" charset="0"/>
                <a:ea typeface="宋体" pitchFamily="2" charset="-122"/>
              </a:rPr>
              <a:t>Y</a:t>
            </a:r>
          </a:p>
        </p:txBody>
      </p:sp>
      <p:sp>
        <p:nvSpPr>
          <p:cNvPr id="21" name="Oval 19"/>
          <p:cNvSpPr>
            <a:spLocks noChangeArrowheads="1"/>
          </p:cNvSpPr>
          <p:nvPr/>
        </p:nvSpPr>
        <p:spPr bwMode="auto">
          <a:xfrm>
            <a:off x="4343400" y="5583520"/>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D</a:t>
            </a:r>
            <a:endParaRPr lang="zh-CN" altLang="en-US" sz="2000" b="1" i="0" dirty="0">
              <a:solidFill>
                <a:schemeClr val="hlink"/>
              </a:solidFill>
              <a:latin typeface="Tahoma" pitchFamily="34" charset="0"/>
              <a:ea typeface="宋体" pitchFamily="2" charset="-122"/>
            </a:endParaRPr>
          </a:p>
        </p:txBody>
      </p:sp>
      <p:sp>
        <p:nvSpPr>
          <p:cNvPr id="22" name="Oval 20"/>
          <p:cNvSpPr>
            <a:spLocks noChangeArrowheads="1"/>
          </p:cNvSpPr>
          <p:nvPr/>
        </p:nvSpPr>
        <p:spPr bwMode="auto">
          <a:xfrm>
            <a:off x="5638800" y="5202520"/>
            <a:ext cx="228600" cy="228600"/>
          </a:xfrm>
          <a:prstGeom prst="ellipse">
            <a:avLst/>
          </a:prstGeom>
          <a:solidFill>
            <a:schemeClr val="bg1"/>
          </a:solidFill>
          <a:ln w="12700">
            <a:solidFill>
              <a:schemeClr val="accent2"/>
            </a:solidFill>
            <a:round/>
            <a:headEnd/>
            <a:tailEnd/>
          </a:ln>
          <a:effectLst/>
        </p:spPr>
        <p:txBody>
          <a:bodyPr wrap="none" anchor="ctr"/>
          <a:lstStyle/>
          <a:p>
            <a:pPr eaLnBrk="1" hangingPunct="1"/>
            <a:r>
              <a:rPr lang="en-US" altLang="zh-CN" sz="2000" b="1" i="0" dirty="0">
                <a:solidFill>
                  <a:schemeClr val="hlink"/>
                </a:solidFill>
                <a:latin typeface="Tahoma" pitchFamily="34" charset="0"/>
                <a:ea typeface="宋体" pitchFamily="2" charset="-122"/>
              </a:rPr>
              <a:t>E</a:t>
            </a:r>
            <a:endParaRPr lang="zh-CN" altLang="en-US" sz="2000" b="1" i="0" dirty="0">
              <a:solidFill>
                <a:schemeClr val="hlink"/>
              </a:solidFill>
              <a:latin typeface="Tahoma" pitchFamily="34" charset="0"/>
              <a:ea typeface="宋体" pitchFamily="2" charset="-122"/>
            </a:endParaRPr>
          </a:p>
        </p:txBody>
      </p:sp>
      <p:sp>
        <p:nvSpPr>
          <p:cNvPr id="23" name="Oval 21"/>
          <p:cNvSpPr>
            <a:spLocks noChangeArrowheads="1"/>
          </p:cNvSpPr>
          <p:nvPr/>
        </p:nvSpPr>
        <p:spPr bwMode="auto">
          <a:xfrm>
            <a:off x="6172200" y="3221320"/>
            <a:ext cx="228600" cy="228600"/>
          </a:xfrm>
          <a:prstGeom prst="ellipse">
            <a:avLst/>
          </a:prstGeom>
          <a:solidFill>
            <a:schemeClr val="accent2"/>
          </a:solidFill>
          <a:ln w="12700">
            <a:solidFill>
              <a:schemeClr val="accent2"/>
            </a:solidFill>
            <a:round/>
            <a:headEnd/>
            <a:tailEnd/>
          </a:ln>
          <a:effectLst/>
        </p:spPr>
        <p:txBody>
          <a:bodyPr wrap="none" anchor="ctr"/>
          <a:lstStyle/>
          <a:p>
            <a:pPr eaLnBrk="1" hangingPunct="1"/>
            <a:endParaRPr lang="zh-CN" altLang="en-US" sz="2000" b="1" i="0">
              <a:solidFill>
                <a:schemeClr val="hlink"/>
              </a:solidFill>
              <a:latin typeface="Tahoma" pitchFamily="34" charset="0"/>
              <a:ea typeface="宋体" pitchFamily="2" charset="-122"/>
            </a:endParaRPr>
          </a:p>
        </p:txBody>
      </p:sp>
      <p:sp>
        <p:nvSpPr>
          <p:cNvPr id="24" name="Line 22"/>
          <p:cNvSpPr>
            <a:spLocks noChangeShapeType="1"/>
          </p:cNvSpPr>
          <p:nvPr/>
        </p:nvSpPr>
        <p:spPr bwMode="auto">
          <a:xfrm flipV="1">
            <a:off x="2209800" y="3068920"/>
            <a:ext cx="304800" cy="600075"/>
          </a:xfrm>
          <a:prstGeom prst="line">
            <a:avLst/>
          </a:prstGeom>
          <a:noFill/>
          <a:ln w="28575">
            <a:solidFill>
              <a:schemeClr val="folHlink"/>
            </a:solidFill>
            <a:round/>
            <a:headEnd/>
            <a:tailEnd type="arrow" w="med" len="sm"/>
          </a:ln>
          <a:effectLst/>
        </p:spPr>
        <p:txBody>
          <a:bodyPr/>
          <a:lstStyle/>
          <a:p>
            <a:endParaRPr lang="en-US"/>
          </a:p>
        </p:txBody>
      </p:sp>
      <p:sp>
        <p:nvSpPr>
          <p:cNvPr id="25" name="Line 23"/>
          <p:cNvSpPr>
            <a:spLocks noChangeShapeType="1"/>
          </p:cNvSpPr>
          <p:nvPr/>
        </p:nvSpPr>
        <p:spPr bwMode="auto">
          <a:xfrm flipV="1">
            <a:off x="3867150" y="3373720"/>
            <a:ext cx="381000" cy="685800"/>
          </a:xfrm>
          <a:prstGeom prst="line">
            <a:avLst/>
          </a:prstGeom>
          <a:noFill/>
          <a:ln w="25400">
            <a:solidFill>
              <a:srgbClr val="FFCC00"/>
            </a:solidFill>
            <a:round/>
            <a:headEnd/>
            <a:tailEnd type="none" w="med" len="sm"/>
          </a:ln>
          <a:effectLst/>
        </p:spPr>
        <p:txBody>
          <a:bodyPr/>
          <a:lstStyle/>
          <a:p>
            <a:endParaRPr lang="en-US"/>
          </a:p>
        </p:txBody>
      </p:sp>
      <p:sp>
        <p:nvSpPr>
          <p:cNvPr id="26" name="Line 24"/>
          <p:cNvSpPr>
            <a:spLocks noChangeShapeType="1"/>
          </p:cNvSpPr>
          <p:nvPr/>
        </p:nvSpPr>
        <p:spPr bwMode="auto">
          <a:xfrm flipH="1" flipV="1">
            <a:off x="1619250" y="3287995"/>
            <a:ext cx="447675" cy="409575"/>
          </a:xfrm>
          <a:prstGeom prst="line">
            <a:avLst/>
          </a:prstGeom>
          <a:noFill/>
          <a:ln w="25400">
            <a:solidFill>
              <a:srgbClr val="FFCC00"/>
            </a:solidFill>
            <a:round/>
            <a:headEnd/>
            <a:tailEnd type="none" w="med" len="sm"/>
          </a:ln>
          <a:effectLst/>
        </p:spPr>
        <p:txBody>
          <a:bodyPr/>
          <a:lstStyle/>
          <a:p>
            <a:endParaRPr lang="en-US"/>
          </a:p>
        </p:txBody>
      </p:sp>
      <p:sp>
        <p:nvSpPr>
          <p:cNvPr id="27" name="Line 25"/>
          <p:cNvSpPr>
            <a:spLocks noChangeShapeType="1"/>
          </p:cNvSpPr>
          <p:nvPr/>
        </p:nvSpPr>
        <p:spPr bwMode="auto">
          <a:xfrm>
            <a:off x="4929190" y="3975701"/>
            <a:ext cx="919160" cy="45719"/>
          </a:xfrm>
          <a:prstGeom prst="line">
            <a:avLst/>
          </a:prstGeom>
          <a:noFill/>
          <a:ln w="28575">
            <a:solidFill>
              <a:schemeClr val="folHlink"/>
            </a:solidFill>
            <a:round/>
            <a:headEnd type="arrow" w="med" len="med"/>
            <a:tailEnd type="none" w="med" len="sm"/>
          </a:ln>
          <a:effectLst/>
        </p:spPr>
        <p:txBody>
          <a:bodyPr/>
          <a:lstStyle/>
          <a:p>
            <a:endParaRPr lang="en-US"/>
          </a:p>
        </p:txBody>
      </p:sp>
      <p:sp>
        <p:nvSpPr>
          <p:cNvPr id="28" name="Line 26"/>
          <p:cNvSpPr>
            <a:spLocks noChangeShapeType="1"/>
          </p:cNvSpPr>
          <p:nvPr/>
        </p:nvSpPr>
        <p:spPr bwMode="auto">
          <a:xfrm flipH="1" flipV="1">
            <a:off x="4732774" y="4994030"/>
            <a:ext cx="906026" cy="284689"/>
          </a:xfrm>
          <a:prstGeom prst="line">
            <a:avLst/>
          </a:prstGeom>
          <a:noFill/>
          <a:ln w="28575">
            <a:solidFill>
              <a:schemeClr val="folHlink"/>
            </a:solidFill>
            <a:round/>
            <a:headEnd/>
            <a:tailEnd type="arrow" w="med" len="sm"/>
          </a:ln>
          <a:effectLst/>
        </p:spPr>
        <p:txBody>
          <a:bodyPr/>
          <a:lstStyle/>
          <a:p>
            <a:endParaRPr lang="en-US"/>
          </a:p>
        </p:txBody>
      </p:sp>
      <p:sp>
        <p:nvSpPr>
          <p:cNvPr id="29" name="Line 27"/>
          <p:cNvSpPr>
            <a:spLocks noChangeShapeType="1"/>
          </p:cNvSpPr>
          <p:nvPr/>
        </p:nvSpPr>
        <p:spPr bwMode="auto">
          <a:xfrm flipH="1" flipV="1">
            <a:off x="2838450" y="4821520"/>
            <a:ext cx="285750" cy="609600"/>
          </a:xfrm>
          <a:prstGeom prst="line">
            <a:avLst/>
          </a:prstGeom>
          <a:noFill/>
          <a:ln w="25400">
            <a:solidFill>
              <a:srgbClr val="FFCC00"/>
            </a:solidFill>
            <a:round/>
            <a:headEnd/>
            <a:tailEnd type="none" w="med" len="sm"/>
          </a:ln>
          <a:effectLst/>
        </p:spPr>
        <p:txBody>
          <a:bodyPr/>
          <a:lstStyle/>
          <a:p>
            <a:endParaRPr lang="en-US"/>
          </a:p>
        </p:txBody>
      </p:sp>
      <p:sp>
        <p:nvSpPr>
          <p:cNvPr id="30" name="Line 28"/>
          <p:cNvSpPr>
            <a:spLocks noChangeShapeType="1"/>
          </p:cNvSpPr>
          <p:nvPr/>
        </p:nvSpPr>
        <p:spPr bwMode="auto">
          <a:xfrm flipV="1">
            <a:off x="4495800" y="5064368"/>
            <a:ext cx="96298" cy="509625"/>
          </a:xfrm>
          <a:prstGeom prst="line">
            <a:avLst/>
          </a:prstGeom>
          <a:noFill/>
          <a:ln w="28575">
            <a:solidFill>
              <a:schemeClr val="folHlink"/>
            </a:solidFill>
            <a:round/>
            <a:headEnd/>
            <a:tailEnd type="arrow" w="med" len="sm"/>
          </a:ln>
          <a:effectLst/>
        </p:spPr>
        <p:txBody>
          <a:bodyPr/>
          <a:lstStyle/>
          <a:p>
            <a:endParaRPr lang="en-US"/>
          </a:p>
        </p:txBody>
      </p:sp>
      <p:sp>
        <p:nvSpPr>
          <p:cNvPr id="31" name="Line 29"/>
          <p:cNvSpPr>
            <a:spLocks noChangeShapeType="1"/>
          </p:cNvSpPr>
          <p:nvPr/>
        </p:nvSpPr>
        <p:spPr bwMode="auto">
          <a:xfrm flipV="1">
            <a:off x="2914650" y="4240495"/>
            <a:ext cx="733425" cy="419100"/>
          </a:xfrm>
          <a:prstGeom prst="line">
            <a:avLst/>
          </a:prstGeom>
          <a:noFill/>
          <a:ln w="25400">
            <a:solidFill>
              <a:srgbClr val="FFCC00"/>
            </a:solidFill>
            <a:round/>
            <a:headEnd/>
            <a:tailEnd type="none" w="med" len="sm"/>
          </a:ln>
          <a:effectLst/>
        </p:spPr>
        <p:txBody>
          <a:bodyPr/>
          <a:lstStyle/>
          <a:p>
            <a:endParaRPr lang="en-US"/>
          </a:p>
        </p:txBody>
      </p:sp>
      <p:sp>
        <p:nvSpPr>
          <p:cNvPr id="32" name="Line 30"/>
          <p:cNvSpPr>
            <a:spLocks noChangeShapeType="1"/>
          </p:cNvSpPr>
          <p:nvPr/>
        </p:nvSpPr>
        <p:spPr bwMode="auto">
          <a:xfrm flipV="1">
            <a:off x="3908809" y="4030944"/>
            <a:ext cx="815591" cy="139121"/>
          </a:xfrm>
          <a:prstGeom prst="line">
            <a:avLst/>
          </a:prstGeom>
          <a:noFill/>
          <a:ln w="28575">
            <a:solidFill>
              <a:schemeClr val="folHlink"/>
            </a:solidFill>
            <a:round/>
            <a:headEnd type="arrow" w="med" len="med"/>
            <a:tailEnd type="none" w="med" len="sm"/>
          </a:ln>
          <a:effectLst/>
        </p:spPr>
        <p:txBody>
          <a:bodyPr/>
          <a:lstStyle/>
          <a:p>
            <a:endParaRPr lang="en-US"/>
          </a:p>
        </p:txBody>
      </p:sp>
      <p:sp>
        <p:nvSpPr>
          <p:cNvPr id="33" name="Line 31"/>
          <p:cNvSpPr>
            <a:spLocks noChangeShapeType="1"/>
          </p:cNvSpPr>
          <p:nvPr/>
        </p:nvSpPr>
        <p:spPr bwMode="auto">
          <a:xfrm flipV="1">
            <a:off x="1600199" y="3878664"/>
            <a:ext cx="439615" cy="466606"/>
          </a:xfrm>
          <a:prstGeom prst="line">
            <a:avLst/>
          </a:prstGeom>
          <a:noFill/>
          <a:ln w="28575">
            <a:solidFill>
              <a:schemeClr val="folHlink"/>
            </a:solidFill>
            <a:round/>
            <a:headEnd/>
            <a:tailEnd type="arrow" w="med" len="sm"/>
          </a:ln>
          <a:effectLst/>
        </p:spPr>
        <p:txBody>
          <a:bodyPr/>
          <a:lstStyle/>
          <a:p>
            <a:endParaRPr lang="en-US"/>
          </a:p>
        </p:txBody>
      </p:sp>
      <p:sp>
        <p:nvSpPr>
          <p:cNvPr id="34" name="Line 32"/>
          <p:cNvSpPr>
            <a:spLocks noChangeShapeType="1"/>
          </p:cNvSpPr>
          <p:nvPr/>
        </p:nvSpPr>
        <p:spPr bwMode="auto">
          <a:xfrm flipH="1" flipV="1">
            <a:off x="2230734" y="3918857"/>
            <a:ext cx="474366" cy="693113"/>
          </a:xfrm>
          <a:prstGeom prst="line">
            <a:avLst/>
          </a:prstGeom>
          <a:noFill/>
          <a:ln w="28575">
            <a:solidFill>
              <a:schemeClr val="folHlink"/>
            </a:solidFill>
            <a:round/>
            <a:headEnd/>
            <a:tailEnd type="arrow" w="med" len="sm"/>
          </a:ln>
          <a:effectLst/>
        </p:spPr>
        <p:txBody>
          <a:bodyPr/>
          <a:lstStyle/>
          <a:p>
            <a:endParaRPr lang="en-US"/>
          </a:p>
        </p:txBody>
      </p:sp>
      <p:sp>
        <p:nvSpPr>
          <p:cNvPr id="35" name="Line 33"/>
          <p:cNvSpPr>
            <a:spLocks noChangeShapeType="1"/>
          </p:cNvSpPr>
          <p:nvPr/>
        </p:nvSpPr>
        <p:spPr bwMode="auto">
          <a:xfrm flipV="1">
            <a:off x="4429125" y="3002245"/>
            <a:ext cx="733425" cy="219075"/>
          </a:xfrm>
          <a:prstGeom prst="line">
            <a:avLst/>
          </a:prstGeom>
          <a:noFill/>
          <a:ln w="25400">
            <a:solidFill>
              <a:srgbClr val="FFCC00"/>
            </a:solidFill>
            <a:round/>
            <a:headEnd/>
            <a:tailEnd type="none" w="med" len="sm"/>
          </a:ln>
          <a:effectLst/>
        </p:spPr>
        <p:txBody>
          <a:bodyPr/>
          <a:lstStyle/>
          <a:p>
            <a:endParaRPr lang="en-US"/>
          </a:p>
        </p:txBody>
      </p:sp>
      <p:sp>
        <p:nvSpPr>
          <p:cNvPr id="36" name="Line 34"/>
          <p:cNvSpPr>
            <a:spLocks noChangeShapeType="1"/>
          </p:cNvSpPr>
          <p:nvPr/>
        </p:nvSpPr>
        <p:spPr bwMode="auto">
          <a:xfrm flipH="1" flipV="1">
            <a:off x="1524000" y="4516720"/>
            <a:ext cx="76200" cy="609600"/>
          </a:xfrm>
          <a:prstGeom prst="line">
            <a:avLst/>
          </a:prstGeom>
          <a:noFill/>
          <a:ln w="25400">
            <a:solidFill>
              <a:srgbClr val="FFCC00"/>
            </a:solidFill>
            <a:round/>
            <a:headEnd/>
            <a:tailEnd type="none" w="med" len="sm"/>
          </a:ln>
          <a:effectLst/>
        </p:spPr>
        <p:txBody>
          <a:bodyPr/>
          <a:lstStyle/>
          <a:p>
            <a:endParaRPr lang="en-US"/>
          </a:p>
        </p:txBody>
      </p:sp>
      <p:sp>
        <p:nvSpPr>
          <p:cNvPr id="37" name="Line 35"/>
          <p:cNvSpPr>
            <a:spLocks noChangeShapeType="1"/>
          </p:cNvSpPr>
          <p:nvPr/>
        </p:nvSpPr>
        <p:spPr bwMode="auto">
          <a:xfrm flipV="1">
            <a:off x="1752600" y="4764370"/>
            <a:ext cx="914400" cy="457200"/>
          </a:xfrm>
          <a:prstGeom prst="line">
            <a:avLst/>
          </a:prstGeom>
          <a:noFill/>
          <a:ln w="25400">
            <a:solidFill>
              <a:srgbClr val="FFCC00"/>
            </a:solidFill>
            <a:round/>
            <a:headEnd/>
            <a:tailEnd type="none" w="med" len="sm"/>
          </a:ln>
          <a:effectLst/>
        </p:spPr>
        <p:txBody>
          <a:bodyPr/>
          <a:lstStyle/>
          <a:p>
            <a:endParaRPr lang="en-US"/>
          </a:p>
        </p:txBody>
      </p:sp>
      <p:sp>
        <p:nvSpPr>
          <p:cNvPr id="38" name="Line 36"/>
          <p:cNvSpPr>
            <a:spLocks noChangeShapeType="1"/>
          </p:cNvSpPr>
          <p:nvPr/>
        </p:nvSpPr>
        <p:spPr bwMode="auto">
          <a:xfrm flipH="1" flipV="1">
            <a:off x="6686550" y="4878670"/>
            <a:ext cx="466725" cy="542925"/>
          </a:xfrm>
          <a:prstGeom prst="line">
            <a:avLst/>
          </a:prstGeom>
          <a:noFill/>
          <a:ln w="25400">
            <a:solidFill>
              <a:srgbClr val="FFCC00"/>
            </a:solidFill>
            <a:round/>
            <a:headEnd/>
            <a:tailEnd type="none" w="med" len="sm"/>
          </a:ln>
          <a:effectLst/>
        </p:spPr>
        <p:txBody>
          <a:bodyPr/>
          <a:lstStyle/>
          <a:p>
            <a:endParaRPr lang="en-US"/>
          </a:p>
        </p:txBody>
      </p:sp>
      <p:sp>
        <p:nvSpPr>
          <p:cNvPr id="39" name="Line 37"/>
          <p:cNvSpPr>
            <a:spLocks noChangeShapeType="1"/>
          </p:cNvSpPr>
          <p:nvPr/>
        </p:nvSpPr>
        <p:spPr bwMode="auto">
          <a:xfrm flipV="1">
            <a:off x="5876925" y="4907245"/>
            <a:ext cx="609600" cy="381000"/>
          </a:xfrm>
          <a:prstGeom prst="line">
            <a:avLst/>
          </a:prstGeom>
          <a:noFill/>
          <a:ln w="25400">
            <a:solidFill>
              <a:srgbClr val="FFCC00"/>
            </a:solidFill>
            <a:round/>
            <a:headEnd/>
            <a:tailEnd type="none" w="med" len="sm"/>
          </a:ln>
          <a:effectLst/>
        </p:spPr>
        <p:txBody>
          <a:bodyPr/>
          <a:lstStyle/>
          <a:p>
            <a:endParaRPr lang="en-US"/>
          </a:p>
        </p:txBody>
      </p:sp>
      <p:sp>
        <p:nvSpPr>
          <p:cNvPr id="40" name="Line 38"/>
          <p:cNvSpPr>
            <a:spLocks noChangeShapeType="1"/>
          </p:cNvSpPr>
          <p:nvPr/>
        </p:nvSpPr>
        <p:spPr bwMode="auto">
          <a:xfrm flipV="1">
            <a:off x="4648200" y="4211920"/>
            <a:ext cx="152400" cy="609600"/>
          </a:xfrm>
          <a:prstGeom prst="line">
            <a:avLst/>
          </a:prstGeom>
          <a:noFill/>
          <a:ln w="28575">
            <a:solidFill>
              <a:schemeClr val="folHlink"/>
            </a:solidFill>
            <a:round/>
            <a:headEnd/>
            <a:tailEnd type="arrow" w="med" len="sm"/>
          </a:ln>
          <a:effectLst/>
        </p:spPr>
        <p:txBody>
          <a:bodyPr/>
          <a:lstStyle/>
          <a:p>
            <a:endParaRPr lang="en-US"/>
          </a:p>
        </p:txBody>
      </p:sp>
      <p:sp>
        <p:nvSpPr>
          <p:cNvPr id="41" name="Line 39"/>
          <p:cNvSpPr>
            <a:spLocks noChangeShapeType="1"/>
          </p:cNvSpPr>
          <p:nvPr/>
        </p:nvSpPr>
        <p:spPr bwMode="auto">
          <a:xfrm flipH="1" flipV="1">
            <a:off x="2743200" y="2992720"/>
            <a:ext cx="1447800" cy="228600"/>
          </a:xfrm>
          <a:prstGeom prst="line">
            <a:avLst/>
          </a:prstGeom>
          <a:noFill/>
          <a:ln w="25400">
            <a:solidFill>
              <a:srgbClr val="FFC000"/>
            </a:solidFill>
            <a:round/>
            <a:headEnd/>
            <a:tailEnd type="none" w="med" len="sm"/>
          </a:ln>
          <a:effectLst/>
        </p:spPr>
        <p:txBody>
          <a:bodyPr/>
          <a:lstStyle/>
          <a:p>
            <a:endParaRPr lang="en-US"/>
          </a:p>
        </p:txBody>
      </p:sp>
      <p:sp>
        <p:nvSpPr>
          <p:cNvPr id="42" name="Line 40"/>
          <p:cNvSpPr>
            <a:spLocks noChangeShapeType="1"/>
          </p:cNvSpPr>
          <p:nvPr/>
        </p:nvSpPr>
        <p:spPr bwMode="auto">
          <a:xfrm flipV="1">
            <a:off x="5791200" y="4154770"/>
            <a:ext cx="180975" cy="1047750"/>
          </a:xfrm>
          <a:prstGeom prst="line">
            <a:avLst/>
          </a:prstGeom>
          <a:noFill/>
          <a:ln w="25400">
            <a:solidFill>
              <a:srgbClr val="FFCC00"/>
            </a:solidFill>
            <a:round/>
            <a:headEnd/>
            <a:tailEnd type="none" w="med" len="sm"/>
          </a:ln>
          <a:effectLst/>
        </p:spPr>
        <p:txBody>
          <a:bodyPr/>
          <a:lstStyle/>
          <a:p>
            <a:endParaRPr lang="en-US"/>
          </a:p>
        </p:txBody>
      </p:sp>
      <p:sp>
        <p:nvSpPr>
          <p:cNvPr id="43" name="Line 41"/>
          <p:cNvSpPr>
            <a:spLocks noChangeShapeType="1"/>
          </p:cNvSpPr>
          <p:nvPr/>
        </p:nvSpPr>
        <p:spPr bwMode="auto">
          <a:xfrm flipH="1" flipV="1">
            <a:off x="3305175" y="5602570"/>
            <a:ext cx="990600" cy="76200"/>
          </a:xfrm>
          <a:prstGeom prst="line">
            <a:avLst/>
          </a:prstGeom>
          <a:noFill/>
          <a:ln w="25400">
            <a:solidFill>
              <a:srgbClr val="FFCC00"/>
            </a:solidFill>
            <a:round/>
            <a:headEnd/>
            <a:tailEnd type="none" w="med" len="sm"/>
          </a:ln>
          <a:effectLst/>
        </p:spPr>
        <p:txBody>
          <a:bodyPr/>
          <a:lstStyle/>
          <a:p>
            <a:endParaRPr lang="en-US"/>
          </a:p>
        </p:txBody>
      </p:sp>
      <p:sp>
        <p:nvSpPr>
          <p:cNvPr id="44" name="Line 42"/>
          <p:cNvSpPr>
            <a:spLocks noChangeShapeType="1"/>
          </p:cNvSpPr>
          <p:nvPr/>
        </p:nvSpPr>
        <p:spPr bwMode="auto">
          <a:xfrm flipV="1">
            <a:off x="4876800" y="3068920"/>
            <a:ext cx="381000" cy="838200"/>
          </a:xfrm>
          <a:prstGeom prst="line">
            <a:avLst/>
          </a:prstGeom>
          <a:noFill/>
          <a:ln w="28575">
            <a:solidFill>
              <a:srgbClr val="FFC000"/>
            </a:solidFill>
            <a:round/>
            <a:headEnd/>
            <a:tailEnd type="none" w="med" len="sm"/>
          </a:ln>
          <a:effectLst/>
        </p:spPr>
        <p:txBody>
          <a:bodyPr/>
          <a:lstStyle/>
          <a:p>
            <a:endParaRPr lang="en-US"/>
          </a:p>
        </p:txBody>
      </p:sp>
      <p:sp>
        <p:nvSpPr>
          <p:cNvPr id="45" name="Line 43"/>
          <p:cNvSpPr>
            <a:spLocks noChangeShapeType="1"/>
          </p:cNvSpPr>
          <p:nvPr/>
        </p:nvSpPr>
        <p:spPr bwMode="auto">
          <a:xfrm flipV="1">
            <a:off x="1485900" y="3354670"/>
            <a:ext cx="76200" cy="914400"/>
          </a:xfrm>
          <a:prstGeom prst="line">
            <a:avLst/>
          </a:prstGeom>
          <a:noFill/>
          <a:ln w="25400">
            <a:solidFill>
              <a:srgbClr val="FFCC00"/>
            </a:solidFill>
            <a:round/>
            <a:headEnd/>
            <a:tailEnd type="none" w="med" len="sm"/>
          </a:ln>
          <a:effectLst/>
        </p:spPr>
        <p:txBody>
          <a:bodyPr/>
          <a:lstStyle/>
          <a:p>
            <a:endParaRPr lang="en-US"/>
          </a:p>
        </p:txBody>
      </p:sp>
      <p:sp>
        <p:nvSpPr>
          <p:cNvPr id="46" name="Line 44"/>
          <p:cNvSpPr>
            <a:spLocks noChangeShapeType="1"/>
          </p:cNvSpPr>
          <p:nvPr/>
        </p:nvSpPr>
        <p:spPr bwMode="auto">
          <a:xfrm flipV="1">
            <a:off x="6400800" y="3145120"/>
            <a:ext cx="533400" cy="152400"/>
          </a:xfrm>
          <a:prstGeom prst="line">
            <a:avLst/>
          </a:prstGeom>
          <a:noFill/>
          <a:ln w="25400">
            <a:solidFill>
              <a:srgbClr val="FFCC00"/>
            </a:solidFill>
            <a:round/>
            <a:headEnd/>
            <a:tailEnd type="none" w="med" len="sm"/>
          </a:ln>
          <a:effectLst/>
        </p:spPr>
        <p:txBody>
          <a:bodyPr/>
          <a:lstStyle/>
          <a:p>
            <a:endParaRPr lang="en-US"/>
          </a:p>
        </p:txBody>
      </p:sp>
      <p:sp>
        <p:nvSpPr>
          <p:cNvPr id="47" name="Line 45"/>
          <p:cNvSpPr>
            <a:spLocks noChangeShapeType="1"/>
          </p:cNvSpPr>
          <p:nvPr/>
        </p:nvSpPr>
        <p:spPr bwMode="auto">
          <a:xfrm flipH="1" flipV="1">
            <a:off x="5419725" y="2992720"/>
            <a:ext cx="762000" cy="304800"/>
          </a:xfrm>
          <a:prstGeom prst="line">
            <a:avLst/>
          </a:prstGeom>
          <a:noFill/>
          <a:ln w="25400">
            <a:solidFill>
              <a:srgbClr val="FFCC00"/>
            </a:solidFill>
            <a:round/>
            <a:headEnd/>
            <a:tailEnd type="none" w="med" len="sm"/>
          </a:ln>
          <a:effectLst/>
        </p:spPr>
        <p:txBody>
          <a:bodyPr/>
          <a:lstStyle/>
          <a:p>
            <a:endParaRPr lang="en-US"/>
          </a:p>
        </p:txBody>
      </p:sp>
      <p:sp>
        <p:nvSpPr>
          <p:cNvPr id="48" name="Line 46"/>
          <p:cNvSpPr>
            <a:spLocks noChangeShapeType="1"/>
          </p:cNvSpPr>
          <p:nvPr/>
        </p:nvSpPr>
        <p:spPr bwMode="auto">
          <a:xfrm flipV="1">
            <a:off x="6019800" y="3449920"/>
            <a:ext cx="228600" cy="457200"/>
          </a:xfrm>
          <a:prstGeom prst="line">
            <a:avLst/>
          </a:prstGeom>
          <a:noFill/>
          <a:ln w="28575">
            <a:solidFill>
              <a:srgbClr val="FFC000"/>
            </a:solidFill>
            <a:round/>
            <a:headEnd/>
            <a:tailEnd type="none" w="med" len="sm"/>
          </a:ln>
          <a:effectLst/>
        </p:spPr>
        <p:txBody>
          <a:bodyPr/>
          <a:lstStyle/>
          <a:p>
            <a:endParaRPr lang="en-US"/>
          </a:p>
        </p:txBody>
      </p:sp>
      <p:sp>
        <p:nvSpPr>
          <p:cNvPr id="49" name="Line 47"/>
          <p:cNvSpPr>
            <a:spLocks noChangeShapeType="1"/>
          </p:cNvSpPr>
          <p:nvPr/>
        </p:nvSpPr>
        <p:spPr bwMode="auto">
          <a:xfrm flipH="1" flipV="1">
            <a:off x="3790950" y="4288120"/>
            <a:ext cx="609600" cy="1295400"/>
          </a:xfrm>
          <a:prstGeom prst="line">
            <a:avLst/>
          </a:prstGeom>
          <a:noFill/>
          <a:ln w="25400">
            <a:solidFill>
              <a:srgbClr val="FFCC00"/>
            </a:solidFill>
            <a:round/>
            <a:headEnd/>
            <a:tailEnd type="none" w="med" len="sm"/>
          </a:ln>
          <a:effectLst/>
        </p:spPr>
        <p:txBody>
          <a:bodyPr/>
          <a:lstStyle/>
          <a:p>
            <a:endParaRPr lang="en-US"/>
          </a:p>
        </p:txBody>
      </p:sp>
      <p:sp>
        <p:nvSpPr>
          <p:cNvPr id="50" name="Line 48"/>
          <p:cNvSpPr>
            <a:spLocks noChangeShapeType="1"/>
          </p:cNvSpPr>
          <p:nvPr/>
        </p:nvSpPr>
        <p:spPr bwMode="auto">
          <a:xfrm flipV="1">
            <a:off x="2286000" y="3326095"/>
            <a:ext cx="1905000" cy="457200"/>
          </a:xfrm>
          <a:prstGeom prst="line">
            <a:avLst/>
          </a:prstGeom>
          <a:noFill/>
          <a:ln w="25400">
            <a:solidFill>
              <a:srgbClr val="FFCC00"/>
            </a:solidFill>
            <a:round/>
            <a:headEnd/>
            <a:tailEnd type="none" w="med" len="sm"/>
          </a:ln>
          <a:effectLst/>
        </p:spPr>
        <p:txBody>
          <a:bodyPr/>
          <a:lstStyle/>
          <a:p>
            <a:endParaRPr lang="en-US"/>
          </a:p>
        </p:txBody>
      </p:sp>
      <p:sp>
        <p:nvSpPr>
          <p:cNvPr id="51" name="Line 49"/>
          <p:cNvSpPr>
            <a:spLocks noChangeShapeType="1"/>
          </p:cNvSpPr>
          <p:nvPr/>
        </p:nvSpPr>
        <p:spPr bwMode="auto">
          <a:xfrm flipH="1" flipV="1">
            <a:off x="7162800" y="3221320"/>
            <a:ext cx="533400" cy="1143000"/>
          </a:xfrm>
          <a:prstGeom prst="line">
            <a:avLst/>
          </a:prstGeom>
          <a:noFill/>
          <a:ln w="25400">
            <a:solidFill>
              <a:srgbClr val="FFCC00"/>
            </a:solidFill>
            <a:round/>
            <a:headEnd/>
            <a:tailEnd type="none" w="med" len="sm"/>
          </a:ln>
          <a:effectLst/>
        </p:spPr>
        <p:txBody>
          <a:bodyPr/>
          <a:lstStyle/>
          <a:p>
            <a:endParaRPr lang="en-US"/>
          </a:p>
        </p:txBody>
      </p:sp>
      <p:sp>
        <p:nvSpPr>
          <p:cNvPr id="52" name="Line 50"/>
          <p:cNvSpPr>
            <a:spLocks noChangeShapeType="1"/>
          </p:cNvSpPr>
          <p:nvPr/>
        </p:nvSpPr>
        <p:spPr bwMode="auto">
          <a:xfrm flipH="1" flipV="1">
            <a:off x="2743200" y="3068920"/>
            <a:ext cx="904875" cy="990600"/>
          </a:xfrm>
          <a:prstGeom prst="line">
            <a:avLst/>
          </a:prstGeom>
          <a:noFill/>
          <a:ln w="28575">
            <a:solidFill>
              <a:schemeClr val="folHlink"/>
            </a:solidFill>
            <a:round/>
            <a:headEnd/>
            <a:tailEnd type="arrow" w="med" len="sm"/>
          </a:ln>
          <a:effectLst/>
        </p:spPr>
        <p:txBody>
          <a:bodyPr/>
          <a:lstStyle/>
          <a:p>
            <a:endParaRPr lang="en-US"/>
          </a:p>
        </p:txBody>
      </p:sp>
      <p:sp>
        <p:nvSpPr>
          <p:cNvPr id="53" name="Line 51"/>
          <p:cNvSpPr>
            <a:spLocks noChangeShapeType="1"/>
          </p:cNvSpPr>
          <p:nvPr/>
        </p:nvSpPr>
        <p:spPr bwMode="auto">
          <a:xfrm flipH="1" flipV="1">
            <a:off x="6076950" y="4126195"/>
            <a:ext cx="428625" cy="561975"/>
          </a:xfrm>
          <a:prstGeom prst="line">
            <a:avLst/>
          </a:prstGeom>
          <a:noFill/>
          <a:ln w="25400">
            <a:solidFill>
              <a:srgbClr val="FFCC00"/>
            </a:solidFill>
            <a:round/>
            <a:headEnd/>
            <a:tailEnd type="none" w="med" len="sm"/>
          </a:ln>
          <a:effectLst/>
        </p:spPr>
        <p:txBody>
          <a:bodyPr/>
          <a:lstStyle/>
          <a:p>
            <a:endParaRPr lang="en-US"/>
          </a:p>
        </p:txBody>
      </p:sp>
      <p:sp>
        <p:nvSpPr>
          <p:cNvPr id="54" name="Line 52"/>
          <p:cNvSpPr>
            <a:spLocks noChangeShapeType="1"/>
          </p:cNvSpPr>
          <p:nvPr/>
        </p:nvSpPr>
        <p:spPr bwMode="auto">
          <a:xfrm flipV="1">
            <a:off x="6600825" y="3192745"/>
            <a:ext cx="457200" cy="1447800"/>
          </a:xfrm>
          <a:prstGeom prst="line">
            <a:avLst/>
          </a:prstGeom>
          <a:noFill/>
          <a:ln w="25400">
            <a:solidFill>
              <a:srgbClr val="FFCC00"/>
            </a:solidFill>
            <a:round/>
            <a:headEnd/>
            <a:tailEnd type="none" w="med" len="sm"/>
          </a:ln>
          <a:effectLst/>
        </p:spPr>
        <p:txBody>
          <a:bodyPr/>
          <a:lstStyle/>
          <a:p>
            <a:endParaRPr lang="en-US"/>
          </a:p>
        </p:txBody>
      </p:sp>
      <p:sp>
        <p:nvSpPr>
          <p:cNvPr id="55" name="Oval 53"/>
          <p:cNvSpPr>
            <a:spLocks noChangeArrowheads="1"/>
          </p:cNvSpPr>
          <p:nvPr/>
        </p:nvSpPr>
        <p:spPr bwMode="auto">
          <a:xfrm>
            <a:off x="7620000" y="4364320"/>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56" name="Line 54"/>
          <p:cNvSpPr>
            <a:spLocks noChangeShapeType="1"/>
          </p:cNvSpPr>
          <p:nvPr/>
        </p:nvSpPr>
        <p:spPr bwMode="auto">
          <a:xfrm flipH="1" flipV="1">
            <a:off x="5867400" y="5354920"/>
            <a:ext cx="1219200" cy="152400"/>
          </a:xfrm>
          <a:prstGeom prst="line">
            <a:avLst/>
          </a:prstGeom>
          <a:noFill/>
          <a:ln w="25400">
            <a:solidFill>
              <a:srgbClr val="FFCC00"/>
            </a:solidFill>
            <a:round/>
            <a:headEnd/>
            <a:tailEnd type="none" w="med" len="sm"/>
          </a:ln>
          <a:effectLst/>
        </p:spPr>
        <p:txBody>
          <a:bodyPr/>
          <a:lstStyle/>
          <a:p>
            <a:endParaRPr lang="en-US"/>
          </a:p>
        </p:txBody>
      </p:sp>
      <p:sp>
        <p:nvSpPr>
          <p:cNvPr id="57" name="Line 55"/>
          <p:cNvSpPr>
            <a:spLocks noChangeShapeType="1"/>
          </p:cNvSpPr>
          <p:nvPr/>
        </p:nvSpPr>
        <p:spPr bwMode="auto">
          <a:xfrm flipH="1" flipV="1">
            <a:off x="1752600" y="5354920"/>
            <a:ext cx="1295400" cy="152400"/>
          </a:xfrm>
          <a:prstGeom prst="line">
            <a:avLst/>
          </a:prstGeom>
          <a:noFill/>
          <a:ln w="25400">
            <a:solidFill>
              <a:srgbClr val="FFCC00"/>
            </a:solidFill>
            <a:round/>
            <a:headEnd/>
            <a:tailEnd type="none" w="med" len="sm"/>
          </a:ln>
          <a:effectLst/>
        </p:spPr>
        <p:txBody>
          <a:bodyPr/>
          <a:lstStyle/>
          <a:p>
            <a:endParaRPr lang="en-US"/>
          </a:p>
        </p:txBody>
      </p:sp>
      <p:sp>
        <p:nvSpPr>
          <p:cNvPr id="58" name="Line 56"/>
          <p:cNvSpPr>
            <a:spLocks noChangeShapeType="1"/>
          </p:cNvSpPr>
          <p:nvPr/>
        </p:nvSpPr>
        <p:spPr bwMode="auto">
          <a:xfrm flipH="1">
            <a:off x="4581525" y="5373970"/>
            <a:ext cx="1076325" cy="285750"/>
          </a:xfrm>
          <a:prstGeom prst="line">
            <a:avLst/>
          </a:prstGeom>
          <a:noFill/>
          <a:ln w="25400">
            <a:solidFill>
              <a:srgbClr val="FFCC00"/>
            </a:solidFill>
            <a:round/>
            <a:headEnd/>
            <a:tailEnd type="none" w="med" len="sm"/>
          </a:ln>
          <a:effectLst/>
        </p:spPr>
        <p:txBody>
          <a:bodyPr/>
          <a:lstStyle/>
          <a:p>
            <a:endParaRPr lang="en-US"/>
          </a:p>
        </p:txBody>
      </p:sp>
      <p:sp>
        <p:nvSpPr>
          <p:cNvPr id="59" name="Line 57"/>
          <p:cNvSpPr>
            <a:spLocks noChangeShapeType="1"/>
          </p:cNvSpPr>
          <p:nvPr/>
        </p:nvSpPr>
        <p:spPr bwMode="auto">
          <a:xfrm flipH="1">
            <a:off x="6705600" y="4507195"/>
            <a:ext cx="866775" cy="238125"/>
          </a:xfrm>
          <a:prstGeom prst="line">
            <a:avLst/>
          </a:prstGeom>
          <a:noFill/>
          <a:ln w="25400">
            <a:solidFill>
              <a:srgbClr val="FFCC00"/>
            </a:solidFill>
            <a:round/>
            <a:headEnd/>
            <a:tailEnd type="none" w="med" len="sm"/>
          </a:ln>
          <a:effectLst/>
        </p:spPr>
        <p:txBody>
          <a:bodyPr/>
          <a:lstStyle/>
          <a:p>
            <a:endParaRPr lang="en-US"/>
          </a:p>
        </p:txBody>
      </p:sp>
      <p:sp>
        <p:nvSpPr>
          <p:cNvPr id="60" name="Line 58"/>
          <p:cNvSpPr>
            <a:spLocks noChangeShapeType="1"/>
          </p:cNvSpPr>
          <p:nvPr/>
        </p:nvSpPr>
        <p:spPr bwMode="auto">
          <a:xfrm flipH="1">
            <a:off x="7296150" y="4602445"/>
            <a:ext cx="381000" cy="762000"/>
          </a:xfrm>
          <a:prstGeom prst="line">
            <a:avLst/>
          </a:prstGeom>
          <a:noFill/>
          <a:ln w="25400">
            <a:solidFill>
              <a:srgbClr val="FFCC00"/>
            </a:solidFill>
            <a:round/>
            <a:headEnd/>
            <a:tailEnd type="none" w="med" len="sm"/>
          </a:ln>
          <a:effectLst/>
        </p:spPr>
        <p:txBody>
          <a:bodyPr/>
          <a:lstStyle/>
          <a:p>
            <a:endParaRPr lang="en-US"/>
          </a:p>
        </p:txBody>
      </p:sp>
      <p:sp>
        <p:nvSpPr>
          <p:cNvPr id="61" name="Line 59"/>
          <p:cNvSpPr>
            <a:spLocks noChangeShapeType="1"/>
          </p:cNvSpPr>
          <p:nvPr/>
        </p:nvSpPr>
        <p:spPr bwMode="auto">
          <a:xfrm flipH="1" flipV="1">
            <a:off x="4953000" y="4135720"/>
            <a:ext cx="1524000" cy="609600"/>
          </a:xfrm>
          <a:prstGeom prst="line">
            <a:avLst/>
          </a:prstGeom>
          <a:noFill/>
          <a:ln w="28575">
            <a:solidFill>
              <a:schemeClr val="folHlink"/>
            </a:solidFill>
            <a:round/>
            <a:headEnd/>
            <a:tailEnd type="arrow" w="med" len="sm"/>
          </a:ln>
          <a:effectLst/>
        </p:spPr>
        <p:txBody>
          <a:bodyPr/>
          <a:lstStyle/>
          <a:p>
            <a:endParaRPr lang="en-US"/>
          </a:p>
        </p:txBody>
      </p:sp>
      <p:sp>
        <p:nvSpPr>
          <p:cNvPr id="62" name="Line 60"/>
          <p:cNvSpPr>
            <a:spLocks noChangeShapeType="1"/>
          </p:cNvSpPr>
          <p:nvPr/>
        </p:nvSpPr>
        <p:spPr bwMode="auto">
          <a:xfrm flipH="1">
            <a:off x="3200400" y="4288120"/>
            <a:ext cx="533400" cy="1143000"/>
          </a:xfrm>
          <a:prstGeom prst="line">
            <a:avLst/>
          </a:prstGeom>
          <a:noFill/>
          <a:ln w="25400">
            <a:solidFill>
              <a:srgbClr val="FFCC00"/>
            </a:solidFill>
            <a:round/>
            <a:headEnd/>
            <a:tailEnd type="none" w="med" len="sm"/>
          </a:ln>
          <a:effectLst/>
        </p:spPr>
        <p:txBody>
          <a:bodyPr/>
          <a:lstStyle/>
          <a:p>
            <a:endParaRPr lang="en-US"/>
          </a:p>
        </p:txBody>
      </p:sp>
      <p:sp>
        <p:nvSpPr>
          <p:cNvPr id="63" name="Line 61"/>
          <p:cNvSpPr>
            <a:spLocks noChangeShapeType="1"/>
          </p:cNvSpPr>
          <p:nvPr/>
        </p:nvSpPr>
        <p:spPr bwMode="auto">
          <a:xfrm flipH="1" flipV="1">
            <a:off x="6410325" y="3411820"/>
            <a:ext cx="1219200" cy="990600"/>
          </a:xfrm>
          <a:prstGeom prst="line">
            <a:avLst/>
          </a:prstGeom>
          <a:noFill/>
          <a:ln w="25400">
            <a:solidFill>
              <a:srgbClr val="FFCC00"/>
            </a:solidFill>
            <a:round/>
            <a:headEnd/>
            <a:tailEnd type="none" w="med" len="sm"/>
          </a:ln>
          <a:effectLst/>
        </p:spPr>
        <p:txBody>
          <a:bodyPr/>
          <a:lstStyle/>
          <a:p>
            <a:endParaRPr lang="en-US"/>
          </a:p>
        </p:txBody>
      </p:sp>
      <p:sp>
        <p:nvSpPr>
          <p:cNvPr id="64" name="Line 62"/>
          <p:cNvSpPr>
            <a:spLocks noChangeShapeType="1"/>
          </p:cNvSpPr>
          <p:nvPr/>
        </p:nvSpPr>
        <p:spPr bwMode="auto">
          <a:xfrm flipH="1" flipV="1">
            <a:off x="4410075" y="3326095"/>
            <a:ext cx="1447800" cy="609600"/>
          </a:xfrm>
          <a:prstGeom prst="line">
            <a:avLst/>
          </a:prstGeom>
          <a:noFill/>
          <a:ln w="25400">
            <a:solidFill>
              <a:srgbClr val="FFCC00"/>
            </a:solidFill>
            <a:round/>
            <a:headEnd/>
            <a:tailEnd type="none" w="med" len="sm"/>
          </a:ln>
          <a:effectLst/>
        </p:spPr>
        <p:txBody>
          <a:bodyPr/>
          <a:lstStyle/>
          <a:p>
            <a:endParaRPr lang="en-US"/>
          </a:p>
        </p:txBody>
      </p:sp>
      <p:sp>
        <p:nvSpPr>
          <p:cNvPr id="65" name="Line 63"/>
          <p:cNvSpPr>
            <a:spLocks noChangeShapeType="1"/>
          </p:cNvSpPr>
          <p:nvPr/>
        </p:nvSpPr>
        <p:spPr bwMode="auto">
          <a:xfrm flipH="1">
            <a:off x="1666875" y="2992720"/>
            <a:ext cx="847725" cy="190500"/>
          </a:xfrm>
          <a:prstGeom prst="line">
            <a:avLst/>
          </a:prstGeom>
          <a:noFill/>
          <a:ln w="25400">
            <a:solidFill>
              <a:srgbClr val="FFC000"/>
            </a:solidFill>
            <a:round/>
            <a:headEnd/>
            <a:tailEnd type="none" w="med" len="sm"/>
          </a:ln>
          <a:effectLst/>
        </p:spPr>
        <p:txBody>
          <a:bodyPr/>
          <a:lstStyle/>
          <a:p>
            <a:endParaRPr lang="en-US"/>
          </a:p>
        </p:txBody>
      </p:sp>
      <p:sp>
        <p:nvSpPr>
          <p:cNvPr id="66" name="Line 64"/>
          <p:cNvSpPr>
            <a:spLocks noChangeShapeType="1"/>
          </p:cNvSpPr>
          <p:nvPr/>
        </p:nvSpPr>
        <p:spPr bwMode="auto">
          <a:xfrm flipV="1">
            <a:off x="1676400" y="3907120"/>
            <a:ext cx="457200" cy="1228725"/>
          </a:xfrm>
          <a:prstGeom prst="line">
            <a:avLst/>
          </a:prstGeom>
          <a:noFill/>
          <a:ln w="28575">
            <a:solidFill>
              <a:schemeClr val="folHlink"/>
            </a:solidFill>
            <a:round/>
            <a:headEnd/>
            <a:tailEnd type="arrow" w="med" len="sm"/>
          </a:ln>
          <a:effectLst/>
        </p:spPr>
        <p:txBody>
          <a:bodyPr/>
          <a:lstStyle/>
          <a:p>
            <a:endParaRPr lang="en-US"/>
          </a:p>
        </p:txBody>
      </p:sp>
      <p:sp>
        <p:nvSpPr>
          <p:cNvPr id="67" name="Line 65"/>
          <p:cNvSpPr>
            <a:spLocks noChangeShapeType="1"/>
          </p:cNvSpPr>
          <p:nvPr/>
        </p:nvSpPr>
        <p:spPr bwMode="auto">
          <a:xfrm flipV="1">
            <a:off x="3286125" y="5002495"/>
            <a:ext cx="1219200" cy="495300"/>
          </a:xfrm>
          <a:prstGeom prst="line">
            <a:avLst/>
          </a:prstGeom>
          <a:noFill/>
          <a:ln w="25400">
            <a:solidFill>
              <a:srgbClr val="FFCC00"/>
            </a:solidFill>
            <a:round/>
            <a:headEnd/>
            <a:tailEnd type="none" w="med" len="sm"/>
          </a:ln>
          <a:effectLst/>
        </p:spPr>
        <p:txBody>
          <a:bodyPr/>
          <a:lstStyle/>
          <a:p>
            <a:endParaRPr lang="en-US"/>
          </a:p>
        </p:txBody>
      </p:sp>
      <p:sp>
        <p:nvSpPr>
          <p:cNvPr id="68" name="Text Box 66"/>
          <p:cNvSpPr txBox="1">
            <a:spLocks noChangeArrowheads="1"/>
          </p:cNvSpPr>
          <p:nvPr/>
        </p:nvSpPr>
        <p:spPr bwMode="auto">
          <a:xfrm>
            <a:off x="1495425" y="393252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17</a:t>
            </a:r>
          </a:p>
        </p:txBody>
      </p:sp>
      <p:sp>
        <p:nvSpPr>
          <p:cNvPr id="69" name="Text Box 67"/>
          <p:cNvSpPr txBox="1">
            <a:spLocks noChangeArrowheads="1"/>
          </p:cNvSpPr>
          <p:nvPr/>
        </p:nvSpPr>
        <p:spPr bwMode="auto">
          <a:xfrm>
            <a:off x="1828800" y="454212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23</a:t>
            </a:r>
          </a:p>
        </p:txBody>
      </p:sp>
      <p:sp>
        <p:nvSpPr>
          <p:cNvPr id="70" name="Text Box 68"/>
          <p:cNvSpPr txBox="1">
            <a:spLocks noChangeArrowheads="1"/>
          </p:cNvSpPr>
          <p:nvPr/>
        </p:nvSpPr>
        <p:spPr bwMode="auto">
          <a:xfrm>
            <a:off x="2028825" y="3237195"/>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23</a:t>
            </a:r>
          </a:p>
        </p:txBody>
      </p:sp>
      <p:sp>
        <p:nvSpPr>
          <p:cNvPr id="71" name="Text Box 69"/>
          <p:cNvSpPr txBox="1">
            <a:spLocks noChangeArrowheads="1"/>
          </p:cNvSpPr>
          <p:nvPr/>
        </p:nvSpPr>
        <p:spPr bwMode="auto">
          <a:xfrm>
            <a:off x="4495800" y="522792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15</a:t>
            </a:r>
          </a:p>
        </p:txBody>
      </p:sp>
      <p:sp>
        <p:nvSpPr>
          <p:cNvPr id="72" name="Text Box 70"/>
          <p:cNvSpPr txBox="1">
            <a:spLocks noChangeArrowheads="1"/>
          </p:cNvSpPr>
          <p:nvPr/>
        </p:nvSpPr>
        <p:spPr bwMode="auto">
          <a:xfrm>
            <a:off x="5105400" y="488502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dirty="0">
                <a:latin typeface="Tahoma" pitchFamily="34" charset="0"/>
                <a:ea typeface="宋体" pitchFamily="2" charset="-122"/>
              </a:rPr>
              <a:t>20</a:t>
            </a:r>
          </a:p>
        </p:txBody>
      </p:sp>
      <p:sp>
        <p:nvSpPr>
          <p:cNvPr id="73" name="Text Box 71"/>
          <p:cNvSpPr txBox="1">
            <a:spLocks noChangeArrowheads="1"/>
          </p:cNvSpPr>
          <p:nvPr/>
        </p:nvSpPr>
        <p:spPr bwMode="auto">
          <a:xfrm>
            <a:off x="5486400" y="446592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22</a:t>
            </a:r>
          </a:p>
        </p:txBody>
      </p:sp>
      <p:sp>
        <p:nvSpPr>
          <p:cNvPr id="74" name="Text Box 72"/>
          <p:cNvSpPr txBox="1">
            <a:spLocks noChangeArrowheads="1"/>
          </p:cNvSpPr>
          <p:nvPr/>
        </p:nvSpPr>
        <p:spPr bwMode="auto">
          <a:xfrm>
            <a:off x="5229225" y="376107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18</a:t>
            </a:r>
          </a:p>
        </p:txBody>
      </p:sp>
      <p:sp>
        <p:nvSpPr>
          <p:cNvPr id="75" name="Text Box 73"/>
          <p:cNvSpPr txBox="1">
            <a:spLocks noChangeArrowheads="1"/>
          </p:cNvSpPr>
          <p:nvPr/>
        </p:nvSpPr>
        <p:spPr bwMode="auto">
          <a:xfrm>
            <a:off x="4095750" y="383727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22</a:t>
            </a:r>
          </a:p>
        </p:txBody>
      </p:sp>
      <p:sp>
        <p:nvSpPr>
          <p:cNvPr id="76" name="Text Box 74"/>
          <p:cNvSpPr txBox="1">
            <a:spLocks noChangeArrowheads="1"/>
          </p:cNvSpPr>
          <p:nvPr/>
        </p:nvSpPr>
        <p:spPr bwMode="auto">
          <a:xfrm>
            <a:off x="3267075" y="3484845"/>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22</a:t>
            </a:r>
          </a:p>
        </p:txBody>
      </p:sp>
      <p:sp>
        <p:nvSpPr>
          <p:cNvPr id="77" name="Text Box 75"/>
          <p:cNvSpPr txBox="1">
            <a:spLocks noChangeArrowheads="1"/>
          </p:cNvSpPr>
          <p:nvPr/>
        </p:nvSpPr>
        <p:spPr bwMode="auto">
          <a:xfrm>
            <a:off x="2133600" y="2535520"/>
            <a:ext cx="1033463" cy="304800"/>
          </a:xfrm>
          <a:prstGeom prst="rect">
            <a:avLst/>
          </a:prstGeom>
          <a:noFill/>
          <a:ln w="9525">
            <a:noFill/>
            <a:miter lim="800000"/>
            <a:headEnd/>
            <a:tailEnd/>
          </a:ln>
          <a:effectLst/>
        </p:spPr>
        <p:txBody>
          <a:bodyPr wrap="none">
            <a:spAutoFit/>
          </a:bodyPr>
          <a:lstStyle/>
          <a:p>
            <a:pPr algn="l" eaLnBrk="1" hangingPunct="1"/>
            <a:r>
              <a:rPr lang="en-US" altLang="zh-CN" sz="1400" b="1" i="0" dirty="0">
                <a:solidFill>
                  <a:srgbClr val="008000"/>
                </a:solidFill>
                <a:latin typeface="Tahoma" pitchFamily="34" charset="0"/>
                <a:ea typeface="宋体" pitchFamily="2" charset="-122"/>
              </a:rPr>
              <a:t>Max = 23</a:t>
            </a:r>
          </a:p>
        </p:txBody>
      </p:sp>
      <p:sp>
        <p:nvSpPr>
          <p:cNvPr id="78" name="Text Box 76"/>
          <p:cNvSpPr txBox="1">
            <a:spLocks noChangeArrowheads="1"/>
          </p:cNvSpPr>
          <p:nvPr/>
        </p:nvSpPr>
        <p:spPr bwMode="auto">
          <a:xfrm>
            <a:off x="2447925" y="4084920"/>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a:latin typeface="Tahoma" pitchFamily="34" charset="0"/>
                <a:ea typeface="宋体" pitchFamily="2" charset="-122"/>
              </a:rPr>
              <a:t>19</a:t>
            </a:r>
          </a:p>
        </p:txBody>
      </p:sp>
      <p:sp>
        <p:nvSpPr>
          <p:cNvPr id="79" name="Text Box 70"/>
          <p:cNvSpPr txBox="1">
            <a:spLocks noChangeArrowheads="1"/>
          </p:cNvSpPr>
          <p:nvPr/>
        </p:nvSpPr>
        <p:spPr bwMode="auto">
          <a:xfrm>
            <a:off x="4353449" y="4394325"/>
            <a:ext cx="377825" cy="274638"/>
          </a:xfrm>
          <a:prstGeom prst="rect">
            <a:avLst/>
          </a:prstGeom>
          <a:noFill/>
          <a:ln w="9525">
            <a:noFill/>
            <a:miter lim="800000"/>
            <a:headEnd/>
            <a:tailEnd/>
          </a:ln>
          <a:effectLst/>
        </p:spPr>
        <p:txBody>
          <a:bodyPr wrap="none">
            <a:spAutoFit/>
          </a:bodyPr>
          <a:lstStyle/>
          <a:p>
            <a:pPr algn="l" eaLnBrk="1" hangingPunct="1"/>
            <a:r>
              <a:rPr lang="zh-CN" altLang="en-US" sz="1200" b="1" i="0" dirty="0">
                <a:latin typeface="Tahoma" pitchFamily="34" charset="0"/>
                <a:ea typeface="宋体" pitchFamily="2" charset="-122"/>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childTnLst>
                                </p:cTn>
                              </p:par>
                              <p:par>
                                <p:cTn id="87" presetID="1" presetClass="exit"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9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91"/>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92"/>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93"/>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96"/>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2" grpId="0" animBg="1"/>
      <p:bldP spid="87" grpId="0" animBg="1"/>
      <p:bldP spid="88" grpId="0" animBg="1"/>
      <p:bldP spid="89" grpId="0" animBg="1"/>
      <p:bldP spid="90" grpId="0" animBg="1"/>
      <p:bldP spid="91" grpId="0" animBg="1"/>
      <p:bldP spid="93" grpId="0" animBg="1"/>
      <p:bldP spid="94" grpId="0" animBg="1"/>
      <p:bldP spid="95" grpId="0" animBg="1"/>
      <p:bldP spid="96" grpId="0" animBg="1"/>
      <p:bldP spid="86" grpId="0" animBg="1"/>
      <p:bldP spid="82" grpId="0" animBg="1"/>
      <p:bldP spid="83" grpId="0" animBg="1"/>
      <p:bldP spid="84" grpId="0" animBg="1"/>
      <p:bldP spid="85" grpId="0" animBg="1"/>
      <p:bldP spid="81" grpId="0" animBg="1"/>
      <p:bldP spid="80" grpId="0" animBg="1"/>
      <p:bldP spid="7" grpId="0" animBg="1"/>
      <p:bldP spid="8" grpId="0" animBg="1"/>
      <p:bldP spid="10" grpId="0" animBg="1"/>
      <p:bldP spid="16" grpId="0" animBg="1"/>
      <p:bldP spid="17" grpId="0" animBg="1"/>
      <p:bldP spid="21" grpId="0" animBg="1"/>
      <p:bldP spid="22" grpId="0" animBg="1"/>
      <p:bldP spid="24" grpId="0" animBg="1"/>
      <p:bldP spid="27" grpId="0" animBg="1"/>
      <p:bldP spid="28" grpId="0" animBg="1"/>
      <p:bldP spid="30" grpId="0" animBg="1"/>
      <p:bldP spid="32" grpId="0" animBg="1"/>
      <p:bldP spid="33" grpId="0" animBg="1"/>
      <p:bldP spid="34" grpId="0" animBg="1"/>
      <p:bldP spid="40" grpId="0" animBg="1"/>
      <p:bldP spid="52" grpId="0" animBg="1"/>
      <p:bldP spid="61" grpId="0" animBg="1"/>
      <p:bldP spid="66" grpId="0" animBg="1"/>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4" name="Rectangle 4"/>
          <p:cNvSpPr>
            <a:spLocks noGrp="1" noChangeArrowheads="1"/>
          </p:cNvSpPr>
          <p:nvPr>
            <p:ph type="title"/>
          </p:nvPr>
        </p:nvSpPr>
        <p:spPr/>
        <p:txBody>
          <a:bodyPr/>
          <a:lstStyle/>
          <a:p>
            <a:r>
              <a:rPr lang="en-US"/>
              <a:t>Selective data aggregation</a:t>
            </a:r>
          </a:p>
        </p:txBody>
      </p:sp>
      <p:sp>
        <p:nvSpPr>
          <p:cNvPr id="1162245" name="Rectangle 5"/>
          <p:cNvSpPr>
            <a:spLocks noGrp="1" noChangeArrowheads="1"/>
          </p:cNvSpPr>
          <p:nvPr>
            <p:ph type="body" idx="1"/>
          </p:nvPr>
        </p:nvSpPr>
        <p:spPr/>
        <p:txBody>
          <a:bodyPr/>
          <a:lstStyle/>
          <a:p>
            <a:endParaRPr lang="en-US" dirty="0"/>
          </a:p>
          <a:p>
            <a:r>
              <a:rPr lang="en-US" dirty="0"/>
              <a:t>In sensor network applications</a:t>
            </a:r>
          </a:p>
          <a:p>
            <a:pPr lvl="1"/>
            <a:r>
              <a:rPr lang="en-US" dirty="0"/>
              <a:t>Queries can be frequent </a:t>
            </a:r>
          </a:p>
          <a:p>
            <a:pPr lvl="1">
              <a:buClr>
                <a:schemeClr val="tx1"/>
              </a:buClr>
            </a:pPr>
            <a:r>
              <a:rPr lang="en-US" dirty="0">
                <a:solidFill>
                  <a:srgbClr val="FF0000"/>
                </a:solidFill>
              </a:rPr>
              <a:t>Sensor groups are time-varying</a:t>
            </a:r>
          </a:p>
          <a:p>
            <a:pPr lvl="1"/>
            <a:r>
              <a:rPr lang="en-US" dirty="0"/>
              <a:t>Events happen in a dynamic fashion</a:t>
            </a:r>
          </a:p>
          <a:p>
            <a:endParaRPr lang="en-US" dirty="0"/>
          </a:p>
          <a:p>
            <a:r>
              <a:rPr lang="en-US" dirty="0"/>
              <a:t>Option 1: Construct aggregation trees for each group</a:t>
            </a:r>
          </a:p>
          <a:p>
            <a:pPr lvl="1"/>
            <a:r>
              <a:rPr lang="en-US" dirty="0"/>
              <a:t>Setting up a good tree incurs communication overhead</a:t>
            </a:r>
          </a:p>
          <a:p>
            <a:endParaRPr lang="en-US" dirty="0"/>
          </a:p>
          <a:p>
            <a:r>
              <a:rPr lang="en-US" dirty="0"/>
              <a:t>Option 2: Construct a single spanning tree</a:t>
            </a:r>
          </a:p>
          <a:p>
            <a:pPr lvl="1"/>
            <a:r>
              <a:rPr lang="en-US" dirty="0"/>
              <a:t>When given a sensor group, simply use the </a:t>
            </a:r>
            <a:r>
              <a:rPr lang="en-US" dirty="0">
                <a:solidFill>
                  <a:srgbClr val="FF0000"/>
                </a:solidFill>
              </a:rPr>
              <a:t>induced </a:t>
            </a:r>
            <a:r>
              <a:rPr lang="en-US" dirty="0" smtClean="0">
                <a:solidFill>
                  <a:srgbClr val="FF0000"/>
                </a:solidFill>
              </a:rPr>
              <a:t>tree</a:t>
            </a:r>
          </a:p>
          <a:p>
            <a:pPr lvl="1"/>
            <a:r>
              <a:rPr lang="en-GB" dirty="0" smtClean="0"/>
              <a:t>In other words, cut all the branches that are not used</a:t>
            </a:r>
            <a:endParaRPr lang="en-US" dirty="0"/>
          </a:p>
          <a:p>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Monitoring (</a:t>
            </a:r>
            <a:r>
              <a:rPr lang="en-US" dirty="0" err="1" smtClean="0"/>
              <a:t>PermaSense</a:t>
            </a:r>
            <a:r>
              <a:rPr lang="en-US" dirty="0" smtClean="0"/>
              <a:t>)</a:t>
            </a:r>
            <a:endParaRPr lang="en-US" dirty="0"/>
          </a:p>
        </p:txBody>
      </p:sp>
      <p:sp>
        <p:nvSpPr>
          <p:cNvPr id="3" name="Text Placeholder 2"/>
          <p:cNvSpPr>
            <a:spLocks noGrp="1"/>
          </p:cNvSpPr>
          <p:nvPr>
            <p:ph type="body" sz="half" idx="1"/>
          </p:nvPr>
        </p:nvSpPr>
        <p:spPr>
          <a:xfrm>
            <a:off x="468313" y="836613"/>
            <a:ext cx="4459737" cy="5289550"/>
          </a:xfrm>
        </p:spPr>
        <p:txBody>
          <a:bodyPr/>
          <a:lstStyle/>
          <a:p>
            <a:endParaRPr lang="en-US" dirty="0" smtClean="0"/>
          </a:p>
          <a:p>
            <a:r>
              <a:rPr lang="en-US" dirty="0" smtClean="0"/>
              <a:t>Understand global warming in alpine environment</a:t>
            </a:r>
          </a:p>
          <a:p>
            <a:r>
              <a:rPr lang="en-US" dirty="0" smtClean="0"/>
              <a:t>Harsh environmental conditions</a:t>
            </a:r>
          </a:p>
          <a:p>
            <a:r>
              <a:rPr lang="en-US" dirty="0" smtClean="0"/>
              <a:t>Swiss made (Basel, Zurich)</a:t>
            </a:r>
            <a:endParaRPr lang="en-US" dirty="0"/>
          </a:p>
        </p:txBody>
      </p:sp>
      <p:pic>
        <p:nvPicPr>
          <p:cNvPr id="1843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5" name="AutoShape 11">
            <a:hlinkClick r:id="rId4"/>
          </p:cNvPr>
          <p:cNvSpPr>
            <a:spLocks noChangeArrowheads="1"/>
          </p:cNvSpPr>
          <p:nvPr/>
        </p:nvSpPr>
        <p:spPr bwMode="auto">
          <a:xfrm>
            <a:off x="783010" y="6246629"/>
            <a:ext cx="533400" cy="381000"/>
          </a:xfrm>
          <a:prstGeom prst="bevel">
            <a:avLst>
              <a:gd name="adj" fmla="val 12500"/>
            </a:avLst>
          </a:prstGeom>
          <a:solidFill>
            <a:srgbClr val="00CC00"/>
          </a:solidFill>
          <a:ln w="9525">
            <a:solidFill>
              <a:schemeClr val="tx1"/>
            </a:solidFill>
            <a:miter lim="800000"/>
            <a:headEnd/>
            <a:tailEnd/>
          </a:ln>
        </p:spPr>
        <p:txBody>
          <a:bodyPr wrap="none" anchor="ctr"/>
          <a:lstStyle/>
          <a:p>
            <a:pPr algn="ctr" eaLnBrk="1" hangingPunct="1"/>
            <a:r>
              <a:rPr lang="en-US" sz="1800" dirty="0" smtClean="0">
                <a:latin typeface="Tahoma" pitchFamily="34" charset="0"/>
              </a:rPr>
              <a:t>Go</a:t>
            </a:r>
            <a:endParaRPr lang="en-US" sz="1800" dirty="0">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9" name="Oval 3"/>
          <p:cNvSpPr>
            <a:spLocks noChangeArrowheads="1"/>
          </p:cNvSpPr>
          <p:nvPr/>
        </p:nvSpPr>
        <p:spPr bwMode="auto">
          <a:xfrm>
            <a:off x="2514600" y="2519363"/>
            <a:ext cx="228600" cy="228600"/>
          </a:xfrm>
          <a:prstGeom prst="ellipse">
            <a:avLst/>
          </a:prstGeom>
          <a:solidFill>
            <a:srgbClr val="008000"/>
          </a:solidFill>
          <a:ln w="12700">
            <a:noFill/>
            <a:round/>
            <a:headEnd/>
            <a:tailEnd/>
          </a:ln>
          <a:effectLst/>
        </p:spPr>
        <p:txBody>
          <a:bodyPr wrap="none" anchor="ctr"/>
          <a:lstStyle/>
          <a:p>
            <a:endParaRPr lang="en-US"/>
          </a:p>
        </p:txBody>
      </p:sp>
      <p:sp>
        <p:nvSpPr>
          <p:cNvPr id="1166340" name="Oval 4"/>
          <p:cNvSpPr>
            <a:spLocks noChangeArrowheads="1"/>
          </p:cNvSpPr>
          <p:nvPr/>
        </p:nvSpPr>
        <p:spPr bwMode="auto">
          <a:xfrm>
            <a:off x="2057400" y="3357563"/>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66341" name="Oval 5"/>
          <p:cNvSpPr>
            <a:spLocks noChangeArrowheads="1"/>
          </p:cNvSpPr>
          <p:nvPr/>
        </p:nvSpPr>
        <p:spPr bwMode="auto">
          <a:xfrm>
            <a:off x="1371600" y="3967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2" name="Oval 6"/>
          <p:cNvSpPr>
            <a:spLocks noChangeArrowheads="1"/>
          </p:cNvSpPr>
          <p:nvPr/>
        </p:nvSpPr>
        <p:spPr bwMode="auto">
          <a:xfrm>
            <a:off x="1514475" y="4833938"/>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3" name="Oval 7"/>
          <p:cNvSpPr>
            <a:spLocks noChangeArrowheads="1"/>
          </p:cNvSpPr>
          <p:nvPr/>
        </p:nvSpPr>
        <p:spPr bwMode="auto">
          <a:xfrm>
            <a:off x="4191000" y="2824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4" name="Oval 8"/>
          <p:cNvSpPr>
            <a:spLocks noChangeArrowheads="1"/>
          </p:cNvSpPr>
          <p:nvPr/>
        </p:nvSpPr>
        <p:spPr bwMode="auto">
          <a:xfrm>
            <a:off x="6477000" y="4348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5" name="Oval 9"/>
          <p:cNvSpPr>
            <a:spLocks noChangeArrowheads="1"/>
          </p:cNvSpPr>
          <p:nvPr/>
        </p:nvSpPr>
        <p:spPr bwMode="auto">
          <a:xfrm>
            <a:off x="6934200" y="26717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6" name="Oval 10"/>
          <p:cNvSpPr>
            <a:spLocks noChangeArrowheads="1"/>
          </p:cNvSpPr>
          <p:nvPr/>
        </p:nvSpPr>
        <p:spPr bwMode="auto">
          <a:xfrm>
            <a:off x="1419225" y="276701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7" name="Oval 11"/>
          <p:cNvSpPr>
            <a:spLocks noChangeArrowheads="1"/>
          </p:cNvSpPr>
          <p:nvPr/>
        </p:nvSpPr>
        <p:spPr bwMode="auto">
          <a:xfrm>
            <a:off x="3657600" y="37385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8" name="Oval 12"/>
          <p:cNvSpPr>
            <a:spLocks noChangeArrowheads="1"/>
          </p:cNvSpPr>
          <p:nvPr/>
        </p:nvSpPr>
        <p:spPr bwMode="auto">
          <a:xfrm>
            <a:off x="7124700" y="5062538"/>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49" name="Oval 13"/>
          <p:cNvSpPr>
            <a:spLocks noChangeArrowheads="1"/>
          </p:cNvSpPr>
          <p:nvPr/>
        </p:nvSpPr>
        <p:spPr bwMode="auto">
          <a:xfrm>
            <a:off x="5181600" y="25193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0" name="Oval 14"/>
          <p:cNvSpPr>
            <a:spLocks noChangeArrowheads="1"/>
          </p:cNvSpPr>
          <p:nvPr/>
        </p:nvSpPr>
        <p:spPr bwMode="auto">
          <a:xfrm>
            <a:off x="2667000" y="42719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1" name="Oval 15"/>
          <p:cNvSpPr>
            <a:spLocks noChangeArrowheads="1"/>
          </p:cNvSpPr>
          <p:nvPr/>
        </p:nvSpPr>
        <p:spPr bwMode="auto">
          <a:xfrm>
            <a:off x="5867400" y="3586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2" name="Oval 16"/>
          <p:cNvSpPr>
            <a:spLocks noChangeArrowheads="1"/>
          </p:cNvSpPr>
          <p:nvPr/>
        </p:nvSpPr>
        <p:spPr bwMode="auto">
          <a:xfrm>
            <a:off x="3048000" y="5110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3" name="Oval 17"/>
          <p:cNvSpPr>
            <a:spLocks noChangeArrowheads="1"/>
          </p:cNvSpPr>
          <p:nvPr/>
        </p:nvSpPr>
        <p:spPr bwMode="auto">
          <a:xfrm>
            <a:off x="4724400" y="3586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4" name="Oval 18"/>
          <p:cNvSpPr>
            <a:spLocks noChangeArrowheads="1"/>
          </p:cNvSpPr>
          <p:nvPr/>
        </p:nvSpPr>
        <p:spPr bwMode="auto">
          <a:xfrm>
            <a:off x="4495800" y="45005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5" name="Oval 19"/>
          <p:cNvSpPr>
            <a:spLocks noChangeArrowheads="1"/>
          </p:cNvSpPr>
          <p:nvPr/>
        </p:nvSpPr>
        <p:spPr bwMode="auto">
          <a:xfrm>
            <a:off x="4343400" y="52625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6" name="Oval 20"/>
          <p:cNvSpPr>
            <a:spLocks noChangeArrowheads="1"/>
          </p:cNvSpPr>
          <p:nvPr/>
        </p:nvSpPr>
        <p:spPr bwMode="auto">
          <a:xfrm>
            <a:off x="5638800" y="48815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7" name="Oval 21"/>
          <p:cNvSpPr>
            <a:spLocks noChangeArrowheads="1"/>
          </p:cNvSpPr>
          <p:nvPr/>
        </p:nvSpPr>
        <p:spPr bwMode="auto">
          <a:xfrm>
            <a:off x="6172200" y="29003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58" name="Line 22"/>
          <p:cNvSpPr>
            <a:spLocks noChangeShapeType="1"/>
          </p:cNvSpPr>
          <p:nvPr/>
        </p:nvSpPr>
        <p:spPr bwMode="auto">
          <a:xfrm flipV="1">
            <a:off x="2209800" y="2738438"/>
            <a:ext cx="381000" cy="609600"/>
          </a:xfrm>
          <a:prstGeom prst="line">
            <a:avLst/>
          </a:prstGeom>
          <a:noFill/>
          <a:ln w="28575">
            <a:solidFill>
              <a:srgbClr val="FF0000"/>
            </a:solidFill>
            <a:round/>
            <a:headEnd/>
            <a:tailEnd type="arrow" w="sm" len="med"/>
          </a:ln>
          <a:effectLst/>
        </p:spPr>
        <p:txBody>
          <a:bodyPr/>
          <a:lstStyle/>
          <a:p>
            <a:endParaRPr lang="en-US"/>
          </a:p>
        </p:txBody>
      </p:sp>
      <p:sp>
        <p:nvSpPr>
          <p:cNvPr id="1166359" name="Line 23"/>
          <p:cNvSpPr>
            <a:spLocks noChangeShapeType="1"/>
          </p:cNvSpPr>
          <p:nvPr/>
        </p:nvSpPr>
        <p:spPr bwMode="auto">
          <a:xfrm flipV="1">
            <a:off x="3867150" y="3052763"/>
            <a:ext cx="381000" cy="685800"/>
          </a:xfrm>
          <a:prstGeom prst="line">
            <a:avLst/>
          </a:prstGeom>
          <a:noFill/>
          <a:ln w="25400">
            <a:solidFill>
              <a:srgbClr val="FFCC00"/>
            </a:solidFill>
            <a:round/>
            <a:headEnd/>
            <a:tailEnd/>
          </a:ln>
          <a:effectLst/>
        </p:spPr>
        <p:txBody>
          <a:bodyPr/>
          <a:lstStyle/>
          <a:p>
            <a:endParaRPr lang="en-US"/>
          </a:p>
        </p:txBody>
      </p:sp>
      <p:sp>
        <p:nvSpPr>
          <p:cNvPr id="1166360" name="Line 24"/>
          <p:cNvSpPr>
            <a:spLocks noChangeShapeType="1"/>
          </p:cNvSpPr>
          <p:nvPr/>
        </p:nvSpPr>
        <p:spPr bwMode="auto">
          <a:xfrm flipH="1" flipV="1">
            <a:off x="1619250" y="2967038"/>
            <a:ext cx="447675" cy="409575"/>
          </a:xfrm>
          <a:prstGeom prst="line">
            <a:avLst/>
          </a:prstGeom>
          <a:noFill/>
          <a:ln w="25400">
            <a:solidFill>
              <a:srgbClr val="FFCC00"/>
            </a:solidFill>
            <a:round/>
            <a:headEnd/>
            <a:tailEnd/>
          </a:ln>
          <a:effectLst/>
        </p:spPr>
        <p:txBody>
          <a:bodyPr/>
          <a:lstStyle/>
          <a:p>
            <a:endParaRPr lang="en-US"/>
          </a:p>
        </p:txBody>
      </p:sp>
      <p:sp>
        <p:nvSpPr>
          <p:cNvPr id="1166361" name="Line 25"/>
          <p:cNvSpPr>
            <a:spLocks noChangeShapeType="1"/>
          </p:cNvSpPr>
          <p:nvPr/>
        </p:nvSpPr>
        <p:spPr bwMode="auto">
          <a:xfrm flipV="1">
            <a:off x="4962525" y="3700463"/>
            <a:ext cx="885825" cy="381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6362" name="Line 26"/>
          <p:cNvSpPr>
            <a:spLocks noChangeShapeType="1"/>
          </p:cNvSpPr>
          <p:nvPr/>
        </p:nvSpPr>
        <p:spPr bwMode="auto">
          <a:xfrm flipH="1" flipV="1">
            <a:off x="4724400" y="4652963"/>
            <a:ext cx="914400" cy="304800"/>
          </a:xfrm>
          <a:prstGeom prst="line">
            <a:avLst/>
          </a:prstGeom>
          <a:noFill/>
          <a:ln w="25400">
            <a:solidFill>
              <a:srgbClr val="FFCC00"/>
            </a:solidFill>
            <a:round/>
            <a:headEnd/>
            <a:tailEnd/>
          </a:ln>
          <a:effectLst/>
        </p:spPr>
        <p:txBody>
          <a:bodyPr/>
          <a:lstStyle/>
          <a:p>
            <a:endParaRPr lang="en-US"/>
          </a:p>
        </p:txBody>
      </p:sp>
      <p:sp>
        <p:nvSpPr>
          <p:cNvPr id="1166363" name="Line 27"/>
          <p:cNvSpPr>
            <a:spLocks noChangeShapeType="1"/>
          </p:cNvSpPr>
          <p:nvPr/>
        </p:nvSpPr>
        <p:spPr bwMode="auto">
          <a:xfrm flipH="1" flipV="1">
            <a:off x="2838450" y="4500563"/>
            <a:ext cx="285750" cy="609600"/>
          </a:xfrm>
          <a:prstGeom prst="line">
            <a:avLst/>
          </a:prstGeom>
          <a:noFill/>
          <a:ln w="28575">
            <a:solidFill>
              <a:srgbClr val="FF0000"/>
            </a:solidFill>
            <a:round/>
            <a:headEnd/>
            <a:tailEnd type="arrow" w="sm" len="med"/>
          </a:ln>
          <a:effectLst/>
        </p:spPr>
        <p:txBody>
          <a:bodyPr/>
          <a:lstStyle/>
          <a:p>
            <a:endParaRPr lang="en-US"/>
          </a:p>
        </p:txBody>
      </p:sp>
      <p:sp>
        <p:nvSpPr>
          <p:cNvPr id="1166364" name="Line 28"/>
          <p:cNvSpPr>
            <a:spLocks noChangeShapeType="1"/>
          </p:cNvSpPr>
          <p:nvPr/>
        </p:nvSpPr>
        <p:spPr bwMode="auto">
          <a:xfrm flipV="1">
            <a:off x="4495800" y="4748213"/>
            <a:ext cx="95250" cy="504825"/>
          </a:xfrm>
          <a:prstGeom prst="line">
            <a:avLst/>
          </a:prstGeom>
          <a:noFill/>
          <a:ln w="28575">
            <a:solidFill>
              <a:srgbClr val="FF0000"/>
            </a:solidFill>
            <a:round/>
            <a:headEnd type="arrow" w="sm" len="med"/>
            <a:tailEnd/>
          </a:ln>
          <a:effectLst/>
        </p:spPr>
        <p:txBody>
          <a:bodyPr/>
          <a:lstStyle/>
          <a:p>
            <a:endParaRPr lang="en-US"/>
          </a:p>
        </p:txBody>
      </p:sp>
      <p:sp>
        <p:nvSpPr>
          <p:cNvPr id="1166365" name="Line 29"/>
          <p:cNvSpPr>
            <a:spLocks noChangeShapeType="1"/>
          </p:cNvSpPr>
          <p:nvPr/>
        </p:nvSpPr>
        <p:spPr bwMode="auto">
          <a:xfrm flipV="1">
            <a:off x="2914650" y="3919538"/>
            <a:ext cx="733425" cy="419100"/>
          </a:xfrm>
          <a:prstGeom prst="line">
            <a:avLst/>
          </a:prstGeom>
          <a:noFill/>
          <a:ln w="25400">
            <a:solidFill>
              <a:srgbClr val="FFCC00"/>
            </a:solidFill>
            <a:round/>
            <a:headEnd/>
            <a:tailEnd/>
          </a:ln>
          <a:effectLst/>
        </p:spPr>
        <p:txBody>
          <a:bodyPr/>
          <a:lstStyle/>
          <a:p>
            <a:endParaRPr lang="en-US"/>
          </a:p>
        </p:txBody>
      </p:sp>
      <p:sp>
        <p:nvSpPr>
          <p:cNvPr id="1166366" name="Line 30"/>
          <p:cNvSpPr>
            <a:spLocks noChangeShapeType="1"/>
          </p:cNvSpPr>
          <p:nvPr/>
        </p:nvSpPr>
        <p:spPr bwMode="auto">
          <a:xfrm flipV="1">
            <a:off x="3886200" y="3709988"/>
            <a:ext cx="838200" cy="1524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6367" name="Line 31"/>
          <p:cNvSpPr>
            <a:spLocks noChangeShapeType="1"/>
          </p:cNvSpPr>
          <p:nvPr/>
        </p:nvSpPr>
        <p:spPr bwMode="auto">
          <a:xfrm flipV="1">
            <a:off x="1600200" y="3538538"/>
            <a:ext cx="466725" cy="485775"/>
          </a:xfrm>
          <a:prstGeom prst="line">
            <a:avLst/>
          </a:prstGeom>
          <a:noFill/>
          <a:ln w="28575">
            <a:solidFill>
              <a:srgbClr val="FF0000"/>
            </a:solidFill>
            <a:round/>
            <a:headEnd/>
            <a:tailEnd type="arrow" w="sm" len="med"/>
          </a:ln>
          <a:effectLst/>
        </p:spPr>
        <p:txBody>
          <a:bodyPr/>
          <a:lstStyle/>
          <a:p>
            <a:endParaRPr lang="en-US"/>
          </a:p>
        </p:txBody>
      </p:sp>
      <p:sp>
        <p:nvSpPr>
          <p:cNvPr id="1166368" name="Line 32"/>
          <p:cNvSpPr>
            <a:spLocks noChangeShapeType="1"/>
          </p:cNvSpPr>
          <p:nvPr/>
        </p:nvSpPr>
        <p:spPr bwMode="auto">
          <a:xfrm flipH="1" flipV="1">
            <a:off x="2209800" y="3586163"/>
            <a:ext cx="495300" cy="704850"/>
          </a:xfrm>
          <a:prstGeom prst="line">
            <a:avLst/>
          </a:prstGeom>
          <a:noFill/>
          <a:ln w="28575">
            <a:solidFill>
              <a:srgbClr val="FF0000"/>
            </a:solidFill>
            <a:round/>
            <a:headEnd/>
            <a:tailEnd type="arrow" w="sm" len="med"/>
          </a:ln>
          <a:effectLst/>
        </p:spPr>
        <p:txBody>
          <a:bodyPr/>
          <a:lstStyle/>
          <a:p>
            <a:endParaRPr lang="en-US"/>
          </a:p>
        </p:txBody>
      </p:sp>
      <p:sp>
        <p:nvSpPr>
          <p:cNvPr id="1166369" name="Line 33"/>
          <p:cNvSpPr>
            <a:spLocks noChangeShapeType="1"/>
          </p:cNvSpPr>
          <p:nvPr/>
        </p:nvSpPr>
        <p:spPr bwMode="auto">
          <a:xfrm flipV="1">
            <a:off x="4429125" y="2681288"/>
            <a:ext cx="733425" cy="219075"/>
          </a:xfrm>
          <a:prstGeom prst="line">
            <a:avLst/>
          </a:prstGeom>
          <a:noFill/>
          <a:ln w="25400">
            <a:solidFill>
              <a:srgbClr val="FFCC00"/>
            </a:solidFill>
            <a:round/>
            <a:headEnd/>
            <a:tailEnd/>
          </a:ln>
          <a:effectLst/>
        </p:spPr>
        <p:txBody>
          <a:bodyPr/>
          <a:lstStyle/>
          <a:p>
            <a:endParaRPr lang="en-US"/>
          </a:p>
        </p:txBody>
      </p:sp>
      <p:sp>
        <p:nvSpPr>
          <p:cNvPr id="1166370" name="Line 34"/>
          <p:cNvSpPr>
            <a:spLocks noChangeShapeType="1"/>
          </p:cNvSpPr>
          <p:nvPr/>
        </p:nvSpPr>
        <p:spPr bwMode="auto">
          <a:xfrm flipH="1" flipV="1">
            <a:off x="1524000" y="4195763"/>
            <a:ext cx="76200" cy="609600"/>
          </a:xfrm>
          <a:prstGeom prst="line">
            <a:avLst/>
          </a:prstGeom>
          <a:noFill/>
          <a:ln w="25400">
            <a:solidFill>
              <a:srgbClr val="FFCC00"/>
            </a:solidFill>
            <a:round/>
            <a:headEnd/>
            <a:tailEnd/>
          </a:ln>
          <a:effectLst/>
        </p:spPr>
        <p:txBody>
          <a:bodyPr/>
          <a:lstStyle/>
          <a:p>
            <a:endParaRPr lang="en-US"/>
          </a:p>
        </p:txBody>
      </p:sp>
      <p:sp>
        <p:nvSpPr>
          <p:cNvPr id="1166371" name="Line 35"/>
          <p:cNvSpPr>
            <a:spLocks noChangeShapeType="1"/>
          </p:cNvSpPr>
          <p:nvPr/>
        </p:nvSpPr>
        <p:spPr bwMode="auto">
          <a:xfrm flipV="1">
            <a:off x="1752600" y="4443413"/>
            <a:ext cx="914400" cy="457200"/>
          </a:xfrm>
          <a:prstGeom prst="line">
            <a:avLst/>
          </a:prstGeom>
          <a:noFill/>
          <a:ln w="25400">
            <a:solidFill>
              <a:srgbClr val="FFCC00"/>
            </a:solidFill>
            <a:round/>
            <a:headEnd/>
            <a:tailEnd/>
          </a:ln>
          <a:effectLst/>
        </p:spPr>
        <p:txBody>
          <a:bodyPr/>
          <a:lstStyle/>
          <a:p>
            <a:endParaRPr lang="en-US"/>
          </a:p>
        </p:txBody>
      </p:sp>
      <p:sp>
        <p:nvSpPr>
          <p:cNvPr id="1166372" name="Line 36"/>
          <p:cNvSpPr>
            <a:spLocks noChangeShapeType="1"/>
          </p:cNvSpPr>
          <p:nvPr/>
        </p:nvSpPr>
        <p:spPr bwMode="auto">
          <a:xfrm flipH="1" flipV="1">
            <a:off x="6686550" y="4557713"/>
            <a:ext cx="466725" cy="542925"/>
          </a:xfrm>
          <a:prstGeom prst="line">
            <a:avLst/>
          </a:prstGeom>
          <a:noFill/>
          <a:ln w="28575">
            <a:solidFill>
              <a:srgbClr val="FF0000"/>
            </a:solidFill>
            <a:round/>
            <a:headEnd/>
            <a:tailEnd type="arrow" w="sm" len="med"/>
          </a:ln>
          <a:effectLst/>
        </p:spPr>
        <p:txBody>
          <a:bodyPr/>
          <a:lstStyle/>
          <a:p>
            <a:endParaRPr lang="en-US"/>
          </a:p>
        </p:txBody>
      </p:sp>
      <p:sp>
        <p:nvSpPr>
          <p:cNvPr id="1166373" name="Line 37"/>
          <p:cNvSpPr>
            <a:spLocks noChangeShapeType="1"/>
          </p:cNvSpPr>
          <p:nvPr/>
        </p:nvSpPr>
        <p:spPr bwMode="auto">
          <a:xfrm flipV="1">
            <a:off x="5876925" y="4586288"/>
            <a:ext cx="609600" cy="381000"/>
          </a:xfrm>
          <a:prstGeom prst="line">
            <a:avLst/>
          </a:prstGeom>
          <a:noFill/>
          <a:ln w="25400">
            <a:solidFill>
              <a:srgbClr val="FFCC00"/>
            </a:solidFill>
            <a:round/>
            <a:headEnd/>
            <a:tailEnd/>
          </a:ln>
          <a:effectLst/>
        </p:spPr>
        <p:txBody>
          <a:bodyPr/>
          <a:lstStyle/>
          <a:p>
            <a:endParaRPr lang="en-US"/>
          </a:p>
        </p:txBody>
      </p:sp>
      <p:sp>
        <p:nvSpPr>
          <p:cNvPr id="1166374" name="Line 38"/>
          <p:cNvSpPr>
            <a:spLocks noChangeShapeType="1"/>
          </p:cNvSpPr>
          <p:nvPr/>
        </p:nvSpPr>
        <p:spPr bwMode="auto">
          <a:xfrm flipV="1">
            <a:off x="4648200" y="3833813"/>
            <a:ext cx="180975" cy="666750"/>
          </a:xfrm>
          <a:prstGeom prst="line">
            <a:avLst/>
          </a:prstGeom>
          <a:noFill/>
          <a:ln w="25400">
            <a:solidFill>
              <a:srgbClr val="FFCC00"/>
            </a:solidFill>
            <a:round/>
            <a:headEnd/>
            <a:tailEnd/>
          </a:ln>
          <a:effectLst/>
        </p:spPr>
        <p:txBody>
          <a:bodyPr/>
          <a:lstStyle/>
          <a:p>
            <a:endParaRPr lang="en-US"/>
          </a:p>
        </p:txBody>
      </p:sp>
      <p:sp>
        <p:nvSpPr>
          <p:cNvPr id="1166375" name="Line 39"/>
          <p:cNvSpPr>
            <a:spLocks noChangeShapeType="1"/>
          </p:cNvSpPr>
          <p:nvPr/>
        </p:nvSpPr>
        <p:spPr bwMode="auto">
          <a:xfrm flipH="1" flipV="1">
            <a:off x="2743200" y="2671763"/>
            <a:ext cx="1447800" cy="228600"/>
          </a:xfrm>
          <a:prstGeom prst="line">
            <a:avLst/>
          </a:prstGeom>
          <a:noFill/>
          <a:ln w="28575">
            <a:solidFill>
              <a:srgbClr val="FF0000"/>
            </a:solidFill>
            <a:round/>
            <a:headEnd/>
            <a:tailEnd type="arrow" w="sm" len="med"/>
          </a:ln>
          <a:effectLst/>
        </p:spPr>
        <p:txBody>
          <a:bodyPr/>
          <a:lstStyle/>
          <a:p>
            <a:endParaRPr lang="en-US"/>
          </a:p>
        </p:txBody>
      </p:sp>
      <p:sp>
        <p:nvSpPr>
          <p:cNvPr id="1166376" name="Line 40"/>
          <p:cNvSpPr>
            <a:spLocks noChangeShapeType="1"/>
          </p:cNvSpPr>
          <p:nvPr/>
        </p:nvSpPr>
        <p:spPr bwMode="auto">
          <a:xfrm flipV="1">
            <a:off x="5791200" y="3833813"/>
            <a:ext cx="180975" cy="1047750"/>
          </a:xfrm>
          <a:prstGeom prst="line">
            <a:avLst/>
          </a:prstGeom>
          <a:noFill/>
          <a:ln w="28575">
            <a:solidFill>
              <a:srgbClr val="FF0000"/>
            </a:solidFill>
            <a:round/>
            <a:headEnd/>
            <a:tailEnd type="arrow" w="sm" len="med"/>
          </a:ln>
          <a:effectLst/>
        </p:spPr>
        <p:txBody>
          <a:bodyPr/>
          <a:lstStyle/>
          <a:p>
            <a:endParaRPr lang="en-US"/>
          </a:p>
        </p:txBody>
      </p:sp>
      <p:sp>
        <p:nvSpPr>
          <p:cNvPr id="1166377" name="Line 41"/>
          <p:cNvSpPr>
            <a:spLocks noChangeShapeType="1"/>
          </p:cNvSpPr>
          <p:nvPr/>
        </p:nvSpPr>
        <p:spPr bwMode="auto">
          <a:xfrm flipH="1" flipV="1">
            <a:off x="3305175" y="5281613"/>
            <a:ext cx="990600" cy="76200"/>
          </a:xfrm>
          <a:prstGeom prst="line">
            <a:avLst/>
          </a:prstGeom>
          <a:noFill/>
          <a:ln w="25400">
            <a:solidFill>
              <a:srgbClr val="FFCC00"/>
            </a:solidFill>
            <a:round/>
            <a:headEnd/>
            <a:tailEnd/>
          </a:ln>
          <a:effectLst/>
        </p:spPr>
        <p:txBody>
          <a:bodyPr/>
          <a:lstStyle/>
          <a:p>
            <a:endParaRPr lang="en-US"/>
          </a:p>
        </p:txBody>
      </p:sp>
      <p:sp>
        <p:nvSpPr>
          <p:cNvPr id="1166378" name="Line 42"/>
          <p:cNvSpPr>
            <a:spLocks noChangeShapeType="1"/>
          </p:cNvSpPr>
          <p:nvPr/>
        </p:nvSpPr>
        <p:spPr bwMode="auto">
          <a:xfrm flipV="1">
            <a:off x="4876800" y="2747963"/>
            <a:ext cx="381000" cy="8382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6379" name="Line 43"/>
          <p:cNvSpPr>
            <a:spLocks noChangeShapeType="1"/>
          </p:cNvSpPr>
          <p:nvPr/>
        </p:nvSpPr>
        <p:spPr bwMode="auto">
          <a:xfrm flipV="1">
            <a:off x="1485900" y="3033713"/>
            <a:ext cx="76200" cy="914400"/>
          </a:xfrm>
          <a:prstGeom prst="line">
            <a:avLst/>
          </a:prstGeom>
          <a:noFill/>
          <a:ln w="25400">
            <a:solidFill>
              <a:srgbClr val="FFCC00"/>
            </a:solidFill>
            <a:round/>
            <a:headEnd/>
            <a:tailEnd/>
          </a:ln>
          <a:effectLst/>
        </p:spPr>
        <p:txBody>
          <a:bodyPr/>
          <a:lstStyle/>
          <a:p>
            <a:endParaRPr lang="en-US"/>
          </a:p>
        </p:txBody>
      </p:sp>
      <p:sp>
        <p:nvSpPr>
          <p:cNvPr id="1166380" name="Line 44"/>
          <p:cNvSpPr>
            <a:spLocks noChangeShapeType="1"/>
          </p:cNvSpPr>
          <p:nvPr/>
        </p:nvSpPr>
        <p:spPr bwMode="auto">
          <a:xfrm flipV="1">
            <a:off x="6400800" y="2824163"/>
            <a:ext cx="533400" cy="1524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6381" name="Line 45"/>
          <p:cNvSpPr>
            <a:spLocks noChangeShapeType="1"/>
          </p:cNvSpPr>
          <p:nvPr/>
        </p:nvSpPr>
        <p:spPr bwMode="auto">
          <a:xfrm flipH="1" flipV="1">
            <a:off x="5419725" y="2671763"/>
            <a:ext cx="762000" cy="304800"/>
          </a:xfrm>
          <a:prstGeom prst="line">
            <a:avLst/>
          </a:prstGeom>
          <a:noFill/>
          <a:ln w="28575">
            <a:solidFill>
              <a:srgbClr val="FF0000"/>
            </a:solidFill>
            <a:round/>
            <a:headEnd/>
            <a:tailEnd type="arrow" w="sm" len="med"/>
          </a:ln>
          <a:effectLst/>
        </p:spPr>
        <p:txBody>
          <a:bodyPr/>
          <a:lstStyle/>
          <a:p>
            <a:endParaRPr lang="en-US"/>
          </a:p>
        </p:txBody>
      </p:sp>
      <p:sp>
        <p:nvSpPr>
          <p:cNvPr id="1166382" name="Line 46"/>
          <p:cNvSpPr>
            <a:spLocks noChangeShapeType="1"/>
          </p:cNvSpPr>
          <p:nvPr/>
        </p:nvSpPr>
        <p:spPr bwMode="auto">
          <a:xfrm flipV="1">
            <a:off x="6019800" y="3128963"/>
            <a:ext cx="228600" cy="457200"/>
          </a:xfrm>
          <a:prstGeom prst="line">
            <a:avLst/>
          </a:prstGeom>
          <a:noFill/>
          <a:ln w="25400">
            <a:solidFill>
              <a:srgbClr val="FFCC00"/>
            </a:solidFill>
            <a:round/>
            <a:headEnd/>
            <a:tailEnd/>
          </a:ln>
          <a:effectLst/>
        </p:spPr>
        <p:txBody>
          <a:bodyPr/>
          <a:lstStyle/>
          <a:p>
            <a:endParaRPr lang="en-US"/>
          </a:p>
        </p:txBody>
      </p:sp>
      <p:sp>
        <p:nvSpPr>
          <p:cNvPr id="1166383" name="Line 47"/>
          <p:cNvSpPr>
            <a:spLocks noChangeShapeType="1"/>
          </p:cNvSpPr>
          <p:nvPr/>
        </p:nvSpPr>
        <p:spPr bwMode="auto">
          <a:xfrm flipH="1" flipV="1">
            <a:off x="3790950" y="3967163"/>
            <a:ext cx="609600" cy="1295400"/>
          </a:xfrm>
          <a:prstGeom prst="line">
            <a:avLst/>
          </a:prstGeom>
          <a:noFill/>
          <a:ln w="28575">
            <a:solidFill>
              <a:srgbClr val="FF0000"/>
            </a:solidFill>
            <a:round/>
            <a:headEnd/>
            <a:tailEnd type="arrow" w="sm" len="med"/>
          </a:ln>
          <a:effectLst/>
        </p:spPr>
        <p:txBody>
          <a:bodyPr/>
          <a:lstStyle/>
          <a:p>
            <a:endParaRPr lang="en-US"/>
          </a:p>
        </p:txBody>
      </p:sp>
      <p:sp>
        <p:nvSpPr>
          <p:cNvPr id="1166384" name="Line 48"/>
          <p:cNvSpPr>
            <a:spLocks noChangeShapeType="1"/>
          </p:cNvSpPr>
          <p:nvPr/>
        </p:nvSpPr>
        <p:spPr bwMode="auto">
          <a:xfrm flipV="1">
            <a:off x="2286000" y="3005138"/>
            <a:ext cx="1905000" cy="457200"/>
          </a:xfrm>
          <a:prstGeom prst="line">
            <a:avLst/>
          </a:prstGeom>
          <a:noFill/>
          <a:ln w="25400">
            <a:solidFill>
              <a:srgbClr val="FFCC00"/>
            </a:solidFill>
            <a:round/>
            <a:headEnd/>
            <a:tailEnd/>
          </a:ln>
          <a:effectLst/>
        </p:spPr>
        <p:txBody>
          <a:bodyPr/>
          <a:lstStyle/>
          <a:p>
            <a:endParaRPr lang="en-US"/>
          </a:p>
        </p:txBody>
      </p:sp>
      <p:sp>
        <p:nvSpPr>
          <p:cNvPr id="1166385" name="Line 49"/>
          <p:cNvSpPr>
            <a:spLocks noChangeShapeType="1"/>
          </p:cNvSpPr>
          <p:nvPr/>
        </p:nvSpPr>
        <p:spPr bwMode="auto">
          <a:xfrm flipH="1" flipV="1">
            <a:off x="7162800" y="2900363"/>
            <a:ext cx="533400" cy="1143000"/>
          </a:xfrm>
          <a:prstGeom prst="line">
            <a:avLst/>
          </a:prstGeom>
          <a:noFill/>
          <a:ln w="25400">
            <a:solidFill>
              <a:srgbClr val="FFCC00"/>
            </a:solidFill>
            <a:round/>
            <a:headEnd/>
            <a:tailEnd/>
          </a:ln>
          <a:effectLst/>
        </p:spPr>
        <p:txBody>
          <a:bodyPr/>
          <a:lstStyle/>
          <a:p>
            <a:endParaRPr lang="en-US"/>
          </a:p>
        </p:txBody>
      </p:sp>
      <p:sp>
        <p:nvSpPr>
          <p:cNvPr id="1166386" name="Line 50"/>
          <p:cNvSpPr>
            <a:spLocks noChangeShapeType="1"/>
          </p:cNvSpPr>
          <p:nvPr/>
        </p:nvSpPr>
        <p:spPr bwMode="auto">
          <a:xfrm flipH="1" flipV="1">
            <a:off x="2733675" y="2747963"/>
            <a:ext cx="914400" cy="990600"/>
          </a:xfrm>
          <a:prstGeom prst="line">
            <a:avLst/>
          </a:prstGeom>
          <a:noFill/>
          <a:ln w="28575">
            <a:solidFill>
              <a:srgbClr val="FF0000"/>
            </a:solidFill>
            <a:round/>
            <a:headEnd/>
            <a:tailEnd type="arrow" w="sm" len="med"/>
          </a:ln>
          <a:effectLst/>
        </p:spPr>
        <p:txBody>
          <a:bodyPr/>
          <a:lstStyle/>
          <a:p>
            <a:endParaRPr lang="en-US"/>
          </a:p>
        </p:txBody>
      </p:sp>
      <p:sp>
        <p:nvSpPr>
          <p:cNvPr id="1166387" name="Line 51"/>
          <p:cNvSpPr>
            <a:spLocks noChangeShapeType="1"/>
          </p:cNvSpPr>
          <p:nvPr/>
        </p:nvSpPr>
        <p:spPr bwMode="auto">
          <a:xfrm flipH="1" flipV="1">
            <a:off x="6076950" y="3805238"/>
            <a:ext cx="428625" cy="561975"/>
          </a:xfrm>
          <a:prstGeom prst="line">
            <a:avLst/>
          </a:prstGeom>
          <a:noFill/>
          <a:ln w="28575">
            <a:solidFill>
              <a:srgbClr val="FF0000"/>
            </a:solidFill>
            <a:round/>
            <a:headEnd/>
            <a:tailEnd type="arrow" w="sm" len="med"/>
          </a:ln>
          <a:effectLst/>
        </p:spPr>
        <p:txBody>
          <a:bodyPr/>
          <a:lstStyle/>
          <a:p>
            <a:endParaRPr lang="en-US"/>
          </a:p>
        </p:txBody>
      </p:sp>
      <p:sp>
        <p:nvSpPr>
          <p:cNvPr id="1166388" name="Line 52"/>
          <p:cNvSpPr>
            <a:spLocks noChangeShapeType="1"/>
          </p:cNvSpPr>
          <p:nvPr/>
        </p:nvSpPr>
        <p:spPr bwMode="auto">
          <a:xfrm flipV="1">
            <a:off x="6600825" y="2871788"/>
            <a:ext cx="457200" cy="1447800"/>
          </a:xfrm>
          <a:prstGeom prst="line">
            <a:avLst/>
          </a:prstGeom>
          <a:noFill/>
          <a:ln w="25400">
            <a:solidFill>
              <a:srgbClr val="FFCC00"/>
            </a:solidFill>
            <a:round/>
            <a:headEnd/>
            <a:tailEnd/>
          </a:ln>
          <a:effectLst/>
        </p:spPr>
        <p:txBody>
          <a:bodyPr/>
          <a:lstStyle/>
          <a:p>
            <a:endParaRPr lang="en-US"/>
          </a:p>
        </p:txBody>
      </p:sp>
      <p:sp>
        <p:nvSpPr>
          <p:cNvPr id="1166389" name="Oval 53"/>
          <p:cNvSpPr>
            <a:spLocks noChangeArrowheads="1"/>
          </p:cNvSpPr>
          <p:nvPr/>
        </p:nvSpPr>
        <p:spPr bwMode="auto">
          <a:xfrm>
            <a:off x="7620000" y="40433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6390" name="Line 54"/>
          <p:cNvSpPr>
            <a:spLocks noChangeShapeType="1"/>
          </p:cNvSpPr>
          <p:nvPr/>
        </p:nvSpPr>
        <p:spPr bwMode="auto">
          <a:xfrm flipH="1" flipV="1">
            <a:off x="5867400" y="5033963"/>
            <a:ext cx="1219200" cy="152400"/>
          </a:xfrm>
          <a:prstGeom prst="line">
            <a:avLst/>
          </a:prstGeom>
          <a:noFill/>
          <a:ln w="25400">
            <a:solidFill>
              <a:srgbClr val="FFCC00"/>
            </a:solidFill>
            <a:round/>
            <a:headEnd/>
            <a:tailEnd/>
          </a:ln>
          <a:effectLst/>
        </p:spPr>
        <p:txBody>
          <a:bodyPr/>
          <a:lstStyle/>
          <a:p>
            <a:endParaRPr lang="en-US"/>
          </a:p>
        </p:txBody>
      </p:sp>
      <p:sp>
        <p:nvSpPr>
          <p:cNvPr id="1166391" name="Line 55"/>
          <p:cNvSpPr>
            <a:spLocks noChangeShapeType="1"/>
          </p:cNvSpPr>
          <p:nvPr/>
        </p:nvSpPr>
        <p:spPr bwMode="auto">
          <a:xfrm flipH="1" flipV="1">
            <a:off x="1752600" y="5033963"/>
            <a:ext cx="1295400" cy="152400"/>
          </a:xfrm>
          <a:prstGeom prst="line">
            <a:avLst/>
          </a:prstGeom>
          <a:noFill/>
          <a:ln w="25400">
            <a:solidFill>
              <a:srgbClr val="FFCC00"/>
            </a:solidFill>
            <a:round/>
            <a:headEnd/>
            <a:tailEnd/>
          </a:ln>
          <a:effectLst/>
        </p:spPr>
        <p:txBody>
          <a:bodyPr/>
          <a:lstStyle/>
          <a:p>
            <a:endParaRPr lang="en-US"/>
          </a:p>
        </p:txBody>
      </p:sp>
      <p:sp>
        <p:nvSpPr>
          <p:cNvPr id="1166392" name="Line 56"/>
          <p:cNvSpPr>
            <a:spLocks noChangeShapeType="1"/>
          </p:cNvSpPr>
          <p:nvPr/>
        </p:nvSpPr>
        <p:spPr bwMode="auto">
          <a:xfrm flipH="1">
            <a:off x="4581525" y="5053013"/>
            <a:ext cx="1076325" cy="285750"/>
          </a:xfrm>
          <a:prstGeom prst="line">
            <a:avLst/>
          </a:prstGeom>
          <a:noFill/>
          <a:ln w="25400">
            <a:solidFill>
              <a:srgbClr val="FFCC00"/>
            </a:solidFill>
            <a:round/>
            <a:headEnd/>
            <a:tailEnd/>
          </a:ln>
          <a:effectLst/>
        </p:spPr>
        <p:txBody>
          <a:bodyPr/>
          <a:lstStyle/>
          <a:p>
            <a:endParaRPr lang="en-US"/>
          </a:p>
        </p:txBody>
      </p:sp>
      <p:sp>
        <p:nvSpPr>
          <p:cNvPr id="1166393" name="Line 57"/>
          <p:cNvSpPr>
            <a:spLocks noChangeShapeType="1"/>
          </p:cNvSpPr>
          <p:nvPr/>
        </p:nvSpPr>
        <p:spPr bwMode="auto">
          <a:xfrm flipH="1">
            <a:off x="6705600" y="4186238"/>
            <a:ext cx="866775" cy="238125"/>
          </a:xfrm>
          <a:prstGeom prst="line">
            <a:avLst/>
          </a:prstGeom>
          <a:noFill/>
          <a:ln w="25400">
            <a:solidFill>
              <a:srgbClr val="FFCC00"/>
            </a:solidFill>
            <a:round/>
            <a:headEnd/>
            <a:tailEnd/>
          </a:ln>
          <a:effectLst/>
        </p:spPr>
        <p:txBody>
          <a:bodyPr/>
          <a:lstStyle/>
          <a:p>
            <a:endParaRPr lang="en-US"/>
          </a:p>
        </p:txBody>
      </p:sp>
      <p:sp>
        <p:nvSpPr>
          <p:cNvPr id="1166394" name="Line 58"/>
          <p:cNvSpPr>
            <a:spLocks noChangeShapeType="1"/>
          </p:cNvSpPr>
          <p:nvPr/>
        </p:nvSpPr>
        <p:spPr bwMode="auto">
          <a:xfrm flipH="1">
            <a:off x="7296150" y="4281488"/>
            <a:ext cx="381000" cy="762000"/>
          </a:xfrm>
          <a:prstGeom prst="line">
            <a:avLst/>
          </a:prstGeom>
          <a:noFill/>
          <a:ln w="25400">
            <a:solidFill>
              <a:srgbClr val="FFCC00"/>
            </a:solidFill>
            <a:round/>
            <a:headEnd/>
            <a:tailEnd/>
          </a:ln>
          <a:effectLst/>
        </p:spPr>
        <p:txBody>
          <a:bodyPr/>
          <a:lstStyle/>
          <a:p>
            <a:endParaRPr lang="en-US"/>
          </a:p>
        </p:txBody>
      </p:sp>
      <p:sp>
        <p:nvSpPr>
          <p:cNvPr id="1166395" name="Line 59"/>
          <p:cNvSpPr>
            <a:spLocks noChangeShapeType="1"/>
          </p:cNvSpPr>
          <p:nvPr/>
        </p:nvSpPr>
        <p:spPr bwMode="auto">
          <a:xfrm flipH="1" flipV="1">
            <a:off x="4953000" y="3814763"/>
            <a:ext cx="1524000" cy="609600"/>
          </a:xfrm>
          <a:prstGeom prst="line">
            <a:avLst/>
          </a:prstGeom>
          <a:noFill/>
          <a:ln w="25400">
            <a:solidFill>
              <a:srgbClr val="FFCC00"/>
            </a:solidFill>
            <a:round/>
            <a:headEnd/>
            <a:tailEnd/>
          </a:ln>
          <a:effectLst/>
        </p:spPr>
        <p:txBody>
          <a:bodyPr/>
          <a:lstStyle/>
          <a:p>
            <a:endParaRPr lang="en-US"/>
          </a:p>
        </p:txBody>
      </p:sp>
      <p:sp>
        <p:nvSpPr>
          <p:cNvPr id="1166396" name="Line 60"/>
          <p:cNvSpPr>
            <a:spLocks noChangeShapeType="1"/>
          </p:cNvSpPr>
          <p:nvPr/>
        </p:nvSpPr>
        <p:spPr bwMode="auto">
          <a:xfrm flipH="1">
            <a:off x="3200400" y="3967163"/>
            <a:ext cx="523875" cy="1143000"/>
          </a:xfrm>
          <a:prstGeom prst="line">
            <a:avLst/>
          </a:prstGeom>
          <a:noFill/>
          <a:ln w="25400">
            <a:solidFill>
              <a:srgbClr val="FFCC00"/>
            </a:solidFill>
            <a:round/>
            <a:headEnd/>
            <a:tailEnd/>
          </a:ln>
          <a:effectLst/>
        </p:spPr>
        <p:txBody>
          <a:bodyPr/>
          <a:lstStyle/>
          <a:p>
            <a:endParaRPr lang="en-US"/>
          </a:p>
        </p:txBody>
      </p:sp>
      <p:sp>
        <p:nvSpPr>
          <p:cNvPr id="1166397" name="Line 61"/>
          <p:cNvSpPr>
            <a:spLocks noChangeShapeType="1"/>
          </p:cNvSpPr>
          <p:nvPr/>
        </p:nvSpPr>
        <p:spPr bwMode="auto">
          <a:xfrm flipH="1" flipV="1">
            <a:off x="6410325" y="3090863"/>
            <a:ext cx="1219200" cy="990600"/>
          </a:xfrm>
          <a:prstGeom prst="line">
            <a:avLst/>
          </a:prstGeom>
          <a:noFill/>
          <a:ln w="28575">
            <a:solidFill>
              <a:srgbClr val="FF0000"/>
            </a:solidFill>
            <a:round/>
            <a:headEnd/>
            <a:tailEnd type="arrow" w="sm" len="med"/>
          </a:ln>
          <a:effectLst/>
        </p:spPr>
        <p:txBody>
          <a:bodyPr/>
          <a:lstStyle/>
          <a:p>
            <a:endParaRPr lang="en-US"/>
          </a:p>
        </p:txBody>
      </p:sp>
      <p:sp>
        <p:nvSpPr>
          <p:cNvPr id="1166398" name="Line 62"/>
          <p:cNvSpPr>
            <a:spLocks noChangeShapeType="1"/>
          </p:cNvSpPr>
          <p:nvPr/>
        </p:nvSpPr>
        <p:spPr bwMode="auto">
          <a:xfrm flipH="1" flipV="1">
            <a:off x="4410075" y="3005138"/>
            <a:ext cx="1447800" cy="609600"/>
          </a:xfrm>
          <a:prstGeom prst="line">
            <a:avLst/>
          </a:prstGeom>
          <a:noFill/>
          <a:ln w="25400">
            <a:solidFill>
              <a:srgbClr val="FFCC00"/>
            </a:solidFill>
            <a:round/>
            <a:headEnd/>
            <a:tailEnd/>
          </a:ln>
          <a:effectLst/>
        </p:spPr>
        <p:txBody>
          <a:bodyPr/>
          <a:lstStyle/>
          <a:p>
            <a:endParaRPr lang="en-US"/>
          </a:p>
        </p:txBody>
      </p:sp>
      <p:sp>
        <p:nvSpPr>
          <p:cNvPr id="1166399" name="Line 63"/>
          <p:cNvSpPr>
            <a:spLocks noChangeShapeType="1"/>
          </p:cNvSpPr>
          <p:nvPr/>
        </p:nvSpPr>
        <p:spPr bwMode="auto">
          <a:xfrm flipH="1">
            <a:off x="1666875" y="2671763"/>
            <a:ext cx="847725" cy="1905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6400" name="Line 64"/>
          <p:cNvSpPr>
            <a:spLocks noChangeShapeType="1"/>
          </p:cNvSpPr>
          <p:nvPr/>
        </p:nvSpPr>
        <p:spPr bwMode="auto">
          <a:xfrm flipV="1">
            <a:off x="1676400" y="3595688"/>
            <a:ext cx="457200" cy="1219200"/>
          </a:xfrm>
          <a:prstGeom prst="line">
            <a:avLst/>
          </a:prstGeom>
          <a:noFill/>
          <a:ln w="28575">
            <a:solidFill>
              <a:srgbClr val="FF0000"/>
            </a:solidFill>
            <a:round/>
            <a:headEnd/>
            <a:tailEnd type="arrow" w="sm" len="med"/>
          </a:ln>
          <a:effectLst/>
        </p:spPr>
        <p:txBody>
          <a:bodyPr/>
          <a:lstStyle/>
          <a:p>
            <a:endParaRPr lang="en-US"/>
          </a:p>
        </p:txBody>
      </p:sp>
      <p:sp>
        <p:nvSpPr>
          <p:cNvPr id="1166401" name="Line 65"/>
          <p:cNvSpPr>
            <a:spLocks noChangeShapeType="1"/>
          </p:cNvSpPr>
          <p:nvPr/>
        </p:nvSpPr>
        <p:spPr bwMode="auto">
          <a:xfrm flipV="1">
            <a:off x="3286125" y="4681538"/>
            <a:ext cx="1219200" cy="495300"/>
          </a:xfrm>
          <a:prstGeom prst="line">
            <a:avLst/>
          </a:prstGeom>
          <a:noFill/>
          <a:ln w="25400">
            <a:solidFill>
              <a:srgbClr val="FFCC00"/>
            </a:solidFill>
            <a:round/>
            <a:headEnd/>
            <a:tailEnd/>
          </a:ln>
          <a:effectLst/>
        </p:spPr>
        <p:txBody>
          <a:bodyPr/>
          <a:lstStyle/>
          <a:p>
            <a:endParaRPr lang="en-US"/>
          </a:p>
        </p:txBody>
      </p:sp>
      <p:sp>
        <p:nvSpPr>
          <p:cNvPr id="1166402" name="Text Box 66"/>
          <p:cNvSpPr txBox="1">
            <a:spLocks noChangeArrowheads="1"/>
          </p:cNvSpPr>
          <p:nvPr/>
        </p:nvSpPr>
        <p:spPr bwMode="auto">
          <a:xfrm>
            <a:off x="2133600" y="1909763"/>
            <a:ext cx="952500" cy="336550"/>
          </a:xfrm>
          <a:prstGeom prst="rect">
            <a:avLst/>
          </a:prstGeom>
          <a:noFill/>
          <a:ln w="9525">
            <a:noFill/>
            <a:miter lim="800000"/>
            <a:headEnd/>
            <a:tailEnd/>
          </a:ln>
          <a:effectLst/>
        </p:spPr>
        <p:txBody>
          <a:bodyPr wrap="none">
            <a:spAutoFit/>
          </a:bodyPr>
          <a:lstStyle/>
          <a:p>
            <a:pPr algn="l" eaLnBrk="1" hangingPunct="1"/>
            <a:r>
              <a:rPr lang="en-US" altLang="zh-CN" i="0">
                <a:solidFill>
                  <a:srgbClr val="008000"/>
                </a:solidFill>
                <a:ea typeface="宋体" pitchFamily="2" charset="-122"/>
              </a:rPr>
              <a:t>root/sink</a:t>
            </a:r>
          </a:p>
        </p:txBody>
      </p:sp>
      <p:sp>
        <p:nvSpPr>
          <p:cNvPr id="1166403" name="Rectangle 67"/>
          <p:cNvSpPr>
            <a:spLocks noGrp="1" noChangeArrowheads="1"/>
          </p:cNvSpPr>
          <p:nvPr>
            <p:ph type="title"/>
          </p:nvPr>
        </p:nvSpPr>
        <p:spPr/>
        <p:txBody>
          <a:bodyPr/>
          <a:lstStyle/>
          <a:p>
            <a:r>
              <a:rPr lang="en-US"/>
              <a:t>Example</a:t>
            </a:r>
          </a:p>
        </p:txBody>
      </p:sp>
      <p:sp>
        <p:nvSpPr>
          <p:cNvPr id="1166404" name="Rectangle 68"/>
          <p:cNvSpPr>
            <a:spLocks noGrp="1" noChangeArrowheads="1"/>
          </p:cNvSpPr>
          <p:nvPr>
            <p:ph type="body" idx="1"/>
          </p:nvPr>
        </p:nvSpPr>
        <p:spPr/>
        <p:txBody>
          <a:bodyPr/>
          <a:lstStyle/>
          <a:p>
            <a:endParaRPr lang="en-US"/>
          </a:p>
          <a:p>
            <a:r>
              <a:rPr lang="en-US"/>
              <a:t>The </a:t>
            </a:r>
            <a:r>
              <a:rPr lang="en-US">
                <a:solidFill>
                  <a:srgbClr val="FF0000"/>
                </a:solidFill>
              </a:rPr>
              <a:t>red</a:t>
            </a:r>
            <a:r>
              <a:rPr lang="en-US"/>
              <a:t> tree is the universal spanning tree. All links cost 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7" name="Oval 3"/>
          <p:cNvSpPr>
            <a:spLocks noChangeArrowheads="1"/>
          </p:cNvSpPr>
          <p:nvPr/>
        </p:nvSpPr>
        <p:spPr bwMode="auto">
          <a:xfrm>
            <a:off x="2514600" y="2519363"/>
            <a:ext cx="228600" cy="228600"/>
          </a:xfrm>
          <a:prstGeom prst="ellipse">
            <a:avLst/>
          </a:prstGeom>
          <a:solidFill>
            <a:srgbClr val="008000"/>
          </a:solidFill>
          <a:ln w="12700">
            <a:noFill/>
            <a:round/>
            <a:headEnd/>
            <a:tailEnd/>
          </a:ln>
          <a:effectLst/>
        </p:spPr>
        <p:txBody>
          <a:bodyPr wrap="none" anchor="ctr"/>
          <a:lstStyle/>
          <a:p>
            <a:endParaRPr lang="en-US"/>
          </a:p>
        </p:txBody>
      </p:sp>
      <p:sp>
        <p:nvSpPr>
          <p:cNvPr id="1168388" name="Oval 4"/>
          <p:cNvSpPr>
            <a:spLocks noChangeArrowheads="1"/>
          </p:cNvSpPr>
          <p:nvPr/>
        </p:nvSpPr>
        <p:spPr bwMode="auto">
          <a:xfrm>
            <a:off x="2057400" y="3357563"/>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68389" name="Oval 5"/>
          <p:cNvSpPr>
            <a:spLocks noChangeArrowheads="1"/>
          </p:cNvSpPr>
          <p:nvPr/>
        </p:nvSpPr>
        <p:spPr bwMode="auto">
          <a:xfrm>
            <a:off x="1371600" y="3967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0" name="Oval 6"/>
          <p:cNvSpPr>
            <a:spLocks noChangeArrowheads="1"/>
          </p:cNvSpPr>
          <p:nvPr/>
        </p:nvSpPr>
        <p:spPr bwMode="auto">
          <a:xfrm>
            <a:off x="1514475" y="4833938"/>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391" name="Oval 7"/>
          <p:cNvSpPr>
            <a:spLocks noChangeArrowheads="1"/>
          </p:cNvSpPr>
          <p:nvPr/>
        </p:nvSpPr>
        <p:spPr bwMode="auto">
          <a:xfrm>
            <a:off x="4191000" y="2824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2" name="Oval 8"/>
          <p:cNvSpPr>
            <a:spLocks noChangeArrowheads="1"/>
          </p:cNvSpPr>
          <p:nvPr/>
        </p:nvSpPr>
        <p:spPr bwMode="auto">
          <a:xfrm>
            <a:off x="6477000" y="4348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3" name="Oval 9"/>
          <p:cNvSpPr>
            <a:spLocks noChangeArrowheads="1"/>
          </p:cNvSpPr>
          <p:nvPr/>
        </p:nvSpPr>
        <p:spPr bwMode="auto">
          <a:xfrm>
            <a:off x="6934200" y="26717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4" name="Oval 10"/>
          <p:cNvSpPr>
            <a:spLocks noChangeArrowheads="1"/>
          </p:cNvSpPr>
          <p:nvPr/>
        </p:nvSpPr>
        <p:spPr bwMode="auto">
          <a:xfrm>
            <a:off x="1419225" y="276701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5" name="Oval 11"/>
          <p:cNvSpPr>
            <a:spLocks noChangeArrowheads="1"/>
          </p:cNvSpPr>
          <p:nvPr/>
        </p:nvSpPr>
        <p:spPr bwMode="auto">
          <a:xfrm>
            <a:off x="3657600" y="37385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396" name="Oval 12"/>
          <p:cNvSpPr>
            <a:spLocks noChangeArrowheads="1"/>
          </p:cNvSpPr>
          <p:nvPr/>
        </p:nvSpPr>
        <p:spPr bwMode="auto">
          <a:xfrm>
            <a:off x="7124700" y="5062538"/>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7" name="Oval 13"/>
          <p:cNvSpPr>
            <a:spLocks noChangeArrowheads="1"/>
          </p:cNvSpPr>
          <p:nvPr/>
        </p:nvSpPr>
        <p:spPr bwMode="auto">
          <a:xfrm>
            <a:off x="5181600" y="25193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398" name="Oval 14"/>
          <p:cNvSpPr>
            <a:spLocks noChangeArrowheads="1"/>
          </p:cNvSpPr>
          <p:nvPr/>
        </p:nvSpPr>
        <p:spPr bwMode="auto">
          <a:xfrm>
            <a:off x="2667000" y="42719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399" name="Oval 15"/>
          <p:cNvSpPr>
            <a:spLocks noChangeArrowheads="1"/>
          </p:cNvSpPr>
          <p:nvPr/>
        </p:nvSpPr>
        <p:spPr bwMode="auto">
          <a:xfrm>
            <a:off x="5867400" y="35861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400" name="Oval 16"/>
          <p:cNvSpPr>
            <a:spLocks noChangeArrowheads="1"/>
          </p:cNvSpPr>
          <p:nvPr/>
        </p:nvSpPr>
        <p:spPr bwMode="auto">
          <a:xfrm>
            <a:off x="3048000" y="51101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401" name="Oval 17"/>
          <p:cNvSpPr>
            <a:spLocks noChangeArrowheads="1"/>
          </p:cNvSpPr>
          <p:nvPr/>
        </p:nvSpPr>
        <p:spPr bwMode="auto">
          <a:xfrm>
            <a:off x="4724400" y="3586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402" name="Oval 18"/>
          <p:cNvSpPr>
            <a:spLocks noChangeArrowheads="1"/>
          </p:cNvSpPr>
          <p:nvPr/>
        </p:nvSpPr>
        <p:spPr bwMode="auto">
          <a:xfrm>
            <a:off x="4495800" y="45005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403" name="Oval 19"/>
          <p:cNvSpPr>
            <a:spLocks noChangeArrowheads="1"/>
          </p:cNvSpPr>
          <p:nvPr/>
        </p:nvSpPr>
        <p:spPr bwMode="auto">
          <a:xfrm>
            <a:off x="4343400" y="52625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404" name="Oval 20"/>
          <p:cNvSpPr>
            <a:spLocks noChangeArrowheads="1"/>
          </p:cNvSpPr>
          <p:nvPr/>
        </p:nvSpPr>
        <p:spPr bwMode="auto">
          <a:xfrm>
            <a:off x="5638800" y="48815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68405" name="Oval 21"/>
          <p:cNvSpPr>
            <a:spLocks noChangeArrowheads="1"/>
          </p:cNvSpPr>
          <p:nvPr/>
        </p:nvSpPr>
        <p:spPr bwMode="auto">
          <a:xfrm>
            <a:off x="6172200" y="29003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406" name="Line 22"/>
          <p:cNvSpPr>
            <a:spLocks noChangeShapeType="1"/>
          </p:cNvSpPr>
          <p:nvPr/>
        </p:nvSpPr>
        <p:spPr bwMode="auto">
          <a:xfrm flipV="1">
            <a:off x="2209800" y="2738438"/>
            <a:ext cx="381000" cy="609600"/>
          </a:xfrm>
          <a:prstGeom prst="line">
            <a:avLst/>
          </a:prstGeom>
          <a:noFill/>
          <a:ln w="28575">
            <a:solidFill>
              <a:srgbClr val="FF0000"/>
            </a:solidFill>
            <a:round/>
            <a:headEnd/>
            <a:tailEnd type="arrow" w="sm" len="med"/>
          </a:ln>
          <a:effectLst/>
        </p:spPr>
        <p:txBody>
          <a:bodyPr/>
          <a:lstStyle/>
          <a:p>
            <a:endParaRPr lang="en-US"/>
          </a:p>
        </p:txBody>
      </p:sp>
      <p:sp>
        <p:nvSpPr>
          <p:cNvPr id="1168407" name="Line 23"/>
          <p:cNvSpPr>
            <a:spLocks noChangeShapeType="1"/>
          </p:cNvSpPr>
          <p:nvPr/>
        </p:nvSpPr>
        <p:spPr bwMode="auto">
          <a:xfrm flipV="1">
            <a:off x="3867150" y="3052763"/>
            <a:ext cx="381000" cy="685800"/>
          </a:xfrm>
          <a:prstGeom prst="line">
            <a:avLst/>
          </a:prstGeom>
          <a:noFill/>
          <a:ln w="25400">
            <a:solidFill>
              <a:srgbClr val="FFCC00"/>
            </a:solidFill>
            <a:round/>
            <a:headEnd/>
            <a:tailEnd/>
          </a:ln>
          <a:effectLst/>
        </p:spPr>
        <p:txBody>
          <a:bodyPr/>
          <a:lstStyle/>
          <a:p>
            <a:endParaRPr lang="en-US"/>
          </a:p>
        </p:txBody>
      </p:sp>
      <p:sp>
        <p:nvSpPr>
          <p:cNvPr id="1168408" name="Line 24"/>
          <p:cNvSpPr>
            <a:spLocks noChangeShapeType="1"/>
          </p:cNvSpPr>
          <p:nvPr/>
        </p:nvSpPr>
        <p:spPr bwMode="auto">
          <a:xfrm flipH="1" flipV="1">
            <a:off x="1619250" y="2967038"/>
            <a:ext cx="447675" cy="409575"/>
          </a:xfrm>
          <a:prstGeom prst="line">
            <a:avLst/>
          </a:prstGeom>
          <a:noFill/>
          <a:ln w="25400">
            <a:solidFill>
              <a:srgbClr val="FFCC00"/>
            </a:solidFill>
            <a:round/>
            <a:headEnd/>
            <a:tailEnd/>
          </a:ln>
          <a:effectLst/>
        </p:spPr>
        <p:txBody>
          <a:bodyPr/>
          <a:lstStyle/>
          <a:p>
            <a:endParaRPr lang="en-US"/>
          </a:p>
        </p:txBody>
      </p:sp>
      <p:sp>
        <p:nvSpPr>
          <p:cNvPr id="1168409" name="Line 25"/>
          <p:cNvSpPr>
            <a:spLocks noChangeShapeType="1"/>
          </p:cNvSpPr>
          <p:nvPr/>
        </p:nvSpPr>
        <p:spPr bwMode="auto">
          <a:xfrm flipV="1">
            <a:off x="4962525" y="3700463"/>
            <a:ext cx="885825" cy="381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8410" name="Line 26"/>
          <p:cNvSpPr>
            <a:spLocks noChangeShapeType="1"/>
          </p:cNvSpPr>
          <p:nvPr/>
        </p:nvSpPr>
        <p:spPr bwMode="auto">
          <a:xfrm flipH="1" flipV="1">
            <a:off x="4724400" y="4652963"/>
            <a:ext cx="914400" cy="304800"/>
          </a:xfrm>
          <a:prstGeom prst="line">
            <a:avLst/>
          </a:prstGeom>
          <a:noFill/>
          <a:ln w="25400">
            <a:solidFill>
              <a:srgbClr val="FFCC00"/>
            </a:solidFill>
            <a:round/>
            <a:headEnd/>
            <a:tailEnd/>
          </a:ln>
          <a:effectLst/>
        </p:spPr>
        <p:txBody>
          <a:bodyPr/>
          <a:lstStyle/>
          <a:p>
            <a:endParaRPr lang="en-US"/>
          </a:p>
        </p:txBody>
      </p:sp>
      <p:sp>
        <p:nvSpPr>
          <p:cNvPr id="1168411" name="Line 27"/>
          <p:cNvSpPr>
            <a:spLocks noChangeShapeType="1"/>
          </p:cNvSpPr>
          <p:nvPr/>
        </p:nvSpPr>
        <p:spPr bwMode="auto">
          <a:xfrm flipH="1" flipV="1">
            <a:off x="2838450" y="4500563"/>
            <a:ext cx="285750" cy="609600"/>
          </a:xfrm>
          <a:prstGeom prst="line">
            <a:avLst/>
          </a:prstGeom>
          <a:noFill/>
          <a:ln w="28575">
            <a:solidFill>
              <a:srgbClr val="FF0000"/>
            </a:solidFill>
            <a:round/>
            <a:headEnd/>
            <a:tailEnd type="arrow" w="sm" len="med"/>
          </a:ln>
          <a:effectLst/>
        </p:spPr>
        <p:txBody>
          <a:bodyPr/>
          <a:lstStyle/>
          <a:p>
            <a:endParaRPr lang="en-US"/>
          </a:p>
        </p:txBody>
      </p:sp>
      <p:sp>
        <p:nvSpPr>
          <p:cNvPr id="1168412" name="Line 28"/>
          <p:cNvSpPr>
            <a:spLocks noChangeShapeType="1"/>
          </p:cNvSpPr>
          <p:nvPr/>
        </p:nvSpPr>
        <p:spPr bwMode="auto">
          <a:xfrm flipV="1">
            <a:off x="4495800" y="4748213"/>
            <a:ext cx="95250" cy="504825"/>
          </a:xfrm>
          <a:prstGeom prst="line">
            <a:avLst/>
          </a:prstGeom>
          <a:noFill/>
          <a:ln w="28575">
            <a:solidFill>
              <a:srgbClr val="FF0000"/>
            </a:solidFill>
            <a:round/>
            <a:headEnd type="arrow" w="sm" len="med"/>
            <a:tailEnd/>
          </a:ln>
          <a:effectLst/>
        </p:spPr>
        <p:txBody>
          <a:bodyPr/>
          <a:lstStyle/>
          <a:p>
            <a:endParaRPr lang="en-US"/>
          </a:p>
        </p:txBody>
      </p:sp>
      <p:sp>
        <p:nvSpPr>
          <p:cNvPr id="1168413" name="Line 29"/>
          <p:cNvSpPr>
            <a:spLocks noChangeShapeType="1"/>
          </p:cNvSpPr>
          <p:nvPr/>
        </p:nvSpPr>
        <p:spPr bwMode="auto">
          <a:xfrm flipV="1">
            <a:off x="2914650" y="3919538"/>
            <a:ext cx="733425" cy="419100"/>
          </a:xfrm>
          <a:prstGeom prst="line">
            <a:avLst/>
          </a:prstGeom>
          <a:noFill/>
          <a:ln w="25400">
            <a:solidFill>
              <a:srgbClr val="FFCC00"/>
            </a:solidFill>
            <a:round/>
            <a:headEnd/>
            <a:tailEnd/>
          </a:ln>
          <a:effectLst/>
        </p:spPr>
        <p:txBody>
          <a:bodyPr/>
          <a:lstStyle/>
          <a:p>
            <a:endParaRPr lang="en-US"/>
          </a:p>
        </p:txBody>
      </p:sp>
      <p:sp>
        <p:nvSpPr>
          <p:cNvPr id="1168414" name="Line 30"/>
          <p:cNvSpPr>
            <a:spLocks noChangeShapeType="1"/>
          </p:cNvSpPr>
          <p:nvPr/>
        </p:nvSpPr>
        <p:spPr bwMode="auto">
          <a:xfrm flipV="1">
            <a:off x="3886200" y="3709988"/>
            <a:ext cx="838200" cy="1524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8415" name="Line 31"/>
          <p:cNvSpPr>
            <a:spLocks noChangeShapeType="1"/>
          </p:cNvSpPr>
          <p:nvPr/>
        </p:nvSpPr>
        <p:spPr bwMode="auto">
          <a:xfrm flipV="1">
            <a:off x="1600200" y="3538538"/>
            <a:ext cx="466725" cy="485775"/>
          </a:xfrm>
          <a:prstGeom prst="line">
            <a:avLst/>
          </a:prstGeom>
          <a:noFill/>
          <a:ln w="28575">
            <a:solidFill>
              <a:srgbClr val="FF0000"/>
            </a:solidFill>
            <a:round/>
            <a:headEnd/>
            <a:tailEnd type="arrow" w="sm" len="med"/>
          </a:ln>
          <a:effectLst/>
        </p:spPr>
        <p:txBody>
          <a:bodyPr/>
          <a:lstStyle/>
          <a:p>
            <a:endParaRPr lang="en-US"/>
          </a:p>
        </p:txBody>
      </p:sp>
      <p:sp>
        <p:nvSpPr>
          <p:cNvPr id="1168416" name="Line 32"/>
          <p:cNvSpPr>
            <a:spLocks noChangeShapeType="1"/>
          </p:cNvSpPr>
          <p:nvPr/>
        </p:nvSpPr>
        <p:spPr bwMode="auto">
          <a:xfrm flipH="1" flipV="1">
            <a:off x="2209800" y="3586163"/>
            <a:ext cx="495300" cy="704850"/>
          </a:xfrm>
          <a:prstGeom prst="line">
            <a:avLst/>
          </a:prstGeom>
          <a:noFill/>
          <a:ln w="28575">
            <a:solidFill>
              <a:srgbClr val="FF0000"/>
            </a:solidFill>
            <a:round/>
            <a:headEnd/>
            <a:tailEnd type="arrow" w="sm" len="med"/>
          </a:ln>
          <a:effectLst/>
        </p:spPr>
        <p:txBody>
          <a:bodyPr/>
          <a:lstStyle/>
          <a:p>
            <a:endParaRPr lang="en-US"/>
          </a:p>
        </p:txBody>
      </p:sp>
      <p:sp>
        <p:nvSpPr>
          <p:cNvPr id="1168417" name="Line 33"/>
          <p:cNvSpPr>
            <a:spLocks noChangeShapeType="1"/>
          </p:cNvSpPr>
          <p:nvPr/>
        </p:nvSpPr>
        <p:spPr bwMode="auto">
          <a:xfrm flipV="1">
            <a:off x="4429125" y="2681288"/>
            <a:ext cx="733425" cy="219075"/>
          </a:xfrm>
          <a:prstGeom prst="line">
            <a:avLst/>
          </a:prstGeom>
          <a:noFill/>
          <a:ln w="25400">
            <a:solidFill>
              <a:srgbClr val="FFCC00"/>
            </a:solidFill>
            <a:round/>
            <a:headEnd/>
            <a:tailEnd/>
          </a:ln>
          <a:effectLst/>
        </p:spPr>
        <p:txBody>
          <a:bodyPr/>
          <a:lstStyle/>
          <a:p>
            <a:endParaRPr lang="en-US"/>
          </a:p>
        </p:txBody>
      </p:sp>
      <p:sp>
        <p:nvSpPr>
          <p:cNvPr id="1168418" name="Line 34"/>
          <p:cNvSpPr>
            <a:spLocks noChangeShapeType="1"/>
          </p:cNvSpPr>
          <p:nvPr/>
        </p:nvSpPr>
        <p:spPr bwMode="auto">
          <a:xfrm flipH="1" flipV="1">
            <a:off x="1524000" y="4195763"/>
            <a:ext cx="76200" cy="609600"/>
          </a:xfrm>
          <a:prstGeom prst="line">
            <a:avLst/>
          </a:prstGeom>
          <a:noFill/>
          <a:ln w="25400">
            <a:solidFill>
              <a:srgbClr val="FFCC00"/>
            </a:solidFill>
            <a:round/>
            <a:headEnd/>
            <a:tailEnd/>
          </a:ln>
          <a:effectLst/>
        </p:spPr>
        <p:txBody>
          <a:bodyPr/>
          <a:lstStyle/>
          <a:p>
            <a:endParaRPr lang="en-US"/>
          </a:p>
        </p:txBody>
      </p:sp>
      <p:sp>
        <p:nvSpPr>
          <p:cNvPr id="1168419" name="Line 35"/>
          <p:cNvSpPr>
            <a:spLocks noChangeShapeType="1"/>
          </p:cNvSpPr>
          <p:nvPr/>
        </p:nvSpPr>
        <p:spPr bwMode="auto">
          <a:xfrm flipV="1">
            <a:off x="1752600" y="4443413"/>
            <a:ext cx="914400" cy="457200"/>
          </a:xfrm>
          <a:prstGeom prst="line">
            <a:avLst/>
          </a:prstGeom>
          <a:noFill/>
          <a:ln w="25400">
            <a:solidFill>
              <a:srgbClr val="FFCC00"/>
            </a:solidFill>
            <a:round/>
            <a:headEnd/>
            <a:tailEnd/>
          </a:ln>
          <a:effectLst/>
        </p:spPr>
        <p:txBody>
          <a:bodyPr/>
          <a:lstStyle/>
          <a:p>
            <a:endParaRPr lang="en-US"/>
          </a:p>
        </p:txBody>
      </p:sp>
      <p:sp>
        <p:nvSpPr>
          <p:cNvPr id="1168420" name="Line 36"/>
          <p:cNvSpPr>
            <a:spLocks noChangeShapeType="1"/>
          </p:cNvSpPr>
          <p:nvPr/>
        </p:nvSpPr>
        <p:spPr bwMode="auto">
          <a:xfrm flipH="1" flipV="1">
            <a:off x="6686550" y="4557713"/>
            <a:ext cx="466725" cy="542925"/>
          </a:xfrm>
          <a:prstGeom prst="line">
            <a:avLst/>
          </a:prstGeom>
          <a:noFill/>
          <a:ln w="28575">
            <a:solidFill>
              <a:srgbClr val="FF0000"/>
            </a:solidFill>
            <a:round/>
            <a:headEnd/>
            <a:tailEnd type="arrow" w="sm" len="med"/>
          </a:ln>
          <a:effectLst/>
        </p:spPr>
        <p:txBody>
          <a:bodyPr/>
          <a:lstStyle/>
          <a:p>
            <a:endParaRPr lang="en-US"/>
          </a:p>
        </p:txBody>
      </p:sp>
      <p:sp>
        <p:nvSpPr>
          <p:cNvPr id="1168421" name="Line 37"/>
          <p:cNvSpPr>
            <a:spLocks noChangeShapeType="1"/>
          </p:cNvSpPr>
          <p:nvPr/>
        </p:nvSpPr>
        <p:spPr bwMode="auto">
          <a:xfrm flipV="1">
            <a:off x="5876925" y="4586288"/>
            <a:ext cx="609600" cy="381000"/>
          </a:xfrm>
          <a:prstGeom prst="line">
            <a:avLst/>
          </a:prstGeom>
          <a:noFill/>
          <a:ln w="25400">
            <a:solidFill>
              <a:srgbClr val="FFCC00"/>
            </a:solidFill>
            <a:round/>
            <a:headEnd/>
            <a:tailEnd/>
          </a:ln>
          <a:effectLst/>
        </p:spPr>
        <p:txBody>
          <a:bodyPr/>
          <a:lstStyle/>
          <a:p>
            <a:endParaRPr lang="en-US"/>
          </a:p>
        </p:txBody>
      </p:sp>
      <p:sp>
        <p:nvSpPr>
          <p:cNvPr id="1168422" name="Line 38"/>
          <p:cNvSpPr>
            <a:spLocks noChangeShapeType="1"/>
          </p:cNvSpPr>
          <p:nvPr/>
        </p:nvSpPr>
        <p:spPr bwMode="auto">
          <a:xfrm flipV="1">
            <a:off x="4648200" y="3833813"/>
            <a:ext cx="180975" cy="666750"/>
          </a:xfrm>
          <a:prstGeom prst="line">
            <a:avLst/>
          </a:prstGeom>
          <a:noFill/>
          <a:ln w="25400">
            <a:solidFill>
              <a:srgbClr val="FFCC00"/>
            </a:solidFill>
            <a:round/>
            <a:headEnd/>
            <a:tailEnd/>
          </a:ln>
          <a:effectLst/>
        </p:spPr>
        <p:txBody>
          <a:bodyPr/>
          <a:lstStyle/>
          <a:p>
            <a:endParaRPr lang="en-US"/>
          </a:p>
        </p:txBody>
      </p:sp>
      <p:sp>
        <p:nvSpPr>
          <p:cNvPr id="1168423" name="Line 39"/>
          <p:cNvSpPr>
            <a:spLocks noChangeShapeType="1"/>
          </p:cNvSpPr>
          <p:nvPr/>
        </p:nvSpPr>
        <p:spPr bwMode="auto">
          <a:xfrm flipH="1" flipV="1">
            <a:off x="2743200" y="2671763"/>
            <a:ext cx="1447800" cy="228600"/>
          </a:xfrm>
          <a:prstGeom prst="line">
            <a:avLst/>
          </a:prstGeom>
          <a:noFill/>
          <a:ln w="28575">
            <a:solidFill>
              <a:srgbClr val="FF0000"/>
            </a:solidFill>
            <a:round/>
            <a:headEnd/>
            <a:tailEnd type="arrow" w="sm" len="med"/>
          </a:ln>
          <a:effectLst/>
        </p:spPr>
        <p:txBody>
          <a:bodyPr/>
          <a:lstStyle/>
          <a:p>
            <a:endParaRPr lang="en-US"/>
          </a:p>
        </p:txBody>
      </p:sp>
      <p:sp>
        <p:nvSpPr>
          <p:cNvPr id="1168424" name="Line 40"/>
          <p:cNvSpPr>
            <a:spLocks noChangeShapeType="1"/>
          </p:cNvSpPr>
          <p:nvPr/>
        </p:nvSpPr>
        <p:spPr bwMode="auto">
          <a:xfrm flipV="1">
            <a:off x="5791200" y="3833813"/>
            <a:ext cx="180975" cy="1047750"/>
          </a:xfrm>
          <a:prstGeom prst="line">
            <a:avLst/>
          </a:prstGeom>
          <a:noFill/>
          <a:ln w="28575">
            <a:solidFill>
              <a:srgbClr val="FF0000"/>
            </a:solidFill>
            <a:round/>
            <a:headEnd/>
            <a:tailEnd type="arrow" w="sm" len="med"/>
          </a:ln>
          <a:effectLst/>
        </p:spPr>
        <p:txBody>
          <a:bodyPr/>
          <a:lstStyle/>
          <a:p>
            <a:endParaRPr lang="en-US"/>
          </a:p>
        </p:txBody>
      </p:sp>
      <p:sp>
        <p:nvSpPr>
          <p:cNvPr id="1168425" name="Line 41"/>
          <p:cNvSpPr>
            <a:spLocks noChangeShapeType="1"/>
          </p:cNvSpPr>
          <p:nvPr/>
        </p:nvSpPr>
        <p:spPr bwMode="auto">
          <a:xfrm flipH="1" flipV="1">
            <a:off x="3305175" y="5281613"/>
            <a:ext cx="990600" cy="76200"/>
          </a:xfrm>
          <a:prstGeom prst="line">
            <a:avLst/>
          </a:prstGeom>
          <a:noFill/>
          <a:ln w="25400">
            <a:solidFill>
              <a:srgbClr val="FFCC00"/>
            </a:solidFill>
            <a:round/>
            <a:headEnd/>
            <a:tailEnd/>
          </a:ln>
          <a:effectLst/>
        </p:spPr>
        <p:txBody>
          <a:bodyPr/>
          <a:lstStyle/>
          <a:p>
            <a:endParaRPr lang="en-US"/>
          </a:p>
        </p:txBody>
      </p:sp>
      <p:sp>
        <p:nvSpPr>
          <p:cNvPr id="1168426" name="Line 42"/>
          <p:cNvSpPr>
            <a:spLocks noChangeShapeType="1"/>
          </p:cNvSpPr>
          <p:nvPr/>
        </p:nvSpPr>
        <p:spPr bwMode="auto">
          <a:xfrm flipV="1">
            <a:off x="4876800" y="2747963"/>
            <a:ext cx="381000" cy="8382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8427" name="Line 43"/>
          <p:cNvSpPr>
            <a:spLocks noChangeShapeType="1"/>
          </p:cNvSpPr>
          <p:nvPr/>
        </p:nvSpPr>
        <p:spPr bwMode="auto">
          <a:xfrm flipV="1">
            <a:off x="1485900" y="3033713"/>
            <a:ext cx="76200" cy="914400"/>
          </a:xfrm>
          <a:prstGeom prst="line">
            <a:avLst/>
          </a:prstGeom>
          <a:noFill/>
          <a:ln w="25400">
            <a:solidFill>
              <a:srgbClr val="FFCC00"/>
            </a:solidFill>
            <a:round/>
            <a:headEnd/>
            <a:tailEnd/>
          </a:ln>
          <a:effectLst/>
        </p:spPr>
        <p:txBody>
          <a:bodyPr/>
          <a:lstStyle/>
          <a:p>
            <a:endParaRPr lang="en-US"/>
          </a:p>
        </p:txBody>
      </p:sp>
      <p:sp>
        <p:nvSpPr>
          <p:cNvPr id="1168428" name="Line 44"/>
          <p:cNvSpPr>
            <a:spLocks noChangeShapeType="1"/>
          </p:cNvSpPr>
          <p:nvPr/>
        </p:nvSpPr>
        <p:spPr bwMode="auto">
          <a:xfrm flipV="1">
            <a:off x="6400800" y="2824163"/>
            <a:ext cx="533400" cy="1524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8429" name="Line 45"/>
          <p:cNvSpPr>
            <a:spLocks noChangeShapeType="1"/>
          </p:cNvSpPr>
          <p:nvPr/>
        </p:nvSpPr>
        <p:spPr bwMode="auto">
          <a:xfrm flipH="1" flipV="1">
            <a:off x="5419725" y="2671763"/>
            <a:ext cx="762000" cy="304800"/>
          </a:xfrm>
          <a:prstGeom prst="line">
            <a:avLst/>
          </a:prstGeom>
          <a:noFill/>
          <a:ln w="28575">
            <a:solidFill>
              <a:srgbClr val="FF0000"/>
            </a:solidFill>
            <a:round/>
            <a:headEnd/>
            <a:tailEnd type="arrow" w="sm" len="med"/>
          </a:ln>
          <a:effectLst/>
        </p:spPr>
        <p:txBody>
          <a:bodyPr/>
          <a:lstStyle/>
          <a:p>
            <a:endParaRPr lang="en-US"/>
          </a:p>
        </p:txBody>
      </p:sp>
      <p:sp>
        <p:nvSpPr>
          <p:cNvPr id="1168430" name="Line 46"/>
          <p:cNvSpPr>
            <a:spLocks noChangeShapeType="1"/>
          </p:cNvSpPr>
          <p:nvPr/>
        </p:nvSpPr>
        <p:spPr bwMode="auto">
          <a:xfrm flipV="1">
            <a:off x="6019800" y="3128963"/>
            <a:ext cx="228600" cy="457200"/>
          </a:xfrm>
          <a:prstGeom prst="line">
            <a:avLst/>
          </a:prstGeom>
          <a:noFill/>
          <a:ln w="25400">
            <a:solidFill>
              <a:srgbClr val="FFCC00"/>
            </a:solidFill>
            <a:round/>
            <a:headEnd/>
            <a:tailEnd/>
          </a:ln>
          <a:effectLst/>
        </p:spPr>
        <p:txBody>
          <a:bodyPr/>
          <a:lstStyle/>
          <a:p>
            <a:endParaRPr lang="en-US"/>
          </a:p>
        </p:txBody>
      </p:sp>
      <p:sp>
        <p:nvSpPr>
          <p:cNvPr id="1168431" name="Line 47"/>
          <p:cNvSpPr>
            <a:spLocks noChangeShapeType="1"/>
          </p:cNvSpPr>
          <p:nvPr/>
        </p:nvSpPr>
        <p:spPr bwMode="auto">
          <a:xfrm flipH="1" flipV="1">
            <a:off x="3790950" y="3967163"/>
            <a:ext cx="609600" cy="1295400"/>
          </a:xfrm>
          <a:prstGeom prst="line">
            <a:avLst/>
          </a:prstGeom>
          <a:noFill/>
          <a:ln w="28575">
            <a:solidFill>
              <a:srgbClr val="FF0000"/>
            </a:solidFill>
            <a:round/>
            <a:headEnd/>
            <a:tailEnd type="arrow" w="sm" len="med"/>
          </a:ln>
          <a:effectLst/>
        </p:spPr>
        <p:txBody>
          <a:bodyPr/>
          <a:lstStyle/>
          <a:p>
            <a:endParaRPr lang="en-US"/>
          </a:p>
        </p:txBody>
      </p:sp>
      <p:sp>
        <p:nvSpPr>
          <p:cNvPr id="1168432" name="Line 48"/>
          <p:cNvSpPr>
            <a:spLocks noChangeShapeType="1"/>
          </p:cNvSpPr>
          <p:nvPr/>
        </p:nvSpPr>
        <p:spPr bwMode="auto">
          <a:xfrm flipV="1">
            <a:off x="2286000" y="3005138"/>
            <a:ext cx="1905000" cy="457200"/>
          </a:xfrm>
          <a:prstGeom prst="line">
            <a:avLst/>
          </a:prstGeom>
          <a:noFill/>
          <a:ln w="25400">
            <a:solidFill>
              <a:srgbClr val="FFCC00"/>
            </a:solidFill>
            <a:round/>
            <a:headEnd/>
            <a:tailEnd/>
          </a:ln>
          <a:effectLst/>
        </p:spPr>
        <p:txBody>
          <a:bodyPr/>
          <a:lstStyle/>
          <a:p>
            <a:endParaRPr lang="en-US"/>
          </a:p>
        </p:txBody>
      </p:sp>
      <p:sp>
        <p:nvSpPr>
          <p:cNvPr id="1168433" name="Line 49"/>
          <p:cNvSpPr>
            <a:spLocks noChangeShapeType="1"/>
          </p:cNvSpPr>
          <p:nvPr/>
        </p:nvSpPr>
        <p:spPr bwMode="auto">
          <a:xfrm flipH="1" flipV="1">
            <a:off x="7162800" y="2900363"/>
            <a:ext cx="533400" cy="1143000"/>
          </a:xfrm>
          <a:prstGeom prst="line">
            <a:avLst/>
          </a:prstGeom>
          <a:noFill/>
          <a:ln w="25400">
            <a:solidFill>
              <a:srgbClr val="FFCC00"/>
            </a:solidFill>
            <a:round/>
            <a:headEnd/>
            <a:tailEnd/>
          </a:ln>
          <a:effectLst/>
        </p:spPr>
        <p:txBody>
          <a:bodyPr/>
          <a:lstStyle/>
          <a:p>
            <a:endParaRPr lang="en-US"/>
          </a:p>
        </p:txBody>
      </p:sp>
      <p:sp>
        <p:nvSpPr>
          <p:cNvPr id="1168434" name="Line 50"/>
          <p:cNvSpPr>
            <a:spLocks noChangeShapeType="1"/>
          </p:cNvSpPr>
          <p:nvPr/>
        </p:nvSpPr>
        <p:spPr bwMode="auto">
          <a:xfrm flipH="1" flipV="1">
            <a:off x="2733675" y="2747963"/>
            <a:ext cx="914400" cy="990600"/>
          </a:xfrm>
          <a:prstGeom prst="line">
            <a:avLst/>
          </a:prstGeom>
          <a:noFill/>
          <a:ln w="28575">
            <a:solidFill>
              <a:srgbClr val="FF0000"/>
            </a:solidFill>
            <a:round/>
            <a:headEnd/>
            <a:tailEnd type="arrow" w="sm" len="med"/>
          </a:ln>
          <a:effectLst/>
        </p:spPr>
        <p:txBody>
          <a:bodyPr/>
          <a:lstStyle/>
          <a:p>
            <a:endParaRPr lang="en-US"/>
          </a:p>
        </p:txBody>
      </p:sp>
      <p:sp>
        <p:nvSpPr>
          <p:cNvPr id="1168435" name="Line 51"/>
          <p:cNvSpPr>
            <a:spLocks noChangeShapeType="1"/>
          </p:cNvSpPr>
          <p:nvPr/>
        </p:nvSpPr>
        <p:spPr bwMode="auto">
          <a:xfrm flipH="1" flipV="1">
            <a:off x="6076950" y="3805238"/>
            <a:ext cx="428625" cy="561975"/>
          </a:xfrm>
          <a:prstGeom prst="line">
            <a:avLst/>
          </a:prstGeom>
          <a:noFill/>
          <a:ln w="28575">
            <a:solidFill>
              <a:srgbClr val="FF0000"/>
            </a:solidFill>
            <a:round/>
            <a:headEnd/>
            <a:tailEnd type="arrow" w="sm" len="med"/>
          </a:ln>
          <a:effectLst/>
        </p:spPr>
        <p:txBody>
          <a:bodyPr/>
          <a:lstStyle/>
          <a:p>
            <a:endParaRPr lang="en-US"/>
          </a:p>
        </p:txBody>
      </p:sp>
      <p:sp>
        <p:nvSpPr>
          <p:cNvPr id="1168436" name="Line 52"/>
          <p:cNvSpPr>
            <a:spLocks noChangeShapeType="1"/>
          </p:cNvSpPr>
          <p:nvPr/>
        </p:nvSpPr>
        <p:spPr bwMode="auto">
          <a:xfrm flipV="1">
            <a:off x="6600825" y="2871788"/>
            <a:ext cx="457200" cy="1447800"/>
          </a:xfrm>
          <a:prstGeom prst="line">
            <a:avLst/>
          </a:prstGeom>
          <a:noFill/>
          <a:ln w="25400">
            <a:solidFill>
              <a:srgbClr val="FFCC00"/>
            </a:solidFill>
            <a:round/>
            <a:headEnd/>
            <a:tailEnd/>
          </a:ln>
          <a:effectLst/>
        </p:spPr>
        <p:txBody>
          <a:bodyPr/>
          <a:lstStyle/>
          <a:p>
            <a:endParaRPr lang="en-US"/>
          </a:p>
        </p:txBody>
      </p:sp>
      <p:sp>
        <p:nvSpPr>
          <p:cNvPr id="1168437" name="Oval 53"/>
          <p:cNvSpPr>
            <a:spLocks noChangeArrowheads="1"/>
          </p:cNvSpPr>
          <p:nvPr/>
        </p:nvSpPr>
        <p:spPr bwMode="auto">
          <a:xfrm>
            <a:off x="7620000" y="40433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68438" name="Line 54"/>
          <p:cNvSpPr>
            <a:spLocks noChangeShapeType="1"/>
          </p:cNvSpPr>
          <p:nvPr/>
        </p:nvSpPr>
        <p:spPr bwMode="auto">
          <a:xfrm flipH="1" flipV="1">
            <a:off x="5867400" y="5033963"/>
            <a:ext cx="1219200" cy="152400"/>
          </a:xfrm>
          <a:prstGeom prst="line">
            <a:avLst/>
          </a:prstGeom>
          <a:noFill/>
          <a:ln w="25400">
            <a:solidFill>
              <a:srgbClr val="FFCC00"/>
            </a:solidFill>
            <a:round/>
            <a:headEnd/>
            <a:tailEnd/>
          </a:ln>
          <a:effectLst/>
        </p:spPr>
        <p:txBody>
          <a:bodyPr/>
          <a:lstStyle/>
          <a:p>
            <a:endParaRPr lang="en-US"/>
          </a:p>
        </p:txBody>
      </p:sp>
      <p:sp>
        <p:nvSpPr>
          <p:cNvPr id="1168439" name="Line 55"/>
          <p:cNvSpPr>
            <a:spLocks noChangeShapeType="1"/>
          </p:cNvSpPr>
          <p:nvPr/>
        </p:nvSpPr>
        <p:spPr bwMode="auto">
          <a:xfrm flipH="1" flipV="1">
            <a:off x="1752600" y="5033963"/>
            <a:ext cx="1295400" cy="152400"/>
          </a:xfrm>
          <a:prstGeom prst="line">
            <a:avLst/>
          </a:prstGeom>
          <a:noFill/>
          <a:ln w="25400">
            <a:solidFill>
              <a:srgbClr val="FFCC00"/>
            </a:solidFill>
            <a:round/>
            <a:headEnd/>
            <a:tailEnd/>
          </a:ln>
          <a:effectLst/>
        </p:spPr>
        <p:txBody>
          <a:bodyPr/>
          <a:lstStyle/>
          <a:p>
            <a:endParaRPr lang="en-US"/>
          </a:p>
        </p:txBody>
      </p:sp>
      <p:sp>
        <p:nvSpPr>
          <p:cNvPr id="1168440" name="Line 56"/>
          <p:cNvSpPr>
            <a:spLocks noChangeShapeType="1"/>
          </p:cNvSpPr>
          <p:nvPr/>
        </p:nvSpPr>
        <p:spPr bwMode="auto">
          <a:xfrm flipH="1">
            <a:off x="4581525" y="5053013"/>
            <a:ext cx="1076325" cy="285750"/>
          </a:xfrm>
          <a:prstGeom prst="line">
            <a:avLst/>
          </a:prstGeom>
          <a:noFill/>
          <a:ln w="25400">
            <a:solidFill>
              <a:srgbClr val="FFCC00"/>
            </a:solidFill>
            <a:round/>
            <a:headEnd/>
            <a:tailEnd/>
          </a:ln>
          <a:effectLst/>
        </p:spPr>
        <p:txBody>
          <a:bodyPr/>
          <a:lstStyle/>
          <a:p>
            <a:endParaRPr lang="en-US"/>
          </a:p>
        </p:txBody>
      </p:sp>
      <p:sp>
        <p:nvSpPr>
          <p:cNvPr id="1168441" name="Line 57"/>
          <p:cNvSpPr>
            <a:spLocks noChangeShapeType="1"/>
          </p:cNvSpPr>
          <p:nvPr/>
        </p:nvSpPr>
        <p:spPr bwMode="auto">
          <a:xfrm flipH="1">
            <a:off x="6705600" y="4186238"/>
            <a:ext cx="866775" cy="238125"/>
          </a:xfrm>
          <a:prstGeom prst="line">
            <a:avLst/>
          </a:prstGeom>
          <a:noFill/>
          <a:ln w="25400">
            <a:solidFill>
              <a:srgbClr val="FFCC00"/>
            </a:solidFill>
            <a:round/>
            <a:headEnd/>
            <a:tailEnd/>
          </a:ln>
          <a:effectLst/>
        </p:spPr>
        <p:txBody>
          <a:bodyPr/>
          <a:lstStyle/>
          <a:p>
            <a:endParaRPr lang="en-US"/>
          </a:p>
        </p:txBody>
      </p:sp>
      <p:sp>
        <p:nvSpPr>
          <p:cNvPr id="1168442" name="Line 58"/>
          <p:cNvSpPr>
            <a:spLocks noChangeShapeType="1"/>
          </p:cNvSpPr>
          <p:nvPr/>
        </p:nvSpPr>
        <p:spPr bwMode="auto">
          <a:xfrm flipH="1">
            <a:off x="7296150" y="4281488"/>
            <a:ext cx="381000" cy="762000"/>
          </a:xfrm>
          <a:prstGeom prst="line">
            <a:avLst/>
          </a:prstGeom>
          <a:noFill/>
          <a:ln w="25400">
            <a:solidFill>
              <a:srgbClr val="FFCC00"/>
            </a:solidFill>
            <a:round/>
            <a:headEnd/>
            <a:tailEnd/>
          </a:ln>
          <a:effectLst/>
        </p:spPr>
        <p:txBody>
          <a:bodyPr/>
          <a:lstStyle/>
          <a:p>
            <a:endParaRPr lang="en-US"/>
          </a:p>
        </p:txBody>
      </p:sp>
      <p:sp>
        <p:nvSpPr>
          <p:cNvPr id="1168443" name="Line 59"/>
          <p:cNvSpPr>
            <a:spLocks noChangeShapeType="1"/>
          </p:cNvSpPr>
          <p:nvPr/>
        </p:nvSpPr>
        <p:spPr bwMode="auto">
          <a:xfrm flipH="1" flipV="1">
            <a:off x="4953000" y="3814763"/>
            <a:ext cx="1524000" cy="609600"/>
          </a:xfrm>
          <a:prstGeom prst="line">
            <a:avLst/>
          </a:prstGeom>
          <a:noFill/>
          <a:ln w="25400">
            <a:solidFill>
              <a:srgbClr val="FFCC00"/>
            </a:solidFill>
            <a:round/>
            <a:headEnd/>
            <a:tailEnd/>
          </a:ln>
          <a:effectLst/>
        </p:spPr>
        <p:txBody>
          <a:bodyPr/>
          <a:lstStyle/>
          <a:p>
            <a:endParaRPr lang="en-US"/>
          </a:p>
        </p:txBody>
      </p:sp>
      <p:sp>
        <p:nvSpPr>
          <p:cNvPr id="1168444" name="Line 60"/>
          <p:cNvSpPr>
            <a:spLocks noChangeShapeType="1"/>
          </p:cNvSpPr>
          <p:nvPr/>
        </p:nvSpPr>
        <p:spPr bwMode="auto">
          <a:xfrm flipH="1">
            <a:off x="3200400" y="3967163"/>
            <a:ext cx="523875" cy="1143000"/>
          </a:xfrm>
          <a:prstGeom prst="line">
            <a:avLst/>
          </a:prstGeom>
          <a:noFill/>
          <a:ln w="25400">
            <a:solidFill>
              <a:srgbClr val="FFCC00"/>
            </a:solidFill>
            <a:round/>
            <a:headEnd/>
            <a:tailEnd/>
          </a:ln>
          <a:effectLst/>
        </p:spPr>
        <p:txBody>
          <a:bodyPr/>
          <a:lstStyle/>
          <a:p>
            <a:endParaRPr lang="en-US"/>
          </a:p>
        </p:txBody>
      </p:sp>
      <p:sp>
        <p:nvSpPr>
          <p:cNvPr id="1168445" name="Line 61"/>
          <p:cNvSpPr>
            <a:spLocks noChangeShapeType="1"/>
          </p:cNvSpPr>
          <p:nvPr/>
        </p:nvSpPr>
        <p:spPr bwMode="auto">
          <a:xfrm flipH="1" flipV="1">
            <a:off x="6410325" y="3090863"/>
            <a:ext cx="1219200" cy="990600"/>
          </a:xfrm>
          <a:prstGeom prst="line">
            <a:avLst/>
          </a:prstGeom>
          <a:noFill/>
          <a:ln w="28575">
            <a:solidFill>
              <a:srgbClr val="FF0000"/>
            </a:solidFill>
            <a:round/>
            <a:headEnd/>
            <a:tailEnd type="arrow" w="sm" len="med"/>
          </a:ln>
          <a:effectLst/>
        </p:spPr>
        <p:txBody>
          <a:bodyPr/>
          <a:lstStyle/>
          <a:p>
            <a:endParaRPr lang="en-US"/>
          </a:p>
        </p:txBody>
      </p:sp>
      <p:sp>
        <p:nvSpPr>
          <p:cNvPr id="1168446" name="Line 62"/>
          <p:cNvSpPr>
            <a:spLocks noChangeShapeType="1"/>
          </p:cNvSpPr>
          <p:nvPr/>
        </p:nvSpPr>
        <p:spPr bwMode="auto">
          <a:xfrm flipH="1" flipV="1">
            <a:off x="4410075" y="3005138"/>
            <a:ext cx="1447800" cy="609600"/>
          </a:xfrm>
          <a:prstGeom prst="line">
            <a:avLst/>
          </a:prstGeom>
          <a:noFill/>
          <a:ln w="25400">
            <a:solidFill>
              <a:srgbClr val="FFCC00"/>
            </a:solidFill>
            <a:round/>
            <a:headEnd/>
            <a:tailEnd/>
          </a:ln>
          <a:effectLst/>
        </p:spPr>
        <p:txBody>
          <a:bodyPr/>
          <a:lstStyle/>
          <a:p>
            <a:endParaRPr lang="en-US"/>
          </a:p>
        </p:txBody>
      </p:sp>
      <p:sp>
        <p:nvSpPr>
          <p:cNvPr id="1168447" name="Line 63"/>
          <p:cNvSpPr>
            <a:spLocks noChangeShapeType="1"/>
          </p:cNvSpPr>
          <p:nvPr/>
        </p:nvSpPr>
        <p:spPr bwMode="auto">
          <a:xfrm flipH="1">
            <a:off x="1666875" y="2671763"/>
            <a:ext cx="847725" cy="190500"/>
          </a:xfrm>
          <a:prstGeom prst="line">
            <a:avLst/>
          </a:prstGeom>
          <a:noFill/>
          <a:ln w="28575">
            <a:solidFill>
              <a:srgbClr val="FF0000"/>
            </a:solidFill>
            <a:round/>
            <a:headEnd type="arrow" w="sm" len="med"/>
            <a:tailEnd type="none" w="sm" len="med"/>
          </a:ln>
          <a:effectLst/>
        </p:spPr>
        <p:txBody>
          <a:bodyPr/>
          <a:lstStyle/>
          <a:p>
            <a:endParaRPr lang="en-US"/>
          </a:p>
        </p:txBody>
      </p:sp>
      <p:sp>
        <p:nvSpPr>
          <p:cNvPr id="1168448" name="Line 64"/>
          <p:cNvSpPr>
            <a:spLocks noChangeShapeType="1"/>
          </p:cNvSpPr>
          <p:nvPr/>
        </p:nvSpPr>
        <p:spPr bwMode="auto">
          <a:xfrm flipV="1">
            <a:off x="1676400" y="3595688"/>
            <a:ext cx="457200" cy="1219200"/>
          </a:xfrm>
          <a:prstGeom prst="line">
            <a:avLst/>
          </a:prstGeom>
          <a:noFill/>
          <a:ln w="28575">
            <a:solidFill>
              <a:srgbClr val="FF0000"/>
            </a:solidFill>
            <a:round/>
            <a:headEnd/>
            <a:tailEnd type="arrow" w="sm" len="med"/>
          </a:ln>
          <a:effectLst/>
        </p:spPr>
        <p:txBody>
          <a:bodyPr/>
          <a:lstStyle/>
          <a:p>
            <a:endParaRPr lang="en-US"/>
          </a:p>
        </p:txBody>
      </p:sp>
      <p:sp>
        <p:nvSpPr>
          <p:cNvPr id="1168449" name="Line 65"/>
          <p:cNvSpPr>
            <a:spLocks noChangeShapeType="1"/>
          </p:cNvSpPr>
          <p:nvPr/>
        </p:nvSpPr>
        <p:spPr bwMode="auto">
          <a:xfrm flipV="1">
            <a:off x="3286125" y="4681538"/>
            <a:ext cx="1219200" cy="495300"/>
          </a:xfrm>
          <a:prstGeom prst="line">
            <a:avLst/>
          </a:prstGeom>
          <a:noFill/>
          <a:ln w="25400">
            <a:solidFill>
              <a:srgbClr val="FFCC00"/>
            </a:solidFill>
            <a:round/>
            <a:headEnd/>
            <a:tailEnd/>
          </a:ln>
          <a:effectLst/>
        </p:spPr>
        <p:txBody>
          <a:bodyPr/>
          <a:lstStyle/>
          <a:p>
            <a:endParaRPr lang="en-US"/>
          </a:p>
        </p:txBody>
      </p:sp>
      <p:sp>
        <p:nvSpPr>
          <p:cNvPr id="1168450" name="Text Box 66"/>
          <p:cNvSpPr txBox="1">
            <a:spLocks noChangeArrowheads="1"/>
          </p:cNvSpPr>
          <p:nvPr/>
        </p:nvSpPr>
        <p:spPr bwMode="auto">
          <a:xfrm>
            <a:off x="2133600" y="1909763"/>
            <a:ext cx="952500" cy="336550"/>
          </a:xfrm>
          <a:prstGeom prst="rect">
            <a:avLst/>
          </a:prstGeom>
          <a:noFill/>
          <a:ln w="9525">
            <a:noFill/>
            <a:miter lim="800000"/>
            <a:headEnd/>
            <a:tailEnd/>
          </a:ln>
          <a:effectLst/>
        </p:spPr>
        <p:txBody>
          <a:bodyPr wrap="none">
            <a:spAutoFit/>
          </a:bodyPr>
          <a:lstStyle/>
          <a:p>
            <a:pPr algn="l" eaLnBrk="1" hangingPunct="1"/>
            <a:r>
              <a:rPr lang="en-US" altLang="zh-CN" i="0">
                <a:solidFill>
                  <a:srgbClr val="008000"/>
                </a:solidFill>
                <a:ea typeface="宋体" pitchFamily="2" charset="-122"/>
              </a:rPr>
              <a:t>root/sink</a:t>
            </a:r>
          </a:p>
        </p:txBody>
      </p:sp>
      <p:sp>
        <p:nvSpPr>
          <p:cNvPr id="1168451" name="Rectangle 67"/>
          <p:cNvSpPr>
            <a:spLocks noGrp="1" noChangeArrowheads="1"/>
          </p:cNvSpPr>
          <p:nvPr>
            <p:ph type="title"/>
          </p:nvPr>
        </p:nvSpPr>
        <p:spPr/>
        <p:txBody>
          <a:bodyPr/>
          <a:lstStyle/>
          <a:p>
            <a:r>
              <a:rPr lang="en-US"/>
              <a:t>Given the </a:t>
            </a:r>
            <a:r>
              <a:rPr lang="en-US">
                <a:solidFill>
                  <a:schemeClr val="folHlink"/>
                </a:solidFill>
              </a:rPr>
              <a:t>lime</a:t>
            </a:r>
            <a:r>
              <a:rPr lang="en-US"/>
              <a:t> subset…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6" name="Oval 4"/>
          <p:cNvSpPr>
            <a:spLocks noChangeArrowheads="1"/>
          </p:cNvSpPr>
          <p:nvPr/>
        </p:nvSpPr>
        <p:spPr bwMode="auto">
          <a:xfrm>
            <a:off x="2057400" y="3357563"/>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70437" name="Oval 5"/>
          <p:cNvSpPr>
            <a:spLocks noChangeArrowheads="1"/>
          </p:cNvSpPr>
          <p:nvPr/>
        </p:nvSpPr>
        <p:spPr bwMode="auto">
          <a:xfrm>
            <a:off x="1371600" y="3971925"/>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70438" name="Oval 6"/>
          <p:cNvSpPr>
            <a:spLocks noChangeArrowheads="1"/>
          </p:cNvSpPr>
          <p:nvPr/>
        </p:nvSpPr>
        <p:spPr bwMode="auto">
          <a:xfrm>
            <a:off x="1514475" y="4833938"/>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39" name="Oval 7"/>
          <p:cNvSpPr>
            <a:spLocks noChangeArrowheads="1"/>
          </p:cNvSpPr>
          <p:nvPr/>
        </p:nvSpPr>
        <p:spPr bwMode="auto">
          <a:xfrm>
            <a:off x="4191000" y="2824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40" name="Oval 8"/>
          <p:cNvSpPr>
            <a:spLocks noChangeArrowheads="1"/>
          </p:cNvSpPr>
          <p:nvPr/>
        </p:nvSpPr>
        <p:spPr bwMode="auto">
          <a:xfrm>
            <a:off x="6477000" y="4348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41" name="Oval 9"/>
          <p:cNvSpPr>
            <a:spLocks noChangeArrowheads="1"/>
          </p:cNvSpPr>
          <p:nvPr/>
        </p:nvSpPr>
        <p:spPr bwMode="auto">
          <a:xfrm>
            <a:off x="6934200" y="2676525"/>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70442" name="Oval 10"/>
          <p:cNvSpPr>
            <a:spLocks noChangeArrowheads="1"/>
          </p:cNvSpPr>
          <p:nvPr/>
        </p:nvSpPr>
        <p:spPr bwMode="auto">
          <a:xfrm>
            <a:off x="1419225" y="276701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43" name="Oval 11"/>
          <p:cNvSpPr>
            <a:spLocks noChangeArrowheads="1"/>
          </p:cNvSpPr>
          <p:nvPr/>
        </p:nvSpPr>
        <p:spPr bwMode="auto">
          <a:xfrm>
            <a:off x="3657600" y="3743325"/>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44" name="Oval 12"/>
          <p:cNvSpPr>
            <a:spLocks noChangeArrowheads="1"/>
          </p:cNvSpPr>
          <p:nvPr/>
        </p:nvSpPr>
        <p:spPr bwMode="auto">
          <a:xfrm>
            <a:off x="7124700" y="5062538"/>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45" name="Oval 13"/>
          <p:cNvSpPr>
            <a:spLocks noChangeArrowheads="1"/>
          </p:cNvSpPr>
          <p:nvPr/>
        </p:nvSpPr>
        <p:spPr bwMode="auto">
          <a:xfrm>
            <a:off x="5181600" y="25193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46" name="Oval 14"/>
          <p:cNvSpPr>
            <a:spLocks noChangeArrowheads="1"/>
          </p:cNvSpPr>
          <p:nvPr/>
        </p:nvSpPr>
        <p:spPr bwMode="auto">
          <a:xfrm>
            <a:off x="2667000" y="42719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47" name="Oval 15"/>
          <p:cNvSpPr>
            <a:spLocks noChangeArrowheads="1"/>
          </p:cNvSpPr>
          <p:nvPr/>
        </p:nvSpPr>
        <p:spPr bwMode="auto">
          <a:xfrm>
            <a:off x="5867400" y="3590925"/>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48" name="Oval 16"/>
          <p:cNvSpPr>
            <a:spLocks noChangeArrowheads="1"/>
          </p:cNvSpPr>
          <p:nvPr/>
        </p:nvSpPr>
        <p:spPr bwMode="auto">
          <a:xfrm>
            <a:off x="3048000" y="5114925"/>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49" name="Oval 17"/>
          <p:cNvSpPr>
            <a:spLocks noChangeArrowheads="1"/>
          </p:cNvSpPr>
          <p:nvPr/>
        </p:nvSpPr>
        <p:spPr bwMode="auto">
          <a:xfrm>
            <a:off x="4724400" y="35861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50" name="Oval 18"/>
          <p:cNvSpPr>
            <a:spLocks noChangeArrowheads="1"/>
          </p:cNvSpPr>
          <p:nvPr/>
        </p:nvSpPr>
        <p:spPr bwMode="auto">
          <a:xfrm>
            <a:off x="4495800" y="45005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51" name="Oval 19"/>
          <p:cNvSpPr>
            <a:spLocks noChangeArrowheads="1"/>
          </p:cNvSpPr>
          <p:nvPr/>
        </p:nvSpPr>
        <p:spPr bwMode="auto">
          <a:xfrm>
            <a:off x="4343400" y="5262563"/>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70452" name="Oval 20"/>
          <p:cNvSpPr>
            <a:spLocks noChangeArrowheads="1"/>
          </p:cNvSpPr>
          <p:nvPr/>
        </p:nvSpPr>
        <p:spPr bwMode="auto">
          <a:xfrm>
            <a:off x="5638800" y="4881563"/>
            <a:ext cx="228600" cy="228600"/>
          </a:xfrm>
          <a:prstGeom prst="ellipse">
            <a:avLst/>
          </a:prstGeom>
          <a:solidFill>
            <a:schemeClr val="folHlink"/>
          </a:solidFill>
          <a:ln w="12700">
            <a:noFill/>
            <a:round/>
            <a:headEnd/>
            <a:tailEnd/>
          </a:ln>
          <a:effectLst/>
        </p:spPr>
        <p:txBody>
          <a:bodyPr wrap="none" anchor="ctr"/>
          <a:lstStyle/>
          <a:p>
            <a:endParaRPr lang="en-US"/>
          </a:p>
        </p:txBody>
      </p:sp>
      <p:sp>
        <p:nvSpPr>
          <p:cNvPr id="1170453" name="Oval 21"/>
          <p:cNvSpPr>
            <a:spLocks noChangeArrowheads="1"/>
          </p:cNvSpPr>
          <p:nvPr/>
        </p:nvSpPr>
        <p:spPr bwMode="auto">
          <a:xfrm>
            <a:off x="6172200" y="2900363"/>
            <a:ext cx="228600" cy="228600"/>
          </a:xfrm>
          <a:prstGeom prst="ellipse">
            <a:avLst/>
          </a:prstGeom>
          <a:solidFill>
            <a:schemeClr val="accent2"/>
          </a:solidFill>
          <a:ln w="12700">
            <a:solidFill>
              <a:srgbClr val="FFCC00"/>
            </a:solidFill>
            <a:round/>
            <a:headEnd/>
            <a:tailEnd/>
          </a:ln>
          <a:effectLst/>
        </p:spPr>
        <p:txBody>
          <a:bodyPr wrap="none" anchor="ctr"/>
          <a:lstStyle/>
          <a:p>
            <a:endParaRPr lang="en-US"/>
          </a:p>
        </p:txBody>
      </p:sp>
      <p:sp>
        <p:nvSpPr>
          <p:cNvPr id="1170454" name="Line 22"/>
          <p:cNvSpPr>
            <a:spLocks noChangeShapeType="1"/>
          </p:cNvSpPr>
          <p:nvPr/>
        </p:nvSpPr>
        <p:spPr bwMode="auto">
          <a:xfrm flipV="1">
            <a:off x="3867150" y="3052763"/>
            <a:ext cx="381000" cy="685800"/>
          </a:xfrm>
          <a:prstGeom prst="line">
            <a:avLst/>
          </a:prstGeom>
          <a:noFill/>
          <a:ln w="25400">
            <a:solidFill>
              <a:srgbClr val="FFCC00"/>
            </a:solidFill>
            <a:round/>
            <a:headEnd/>
            <a:tailEnd/>
          </a:ln>
          <a:effectLst/>
        </p:spPr>
        <p:txBody>
          <a:bodyPr/>
          <a:lstStyle/>
          <a:p>
            <a:endParaRPr lang="en-US"/>
          </a:p>
        </p:txBody>
      </p:sp>
      <p:sp>
        <p:nvSpPr>
          <p:cNvPr id="1170455" name="Line 23"/>
          <p:cNvSpPr>
            <a:spLocks noChangeShapeType="1"/>
          </p:cNvSpPr>
          <p:nvPr/>
        </p:nvSpPr>
        <p:spPr bwMode="auto">
          <a:xfrm flipH="1" flipV="1">
            <a:off x="1619250" y="2967038"/>
            <a:ext cx="447675" cy="409575"/>
          </a:xfrm>
          <a:prstGeom prst="line">
            <a:avLst/>
          </a:prstGeom>
          <a:noFill/>
          <a:ln w="25400">
            <a:solidFill>
              <a:srgbClr val="FFCC00"/>
            </a:solidFill>
            <a:round/>
            <a:headEnd/>
            <a:tailEnd/>
          </a:ln>
          <a:effectLst/>
        </p:spPr>
        <p:txBody>
          <a:bodyPr/>
          <a:lstStyle/>
          <a:p>
            <a:endParaRPr lang="en-US"/>
          </a:p>
        </p:txBody>
      </p:sp>
      <p:sp>
        <p:nvSpPr>
          <p:cNvPr id="1170456" name="Line 24"/>
          <p:cNvSpPr>
            <a:spLocks noChangeShapeType="1"/>
          </p:cNvSpPr>
          <p:nvPr/>
        </p:nvSpPr>
        <p:spPr bwMode="auto">
          <a:xfrm flipH="1" flipV="1">
            <a:off x="4724400" y="4652963"/>
            <a:ext cx="914400" cy="304800"/>
          </a:xfrm>
          <a:prstGeom prst="line">
            <a:avLst/>
          </a:prstGeom>
          <a:noFill/>
          <a:ln w="25400">
            <a:solidFill>
              <a:srgbClr val="FFCC00"/>
            </a:solidFill>
            <a:round/>
            <a:headEnd/>
            <a:tailEnd/>
          </a:ln>
          <a:effectLst/>
        </p:spPr>
        <p:txBody>
          <a:bodyPr/>
          <a:lstStyle/>
          <a:p>
            <a:endParaRPr lang="en-US"/>
          </a:p>
        </p:txBody>
      </p:sp>
      <p:sp>
        <p:nvSpPr>
          <p:cNvPr id="1170457" name="Line 25"/>
          <p:cNvSpPr>
            <a:spLocks noChangeShapeType="1"/>
          </p:cNvSpPr>
          <p:nvPr/>
        </p:nvSpPr>
        <p:spPr bwMode="auto">
          <a:xfrm flipV="1">
            <a:off x="2914650" y="3919538"/>
            <a:ext cx="733425" cy="419100"/>
          </a:xfrm>
          <a:prstGeom prst="line">
            <a:avLst/>
          </a:prstGeom>
          <a:noFill/>
          <a:ln w="25400">
            <a:solidFill>
              <a:srgbClr val="FFCC00"/>
            </a:solidFill>
            <a:round/>
            <a:headEnd/>
            <a:tailEnd/>
          </a:ln>
          <a:effectLst/>
        </p:spPr>
        <p:txBody>
          <a:bodyPr/>
          <a:lstStyle/>
          <a:p>
            <a:endParaRPr lang="en-US"/>
          </a:p>
        </p:txBody>
      </p:sp>
      <p:sp>
        <p:nvSpPr>
          <p:cNvPr id="1170458" name="Line 26"/>
          <p:cNvSpPr>
            <a:spLocks noChangeShapeType="1"/>
          </p:cNvSpPr>
          <p:nvPr/>
        </p:nvSpPr>
        <p:spPr bwMode="auto">
          <a:xfrm flipV="1">
            <a:off x="4429125" y="2681288"/>
            <a:ext cx="733425" cy="219075"/>
          </a:xfrm>
          <a:prstGeom prst="line">
            <a:avLst/>
          </a:prstGeom>
          <a:noFill/>
          <a:ln w="25400">
            <a:solidFill>
              <a:srgbClr val="FFCC00"/>
            </a:solidFill>
            <a:round/>
            <a:headEnd/>
            <a:tailEnd/>
          </a:ln>
          <a:effectLst/>
        </p:spPr>
        <p:txBody>
          <a:bodyPr/>
          <a:lstStyle/>
          <a:p>
            <a:endParaRPr lang="en-US"/>
          </a:p>
        </p:txBody>
      </p:sp>
      <p:sp>
        <p:nvSpPr>
          <p:cNvPr id="1170459" name="Line 27"/>
          <p:cNvSpPr>
            <a:spLocks noChangeShapeType="1"/>
          </p:cNvSpPr>
          <p:nvPr/>
        </p:nvSpPr>
        <p:spPr bwMode="auto">
          <a:xfrm flipH="1" flipV="1">
            <a:off x="1524000" y="4195763"/>
            <a:ext cx="76200" cy="609600"/>
          </a:xfrm>
          <a:prstGeom prst="line">
            <a:avLst/>
          </a:prstGeom>
          <a:noFill/>
          <a:ln w="25400">
            <a:solidFill>
              <a:srgbClr val="FFCC00"/>
            </a:solidFill>
            <a:round/>
            <a:headEnd/>
            <a:tailEnd/>
          </a:ln>
          <a:effectLst/>
        </p:spPr>
        <p:txBody>
          <a:bodyPr/>
          <a:lstStyle/>
          <a:p>
            <a:endParaRPr lang="en-US"/>
          </a:p>
        </p:txBody>
      </p:sp>
      <p:sp>
        <p:nvSpPr>
          <p:cNvPr id="1170460" name="Line 28"/>
          <p:cNvSpPr>
            <a:spLocks noChangeShapeType="1"/>
          </p:cNvSpPr>
          <p:nvPr/>
        </p:nvSpPr>
        <p:spPr bwMode="auto">
          <a:xfrm flipV="1">
            <a:off x="1752600" y="4443413"/>
            <a:ext cx="914400" cy="457200"/>
          </a:xfrm>
          <a:prstGeom prst="line">
            <a:avLst/>
          </a:prstGeom>
          <a:noFill/>
          <a:ln w="25400">
            <a:solidFill>
              <a:srgbClr val="FFCC00"/>
            </a:solidFill>
            <a:round/>
            <a:headEnd/>
            <a:tailEnd/>
          </a:ln>
          <a:effectLst/>
        </p:spPr>
        <p:txBody>
          <a:bodyPr/>
          <a:lstStyle/>
          <a:p>
            <a:endParaRPr lang="en-US"/>
          </a:p>
        </p:txBody>
      </p:sp>
      <p:sp>
        <p:nvSpPr>
          <p:cNvPr id="1170461" name="Line 29"/>
          <p:cNvSpPr>
            <a:spLocks noChangeShapeType="1"/>
          </p:cNvSpPr>
          <p:nvPr/>
        </p:nvSpPr>
        <p:spPr bwMode="auto">
          <a:xfrm flipV="1">
            <a:off x="5876925" y="4586288"/>
            <a:ext cx="609600" cy="381000"/>
          </a:xfrm>
          <a:prstGeom prst="line">
            <a:avLst/>
          </a:prstGeom>
          <a:noFill/>
          <a:ln w="25400">
            <a:solidFill>
              <a:srgbClr val="FFCC00"/>
            </a:solidFill>
            <a:round/>
            <a:headEnd/>
            <a:tailEnd/>
          </a:ln>
          <a:effectLst/>
        </p:spPr>
        <p:txBody>
          <a:bodyPr/>
          <a:lstStyle/>
          <a:p>
            <a:endParaRPr lang="en-US"/>
          </a:p>
        </p:txBody>
      </p:sp>
      <p:sp>
        <p:nvSpPr>
          <p:cNvPr id="1170462" name="Line 30"/>
          <p:cNvSpPr>
            <a:spLocks noChangeShapeType="1"/>
          </p:cNvSpPr>
          <p:nvPr/>
        </p:nvSpPr>
        <p:spPr bwMode="auto">
          <a:xfrm flipV="1">
            <a:off x="4648200" y="3833813"/>
            <a:ext cx="180975" cy="666750"/>
          </a:xfrm>
          <a:prstGeom prst="line">
            <a:avLst/>
          </a:prstGeom>
          <a:noFill/>
          <a:ln w="25400">
            <a:solidFill>
              <a:srgbClr val="FFCC00"/>
            </a:solidFill>
            <a:round/>
            <a:headEnd/>
            <a:tailEnd/>
          </a:ln>
          <a:effectLst/>
        </p:spPr>
        <p:txBody>
          <a:bodyPr/>
          <a:lstStyle/>
          <a:p>
            <a:endParaRPr lang="en-US"/>
          </a:p>
        </p:txBody>
      </p:sp>
      <p:sp>
        <p:nvSpPr>
          <p:cNvPr id="1170463" name="Line 31"/>
          <p:cNvSpPr>
            <a:spLocks noChangeShapeType="1"/>
          </p:cNvSpPr>
          <p:nvPr/>
        </p:nvSpPr>
        <p:spPr bwMode="auto">
          <a:xfrm flipH="1" flipV="1">
            <a:off x="3305175" y="5281613"/>
            <a:ext cx="990600" cy="76200"/>
          </a:xfrm>
          <a:prstGeom prst="line">
            <a:avLst/>
          </a:prstGeom>
          <a:noFill/>
          <a:ln w="25400">
            <a:solidFill>
              <a:srgbClr val="FFCC00"/>
            </a:solidFill>
            <a:round/>
            <a:headEnd/>
            <a:tailEnd/>
          </a:ln>
          <a:effectLst/>
        </p:spPr>
        <p:txBody>
          <a:bodyPr/>
          <a:lstStyle/>
          <a:p>
            <a:endParaRPr lang="en-US"/>
          </a:p>
        </p:txBody>
      </p:sp>
      <p:sp>
        <p:nvSpPr>
          <p:cNvPr id="1170464" name="Line 32"/>
          <p:cNvSpPr>
            <a:spLocks noChangeShapeType="1"/>
          </p:cNvSpPr>
          <p:nvPr/>
        </p:nvSpPr>
        <p:spPr bwMode="auto">
          <a:xfrm flipV="1">
            <a:off x="1485900" y="3033713"/>
            <a:ext cx="76200" cy="914400"/>
          </a:xfrm>
          <a:prstGeom prst="line">
            <a:avLst/>
          </a:prstGeom>
          <a:noFill/>
          <a:ln w="25400">
            <a:solidFill>
              <a:srgbClr val="FFCC00"/>
            </a:solidFill>
            <a:round/>
            <a:headEnd/>
            <a:tailEnd/>
          </a:ln>
          <a:effectLst/>
        </p:spPr>
        <p:txBody>
          <a:bodyPr/>
          <a:lstStyle/>
          <a:p>
            <a:endParaRPr lang="en-US"/>
          </a:p>
        </p:txBody>
      </p:sp>
      <p:sp>
        <p:nvSpPr>
          <p:cNvPr id="1170465" name="Line 33"/>
          <p:cNvSpPr>
            <a:spLocks noChangeShapeType="1"/>
          </p:cNvSpPr>
          <p:nvPr/>
        </p:nvSpPr>
        <p:spPr bwMode="auto">
          <a:xfrm flipV="1">
            <a:off x="6019800" y="3128963"/>
            <a:ext cx="228600" cy="457200"/>
          </a:xfrm>
          <a:prstGeom prst="line">
            <a:avLst/>
          </a:prstGeom>
          <a:noFill/>
          <a:ln w="25400">
            <a:solidFill>
              <a:srgbClr val="FFCC00"/>
            </a:solidFill>
            <a:round/>
            <a:headEnd/>
            <a:tailEnd/>
          </a:ln>
          <a:effectLst/>
        </p:spPr>
        <p:txBody>
          <a:bodyPr/>
          <a:lstStyle/>
          <a:p>
            <a:endParaRPr lang="en-US"/>
          </a:p>
        </p:txBody>
      </p:sp>
      <p:sp>
        <p:nvSpPr>
          <p:cNvPr id="1170466" name="Line 34"/>
          <p:cNvSpPr>
            <a:spLocks noChangeShapeType="1"/>
          </p:cNvSpPr>
          <p:nvPr/>
        </p:nvSpPr>
        <p:spPr bwMode="auto">
          <a:xfrm flipV="1">
            <a:off x="2286000" y="3005138"/>
            <a:ext cx="1905000" cy="457200"/>
          </a:xfrm>
          <a:prstGeom prst="line">
            <a:avLst/>
          </a:prstGeom>
          <a:noFill/>
          <a:ln w="25400">
            <a:solidFill>
              <a:srgbClr val="FFCC00"/>
            </a:solidFill>
            <a:round/>
            <a:headEnd/>
            <a:tailEnd/>
          </a:ln>
          <a:effectLst/>
        </p:spPr>
        <p:txBody>
          <a:bodyPr/>
          <a:lstStyle/>
          <a:p>
            <a:endParaRPr lang="en-US"/>
          </a:p>
        </p:txBody>
      </p:sp>
      <p:sp>
        <p:nvSpPr>
          <p:cNvPr id="1170467" name="Line 35"/>
          <p:cNvSpPr>
            <a:spLocks noChangeShapeType="1"/>
          </p:cNvSpPr>
          <p:nvPr/>
        </p:nvSpPr>
        <p:spPr bwMode="auto">
          <a:xfrm flipH="1" flipV="1">
            <a:off x="7162800" y="2900363"/>
            <a:ext cx="533400" cy="1143000"/>
          </a:xfrm>
          <a:prstGeom prst="line">
            <a:avLst/>
          </a:prstGeom>
          <a:noFill/>
          <a:ln w="25400">
            <a:solidFill>
              <a:srgbClr val="FFCC00"/>
            </a:solidFill>
            <a:round/>
            <a:headEnd/>
            <a:tailEnd/>
          </a:ln>
          <a:effectLst/>
        </p:spPr>
        <p:txBody>
          <a:bodyPr/>
          <a:lstStyle/>
          <a:p>
            <a:endParaRPr lang="en-US"/>
          </a:p>
        </p:txBody>
      </p:sp>
      <p:sp>
        <p:nvSpPr>
          <p:cNvPr id="1170468" name="Line 36"/>
          <p:cNvSpPr>
            <a:spLocks noChangeShapeType="1"/>
          </p:cNvSpPr>
          <p:nvPr/>
        </p:nvSpPr>
        <p:spPr bwMode="auto">
          <a:xfrm flipV="1">
            <a:off x="6600825" y="2871788"/>
            <a:ext cx="457200" cy="1447800"/>
          </a:xfrm>
          <a:prstGeom prst="line">
            <a:avLst/>
          </a:prstGeom>
          <a:noFill/>
          <a:ln w="25400">
            <a:solidFill>
              <a:srgbClr val="FFCC00"/>
            </a:solidFill>
            <a:round/>
            <a:headEnd/>
            <a:tailEnd/>
          </a:ln>
          <a:effectLst/>
        </p:spPr>
        <p:txBody>
          <a:bodyPr/>
          <a:lstStyle/>
          <a:p>
            <a:endParaRPr lang="en-US"/>
          </a:p>
        </p:txBody>
      </p:sp>
      <p:sp>
        <p:nvSpPr>
          <p:cNvPr id="1170469" name="Oval 37"/>
          <p:cNvSpPr>
            <a:spLocks noChangeArrowheads="1"/>
          </p:cNvSpPr>
          <p:nvPr/>
        </p:nvSpPr>
        <p:spPr bwMode="auto">
          <a:xfrm>
            <a:off x="7620000" y="4043363"/>
            <a:ext cx="228600" cy="228600"/>
          </a:xfrm>
          <a:prstGeom prst="ellipse">
            <a:avLst/>
          </a:prstGeom>
          <a:solidFill>
            <a:schemeClr val="accent2"/>
          </a:solidFill>
          <a:ln w="12700">
            <a:noFill/>
            <a:round/>
            <a:headEnd/>
            <a:tailEnd/>
          </a:ln>
          <a:effectLst/>
        </p:spPr>
        <p:txBody>
          <a:bodyPr wrap="none" anchor="ctr"/>
          <a:lstStyle/>
          <a:p>
            <a:endParaRPr lang="en-US"/>
          </a:p>
        </p:txBody>
      </p:sp>
      <p:sp>
        <p:nvSpPr>
          <p:cNvPr id="1170470" name="Line 38"/>
          <p:cNvSpPr>
            <a:spLocks noChangeShapeType="1"/>
          </p:cNvSpPr>
          <p:nvPr/>
        </p:nvSpPr>
        <p:spPr bwMode="auto">
          <a:xfrm flipH="1" flipV="1">
            <a:off x="5867400" y="5033963"/>
            <a:ext cx="1219200" cy="152400"/>
          </a:xfrm>
          <a:prstGeom prst="line">
            <a:avLst/>
          </a:prstGeom>
          <a:noFill/>
          <a:ln w="25400">
            <a:solidFill>
              <a:srgbClr val="FFCC00"/>
            </a:solidFill>
            <a:round/>
            <a:headEnd/>
            <a:tailEnd/>
          </a:ln>
          <a:effectLst/>
        </p:spPr>
        <p:txBody>
          <a:bodyPr/>
          <a:lstStyle/>
          <a:p>
            <a:endParaRPr lang="en-US"/>
          </a:p>
        </p:txBody>
      </p:sp>
      <p:sp>
        <p:nvSpPr>
          <p:cNvPr id="1170471" name="Line 39"/>
          <p:cNvSpPr>
            <a:spLocks noChangeShapeType="1"/>
          </p:cNvSpPr>
          <p:nvPr/>
        </p:nvSpPr>
        <p:spPr bwMode="auto">
          <a:xfrm flipH="1" flipV="1">
            <a:off x="1752600" y="5033963"/>
            <a:ext cx="1295400" cy="152400"/>
          </a:xfrm>
          <a:prstGeom prst="line">
            <a:avLst/>
          </a:prstGeom>
          <a:noFill/>
          <a:ln w="25400">
            <a:solidFill>
              <a:srgbClr val="FFCC00"/>
            </a:solidFill>
            <a:round/>
            <a:headEnd/>
            <a:tailEnd/>
          </a:ln>
          <a:effectLst/>
        </p:spPr>
        <p:txBody>
          <a:bodyPr/>
          <a:lstStyle/>
          <a:p>
            <a:endParaRPr lang="en-US"/>
          </a:p>
        </p:txBody>
      </p:sp>
      <p:sp>
        <p:nvSpPr>
          <p:cNvPr id="1170472" name="Line 40"/>
          <p:cNvSpPr>
            <a:spLocks noChangeShapeType="1"/>
          </p:cNvSpPr>
          <p:nvPr/>
        </p:nvSpPr>
        <p:spPr bwMode="auto">
          <a:xfrm flipH="1">
            <a:off x="4581525" y="5053013"/>
            <a:ext cx="1076325" cy="285750"/>
          </a:xfrm>
          <a:prstGeom prst="line">
            <a:avLst/>
          </a:prstGeom>
          <a:noFill/>
          <a:ln w="25400">
            <a:solidFill>
              <a:srgbClr val="FFCC00"/>
            </a:solidFill>
            <a:round/>
            <a:headEnd/>
            <a:tailEnd/>
          </a:ln>
          <a:effectLst/>
        </p:spPr>
        <p:txBody>
          <a:bodyPr/>
          <a:lstStyle/>
          <a:p>
            <a:endParaRPr lang="en-US"/>
          </a:p>
        </p:txBody>
      </p:sp>
      <p:sp>
        <p:nvSpPr>
          <p:cNvPr id="1170473" name="Line 41"/>
          <p:cNvSpPr>
            <a:spLocks noChangeShapeType="1"/>
          </p:cNvSpPr>
          <p:nvPr/>
        </p:nvSpPr>
        <p:spPr bwMode="auto">
          <a:xfrm flipH="1">
            <a:off x="6705600" y="4186238"/>
            <a:ext cx="866775" cy="238125"/>
          </a:xfrm>
          <a:prstGeom prst="line">
            <a:avLst/>
          </a:prstGeom>
          <a:noFill/>
          <a:ln w="25400">
            <a:solidFill>
              <a:srgbClr val="FFCC00"/>
            </a:solidFill>
            <a:round/>
            <a:headEnd/>
            <a:tailEnd/>
          </a:ln>
          <a:effectLst/>
        </p:spPr>
        <p:txBody>
          <a:bodyPr/>
          <a:lstStyle/>
          <a:p>
            <a:endParaRPr lang="en-US"/>
          </a:p>
        </p:txBody>
      </p:sp>
      <p:sp>
        <p:nvSpPr>
          <p:cNvPr id="1170474" name="Line 42"/>
          <p:cNvSpPr>
            <a:spLocks noChangeShapeType="1"/>
          </p:cNvSpPr>
          <p:nvPr/>
        </p:nvSpPr>
        <p:spPr bwMode="auto">
          <a:xfrm flipH="1">
            <a:off x="7296150" y="4281488"/>
            <a:ext cx="381000" cy="762000"/>
          </a:xfrm>
          <a:prstGeom prst="line">
            <a:avLst/>
          </a:prstGeom>
          <a:noFill/>
          <a:ln w="25400">
            <a:solidFill>
              <a:srgbClr val="FFCC00"/>
            </a:solidFill>
            <a:round/>
            <a:headEnd/>
            <a:tailEnd/>
          </a:ln>
          <a:effectLst/>
        </p:spPr>
        <p:txBody>
          <a:bodyPr/>
          <a:lstStyle/>
          <a:p>
            <a:endParaRPr lang="en-US"/>
          </a:p>
        </p:txBody>
      </p:sp>
      <p:sp>
        <p:nvSpPr>
          <p:cNvPr id="1170475" name="Line 43"/>
          <p:cNvSpPr>
            <a:spLocks noChangeShapeType="1"/>
          </p:cNvSpPr>
          <p:nvPr/>
        </p:nvSpPr>
        <p:spPr bwMode="auto">
          <a:xfrm flipH="1" flipV="1">
            <a:off x="4953000" y="3814763"/>
            <a:ext cx="1524000" cy="609600"/>
          </a:xfrm>
          <a:prstGeom prst="line">
            <a:avLst/>
          </a:prstGeom>
          <a:noFill/>
          <a:ln w="25400">
            <a:solidFill>
              <a:srgbClr val="FFCC00"/>
            </a:solidFill>
            <a:round/>
            <a:headEnd/>
            <a:tailEnd/>
          </a:ln>
          <a:effectLst/>
        </p:spPr>
        <p:txBody>
          <a:bodyPr/>
          <a:lstStyle/>
          <a:p>
            <a:endParaRPr lang="en-US"/>
          </a:p>
        </p:txBody>
      </p:sp>
      <p:sp>
        <p:nvSpPr>
          <p:cNvPr id="1170476" name="Line 44"/>
          <p:cNvSpPr>
            <a:spLocks noChangeShapeType="1"/>
          </p:cNvSpPr>
          <p:nvPr/>
        </p:nvSpPr>
        <p:spPr bwMode="auto">
          <a:xfrm flipH="1">
            <a:off x="3200400" y="3967163"/>
            <a:ext cx="523875" cy="1143000"/>
          </a:xfrm>
          <a:prstGeom prst="line">
            <a:avLst/>
          </a:prstGeom>
          <a:noFill/>
          <a:ln w="25400">
            <a:solidFill>
              <a:srgbClr val="FFCC00"/>
            </a:solidFill>
            <a:round/>
            <a:headEnd/>
            <a:tailEnd/>
          </a:ln>
          <a:effectLst/>
        </p:spPr>
        <p:txBody>
          <a:bodyPr/>
          <a:lstStyle/>
          <a:p>
            <a:endParaRPr lang="en-US"/>
          </a:p>
        </p:txBody>
      </p:sp>
      <p:sp>
        <p:nvSpPr>
          <p:cNvPr id="1170477" name="Line 45"/>
          <p:cNvSpPr>
            <a:spLocks noChangeShapeType="1"/>
          </p:cNvSpPr>
          <p:nvPr/>
        </p:nvSpPr>
        <p:spPr bwMode="auto">
          <a:xfrm flipH="1" flipV="1">
            <a:off x="4410075" y="3005138"/>
            <a:ext cx="1447800" cy="609600"/>
          </a:xfrm>
          <a:prstGeom prst="line">
            <a:avLst/>
          </a:prstGeom>
          <a:noFill/>
          <a:ln w="25400">
            <a:solidFill>
              <a:srgbClr val="FFCC00"/>
            </a:solidFill>
            <a:round/>
            <a:headEnd/>
            <a:tailEnd/>
          </a:ln>
          <a:effectLst/>
        </p:spPr>
        <p:txBody>
          <a:bodyPr/>
          <a:lstStyle/>
          <a:p>
            <a:endParaRPr lang="en-US"/>
          </a:p>
        </p:txBody>
      </p:sp>
      <p:sp>
        <p:nvSpPr>
          <p:cNvPr id="1170478" name="Line 46"/>
          <p:cNvSpPr>
            <a:spLocks noChangeShapeType="1"/>
          </p:cNvSpPr>
          <p:nvPr/>
        </p:nvSpPr>
        <p:spPr bwMode="auto">
          <a:xfrm flipV="1">
            <a:off x="3286125" y="4681538"/>
            <a:ext cx="1219200" cy="495300"/>
          </a:xfrm>
          <a:prstGeom prst="line">
            <a:avLst/>
          </a:prstGeom>
          <a:noFill/>
          <a:ln w="25400">
            <a:solidFill>
              <a:srgbClr val="FFCC00"/>
            </a:solidFill>
            <a:round/>
            <a:headEnd/>
            <a:tailEnd/>
          </a:ln>
          <a:effectLst/>
        </p:spPr>
        <p:txBody>
          <a:bodyPr/>
          <a:lstStyle/>
          <a:p>
            <a:endParaRPr lang="en-US"/>
          </a:p>
        </p:txBody>
      </p:sp>
      <p:sp>
        <p:nvSpPr>
          <p:cNvPr id="1170479" name="Line 47"/>
          <p:cNvSpPr>
            <a:spLocks noChangeShapeType="1"/>
          </p:cNvSpPr>
          <p:nvPr/>
        </p:nvSpPr>
        <p:spPr bwMode="auto">
          <a:xfrm flipV="1">
            <a:off x="2209800" y="2738438"/>
            <a:ext cx="381000" cy="609600"/>
          </a:xfrm>
          <a:prstGeom prst="line">
            <a:avLst/>
          </a:prstGeom>
          <a:noFill/>
          <a:ln w="28575">
            <a:solidFill>
              <a:schemeClr val="hlink"/>
            </a:solidFill>
            <a:round/>
            <a:headEnd/>
            <a:tailEnd type="arrow" w="sm" len="med"/>
          </a:ln>
          <a:effectLst/>
        </p:spPr>
        <p:txBody>
          <a:bodyPr/>
          <a:lstStyle/>
          <a:p>
            <a:endParaRPr lang="en-US"/>
          </a:p>
        </p:txBody>
      </p:sp>
      <p:sp>
        <p:nvSpPr>
          <p:cNvPr id="1170480" name="Line 48"/>
          <p:cNvSpPr>
            <a:spLocks noChangeShapeType="1"/>
          </p:cNvSpPr>
          <p:nvPr/>
        </p:nvSpPr>
        <p:spPr bwMode="auto">
          <a:xfrm flipV="1">
            <a:off x="4962525" y="3700463"/>
            <a:ext cx="885825" cy="38100"/>
          </a:xfrm>
          <a:prstGeom prst="line">
            <a:avLst/>
          </a:prstGeom>
          <a:noFill/>
          <a:ln w="28575">
            <a:solidFill>
              <a:schemeClr val="hlink"/>
            </a:solidFill>
            <a:round/>
            <a:headEnd type="arrow" w="sm" len="med"/>
            <a:tailEnd type="none" w="sm" len="med"/>
          </a:ln>
          <a:effectLst/>
        </p:spPr>
        <p:txBody>
          <a:bodyPr/>
          <a:lstStyle/>
          <a:p>
            <a:endParaRPr lang="en-US"/>
          </a:p>
        </p:txBody>
      </p:sp>
      <p:sp>
        <p:nvSpPr>
          <p:cNvPr id="1170481" name="Line 49"/>
          <p:cNvSpPr>
            <a:spLocks noChangeShapeType="1"/>
          </p:cNvSpPr>
          <p:nvPr/>
        </p:nvSpPr>
        <p:spPr bwMode="auto">
          <a:xfrm flipH="1" flipV="1">
            <a:off x="2838450" y="4500563"/>
            <a:ext cx="285750" cy="609600"/>
          </a:xfrm>
          <a:prstGeom prst="line">
            <a:avLst/>
          </a:prstGeom>
          <a:noFill/>
          <a:ln w="28575">
            <a:solidFill>
              <a:schemeClr val="hlink"/>
            </a:solidFill>
            <a:round/>
            <a:headEnd/>
            <a:tailEnd type="arrow" w="sm" len="med"/>
          </a:ln>
          <a:effectLst/>
        </p:spPr>
        <p:txBody>
          <a:bodyPr/>
          <a:lstStyle/>
          <a:p>
            <a:endParaRPr lang="en-US"/>
          </a:p>
        </p:txBody>
      </p:sp>
      <p:sp>
        <p:nvSpPr>
          <p:cNvPr id="1170482" name="Line 50"/>
          <p:cNvSpPr>
            <a:spLocks noChangeShapeType="1"/>
          </p:cNvSpPr>
          <p:nvPr/>
        </p:nvSpPr>
        <p:spPr bwMode="auto">
          <a:xfrm flipV="1">
            <a:off x="4495800" y="4748213"/>
            <a:ext cx="95250" cy="504825"/>
          </a:xfrm>
          <a:prstGeom prst="line">
            <a:avLst/>
          </a:prstGeom>
          <a:noFill/>
          <a:ln w="28575">
            <a:solidFill>
              <a:schemeClr val="hlink"/>
            </a:solidFill>
            <a:round/>
            <a:headEnd type="arrow" w="sm" len="med"/>
            <a:tailEnd/>
          </a:ln>
          <a:effectLst/>
        </p:spPr>
        <p:txBody>
          <a:bodyPr/>
          <a:lstStyle/>
          <a:p>
            <a:endParaRPr lang="en-US"/>
          </a:p>
        </p:txBody>
      </p:sp>
      <p:sp>
        <p:nvSpPr>
          <p:cNvPr id="1170483" name="Line 51"/>
          <p:cNvSpPr>
            <a:spLocks noChangeShapeType="1"/>
          </p:cNvSpPr>
          <p:nvPr/>
        </p:nvSpPr>
        <p:spPr bwMode="auto">
          <a:xfrm flipV="1">
            <a:off x="3886200" y="3709988"/>
            <a:ext cx="838200" cy="152400"/>
          </a:xfrm>
          <a:prstGeom prst="line">
            <a:avLst/>
          </a:prstGeom>
          <a:noFill/>
          <a:ln w="28575">
            <a:solidFill>
              <a:schemeClr val="hlink"/>
            </a:solidFill>
            <a:round/>
            <a:headEnd type="arrow" w="sm" len="med"/>
            <a:tailEnd type="none" w="sm" len="med"/>
          </a:ln>
          <a:effectLst/>
        </p:spPr>
        <p:txBody>
          <a:bodyPr/>
          <a:lstStyle/>
          <a:p>
            <a:endParaRPr lang="en-US"/>
          </a:p>
        </p:txBody>
      </p:sp>
      <p:sp>
        <p:nvSpPr>
          <p:cNvPr id="1170484" name="Line 52"/>
          <p:cNvSpPr>
            <a:spLocks noChangeShapeType="1"/>
          </p:cNvSpPr>
          <p:nvPr/>
        </p:nvSpPr>
        <p:spPr bwMode="auto">
          <a:xfrm flipV="1">
            <a:off x="1600200" y="3538538"/>
            <a:ext cx="466725" cy="485775"/>
          </a:xfrm>
          <a:prstGeom prst="line">
            <a:avLst/>
          </a:prstGeom>
          <a:noFill/>
          <a:ln w="28575">
            <a:solidFill>
              <a:srgbClr val="FF0000"/>
            </a:solidFill>
            <a:round/>
            <a:headEnd/>
            <a:tailEnd type="none" w="sm" len="med"/>
          </a:ln>
          <a:effectLst/>
        </p:spPr>
        <p:txBody>
          <a:bodyPr/>
          <a:lstStyle/>
          <a:p>
            <a:endParaRPr lang="en-US"/>
          </a:p>
        </p:txBody>
      </p:sp>
      <p:sp>
        <p:nvSpPr>
          <p:cNvPr id="1170485" name="Line 53"/>
          <p:cNvSpPr>
            <a:spLocks noChangeShapeType="1"/>
          </p:cNvSpPr>
          <p:nvPr/>
        </p:nvSpPr>
        <p:spPr bwMode="auto">
          <a:xfrm flipH="1" flipV="1">
            <a:off x="2209800" y="3586163"/>
            <a:ext cx="495300" cy="704850"/>
          </a:xfrm>
          <a:prstGeom prst="line">
            <a:avLst/>
          </a:prstGeom>
          <a:noFill/>
          <a:ln w="28575">
            <a:solidFill>
              <a:schemeClr val="hlink"/>
            </a:solidFill>
            <a:round/>
            <a:headEnd/>
            <a:tailEnd type="arrow" w="sm" len="med"/>
          </a:ln>
          <a:effectLst/>
        </p:spPr>
        <p:txBody>
          <a:bodyPr/>
          <a:lstStyle/>
          <a:p>
            <a:endParaRPr lang="en-US"/>
          </a:p>
        </p:txBody>
      </p:sp>
      <p:sp>
        <p:nvSpPr>
          <p:cNvPr id="1170486" name="Line 54"/>
          <p:cNvSpPr>
            <a:spLocks noChangeShapeType="1"/>
          </p:cNvSpPr>
          <p:nvPr/>
        </p:nvSpPr>
        <p:spPr bwMode="auto">
          <a:xfrm flipH="1" flipV="1">
            <a:off x="6686550" y="4557713"/>
            <a:ext cx="466725" cy="542925"/>
          </a:xfrm>
          <a:prstGeom prst="line">
            <a:avLst/>
          </a:prstGeom>
          <a:noFill/>
          <a:ln w="28575">
            <a:solidFill>
              <a:srgbClr val="FF0000"/>
            </a:solidFill>
            <a:round/>
            <a:headEnd/>
            <a:tailEnd type="none" w="sm" len="med"/>
          </a:ln>
          <a:effectLst/>
        </p:spPr>
        <p:txBody>
          <a:bodyPr/>
          <a:lstStyle/>
          <a:p>
            <a:endParaRPr lang="en-US"/>
          </a:p>
        </p:txBody>
      </p:sp>
      <p:sp>
        <p:nvSpPr>
          <p:cNvPr id="1170487" name="Line 55"/>
          <p:cNvSpPr>
            <a:spLocks noChangeShapeType="1"/>
          </p:cNvSpPr>
          <p:nvPr/>
        </p:nvSpPr>
        <p:spPr bwMode="auto">
          <a:xfrm flipH="1" flipV="1">
            <a:off x="2743200" y="2671763"/>
            <a:ext cx="1447800" cy="228600"/>
          </a:xfrm>
          <a:prstGeom prst="line">
            <a:avLst/>
          </a:prstGeom>
          <a:noFill/>
          <a:ln w="28575">
            <a:solidFill>
              <a:srgbClr val="FF0000"/>
            </a:solidFill>
            <a:round/>
            <a:headEnd/>
            <a:tailEnd type="none" w="sm" len="med"/>
          </a:ln>
          <a:effectLst/>
        </p:spPr>
        <p:txBody>
          <a:bodyPr/>
          <a:lstStyle/>
          <a:p>
            <a:endParaRPr lang="en-US"/>
          </a:p>
        </p:txBody>
      </p:sp>
      <p:sp>
        <p:nvSpPr>
          <p:cNvPr id="1170488" name="Line 56"/>
          <p:cNvSpPr>
            <a:spLocks noChangeShapeType="1"/>
          </p:cNvSpPr>
          <p:nvPr/>
        </p:nvSpPr>
        <p:spPr bwMode="auto">
          <a:xfrm flipV="1">
            <a:off x="5791200" y="3833813"/>
            <a:ext cx="180975" cy="1047750"/>
          </a:xfrm>
          <a:prstGeom prst="line">
            <a:avLst/>
          </a:prstGeom>
          <a:noFill/>
          <a:ln w="28575">
            <a:solidFill>
              <a:schemeClr val="hlink"/>
            </a:solidFill>
            <a:round/>
            <a:headEnd/>
            <a:tailEnd type="arrow" w="sm" len="med"/>
          </a:ln>
          <a:effectLst/>
        </p:spPr>
        <p:txBody>
          <a:bodyPr/>
          <a:lstStyle/>
          <a:p>
            <a:endParaRPr lang="en-US"/>
          </a:p>
        </p:txBody>
      </p:sp>
      <p:sp>
        <p:nvSpPr>
          <p:cNvPr id="1170489" name="Line 57"/>
          <p:cNvSpPr>
            <a:spLocks noChangeShapeType="1"/>
          </p:cNvSpPr>
          <p:nvPr/>
        </p:nvSpPr>
        <p:spPr bwMode="auto">
          <a:xfrm flipV="1">
            <a:off x="4876800" y="2747963"/>
            <a:ext cx="381000" cy="838200"/>
          </a:xfrm>
          <a:prstGeom prst="line">
            <a:avLst/>
          </a:prstGeom>
          <a:noFill/>
          <a:ln w="28575">
            <a:solidFill>
              <a:schemeClr val="hlink"/>
            </a:solidFill>
            <a:round/>
            <a:headEnd type="arrow" w="sm" len="med"/>
            <a:tailEnd type="none" w="sm" len="med"/>
          </a:ln>
          <a:effectLst/>
        </p:spPr>
        <p:txBody>
          <a:bodyPr/>
          <a:lstStyle/>
          <a:p>
            <a:endParaRPr lang="en-US"/>
          </a:p>
        </p:txBody>
      </p:sp>
      <p:sp>
        <p:nvSpPr>
          <p:cNvPr id="1170490" name="Line 58"/>
          <p:cNvSpPr>
            <a:spLocks noChangeShapeType="1"/>
          </p:cNvSpPr>
          <p:nvPr/>
        </p:nvSpPr>
        <p:spPr bwMode="auto">
          <a:xfrm flipV="1">
            <a:off x="6400800" y="2824163"/>
            <a:ext cx="533400" cy="152400"/>
          </a:xfrm>
          <a:prstGeom prst="line">
            <a:avLst/>
          </a:prstGeom>
          <a:noFill/>
          <a:ln w="28575">
            <a:solidFill>
              <a:srgbClr val="FF0000"/>
            </a:solidFill>
            <a:round/>
            <a:headEnd type="none" w="sm" len="med"/>
            <a:tailEnd type="none" w="sm" len="med"/>
          </a:ln>
          <a:effectLst/>
        </p:spPr>
        <p:txBody>
          <a:bodyPr/>
          <a:lstStyle/>
          <a:p>
            <a:endParaRPr lang="en-US"/>
          </a:p>
        </p:txBody>
      </p:sp>
      <p:sp>
        <p:nvSpPr>
          <p:cNvPr id="1170491" name="Line 59"/>
          <p:cNvSpPr>
            <a:spLocks noChangeShapeType="1"/>
          </p:cNvSpPr>
          <p:nvPr/>
        </p:nvSpPr>
        <p:spPr bwMode="auto">
          <a:xfrm flipH="1" flipV="1">
            <a:off x="3790950" y="3967163"/>
            <a:ext cx="609600" cy="1295400"/>
          </a:xfrm>
          <a:prstGeom prst="line">
            <a:avLst/>
          </a:prstGeom>
          <a:noFill/>
          <a:ln w="28575">
            <a:solidFill>
              <a:schemeClr val="hlink"/>
            </a:solidFill>
            <a:round/>
            <a:headEnd/>
            <a:tailEnd type="arrow" w="sm" len="med"/>
          </a:ln>
          <a:effectLst/>
        </p:spPr>
        <p:txBody>
          <a:bodyPr/>
          <a:lstStyle/>
          <a:p>
            <a:endParaRPr lang="en-US"/>
          </a:p>
        </p:txBody>
      </p:sp>
      <p:sp>
        <p:nvSpPr>
          <p:cNvPr id="1170492" name="Line 60"/>
          <p:cNvSpPr>
            <a:spLocks noChangeShapeType="1"/>
          </p:cNvSpPr>
          <p:nvPr/>
        </p:nvSpPr>
        <p:spPr bwMode="auto">
          <a:xfrm flipH="1" flipV="1">
            <a:off x="2733675" y="2747963"/>
            <a:ext cx="914400" cy="990600"/>
          </a:xfrm>
          <a:prstGeom prst="line">
            <a:avLst/>
          </a:prstGeom>
          <a:noFill/>
          <a:ln w="28575">
            <a:solidFill>
              <a:schemeClr val="hlink"/>
            </a:solidFill>
            <a:round/>
            <a:headEnd/>
            <a:tailEnd type="arrow" w="sm" len="med"/>
          </a:ln>
          <a:effectLst/>
        </p:spPr>
        <p:txBody>
          <a:bodyPr/>
          <a:lstStyle/>
          <a:p>
            <a:endParaRPr lang="en-US"/>
          </a:p>
        </p:txBody>
      </p:sp>
      <p:sp>
        <p:nvSpPr>
          <p:cNvPr id="1170493" name="Line 61"/>
          <p:cNvSpPr>
            <a:spLocks noChangeShapeType="1"/>
          </p:cNvSpPr>
          <p:nvPr/>
        </p:nvSpPr>
        <p:spPr bwMode="auto">
          <a:xfrm flipH="1" flipV="1">
            <a:off x="6076950" y="3805238"/>
            <a:ext cx="428625" cy="561975"/>
          </a:xfrm>
          <a:prstGeom prst="line">
            <a:avLst/>
          </a:prstGeom>
          <a:noFill/>
          <a:ln w="28575">
            <a:solidFill>
              <a:srgbClr val="FF0000"/>
            </a:solidFill>
            <a:round/>
            <a:headEnd/>
            <a:tailEnd type="none" w="sm" len="med"/>
          </a:ln>
          <a:effectLst/>
        </p:spPr>
        <p:txBody>
          <a:bodyPr/>
          <a:lstStyle/>
          <a:p>
            <a:endParaRPr lang="en-US"/>
          </a:p>
        </p:txBody>
      </p:sp>
      <p:sp>
        <p:nvSpPr>
          <p:cNvPr id="1170494" name="Line 62"/>
          <p:cNvSpPr>
            <a:spLocks noChangeShapeType="1"/>
          </p:cNvSpPr>
          <p:nvPr/>
        </p:nvSpPr>
        <p:spPr bwMode="auto">
          <a:xfrm flipH="1">
            <a:off x="1666875" y="2671763"/>
            <a:ext cx="847725" cy="190500"/>
          </a:xfrm>
          <a:prstGeom prst="line">
            <a:avLst/>
          </a:prstGeom>
          <a:noFill/>
          <a:ln w="28575">
            <a:solidFill>
              <a:srgbClr val="FF0000"/>
            </a:solidFill>
            <a:round/>
            <a:headEnd type="none" w="sm" len="med"/>
            <a:tailEnd type="none" w="sm" len="med"/>
          </a:ln>
          <a:effectLst/>
        </p:spPr>
        <p:txBody>
          <a:bodyPr/>
          <a:lstStyle/>
          <a:p>
            <a:endParaRPr lang="en-US"/>
          </a:p>
        </p:txBody>
      </p:sp>
      <p:sp>
        <p:nvSpPr>
          <p:cNvPr id="1170495" name="Line 63"/>
          <p:cNvSpPr>
            <a:spLocks noChangeShapeType="1"/>
          </p:cNvSpPr>
          <p:nvPr/>
        </p:nvSpPr>
        <p:spPr bwMode="auto">
          <a:xfrm flipV="1">
            <a:off x="1676400" y="3595688"/>
            <a:ext cx="457200" cy="1219200"/>
          </a:xfrm>
          <a:prstGeom prst="line">
            <a:avLst/>
          </a:prstGeom>
          <a:noFill/>
          <a:ln w="28575">
            <a:solidFill>
              <a:schemeClr val="hlink"/>
            </a:solidFill>
            <a:round/>
            <a:headEnd/>
            <a:tailEnd type="arrow" w="sm" len="med"/>
          </a:ln>
          <a:effectLst/>
        </p:spPr>
        <p:txBody>
          <a:bodyPr/>
          <a:lstStyle/>
          <a:p>
            <a:endParaRPr lang="en-US"/>
          </a:p>
        </p:txBody>
      </p:sp>
      <p:sp>
        <p:nvSpPr>
          <p:cNvPr id="1170496" name="Oval 64"/>
          <p:cNvSpPr>
            <a:spLocks noChangeArrowheads="1"/>
          </p:cNvSpPr>
          <p:nvPr/>
        </p:nvSpPr>
        <p:spPr bwMode="auto">
          <a:xfrm>
            <a:off x="2514600" y="2519363"/>
            <a:ext cx="228600" cy="228600"/>
          </a:xfrm>
          <a:prstGeom prst="ellipse">
            <a:avLst/>
          </a:prstGeom>
          <a:solidFill>
            <a:srgbClr val="008000"/>
          </a:solidFill>
          <a:ln w="12700">
            <a:noFill/>
            <a:round/>
            <a:headEnd/>
            <a:tailEnd/>
          </a:ln>
          <a:effectLst/>
        </p:spPr>
        <p:txBody>
          <a:bodyPr wrap="none" anchor="ctr"/>
          <a:lstStyle/>
          <a:p>
            <a:endParaRPr lang="en-US"/>
          </a:p>
        </p:txBody>
      </p:sp>
      <p:sp>
        <p:nvSpPr>
          <p:cNvPr id="1170497" name="Line 65"/>
          <p:cNvSpPr>
            <a:spLocks noChangeShapeType="1"/>
          </p:cNvSpPr>
          <p:nvPr/>
        </p:nvSpPr>
        <p:spPr bwMode="auto">
          <a:xfrm flipH="1" flipV="1">
            <a:off x="5419725" y="2671763"/>
            <a:ext cx="762000" cy="304800"/>
          </a:xfrm>
          <a:prstGeom prst="line">
            <a:avLst/>
          </a:prstGeom>
          <a:noFill/>
          <a:ln w="28575">
            <a:solidFill>
              <a:srgbClr val="FF0000"/>
            </a:solidFill>
            <a:round/>
            <a:headEnd/>
            <a:tailEnd type="none" w="sm" len="med"/>
          </a:ln>
          <a:effectLst/>
        </p:spPr>
        <p:txBody>
          <a:bodyPr/>
          <a:lstStyle/>
          <a:p>
            <a:endParaRPr lang="en-US"/>
          </a:p>
        </p:txBody>
      </p:sp>
      <p:sp>
        <p:nvSpPr>
          <p:cNvPr id="1170498" name="Line 66"/>
          <p:cNvSpPr>
            <a:spLocks noChangeShapeType="1"/>
          </p:cNvSpPr>
          <p:nvPr/>
        </p:nvSpPr>
        <p:spPr bwMode="auto">
          <a:xfrm flipH="1" flipV="1">
            <a:off x="6410325" y="3090863"/>
            <a:ext cx="1219200" cy="990600"/>
          </a:xfrm>
          <a:prstGeom prst="line">
            <a:avLst/>
          </a:prstGeom>
          <a:noFill/>
          <a:ln w="28575">
            <a:solidFill>
              <a:srgbClr val="FF0000"/>
            </a:solidFill>
            <a:round/>
            <a:headEnd/>
            <a:tailEnd type="none" w="sm" len="med"/>
          </a:ln>
          <a:effectLst/>
        </p:spPr>
        <p:txBody>
          <a:bodyPr/>
          <a:lstStyle/>
          <a:p>
            <a:endParaRPr lang="en-US"/>
          </a:p>
        </p:txBody>
      </p:sp>
      <p:sp>
        <p:nvSpPr>
          <p:cNvPr id="1170499" name="Line 67"/>
          <p:cNvSpPr>
            <a:spLocks noChangeShapeType="1"/>
          </p:cNvSpPr>
          <p:nvPr/>
        </p:nvSpPr>
        <p:spPr bwMode="auto">
          <a:xfrm flipV="1">
            <a:off x="2219325" y="2733675"/>
            <a:ext cx="381000" cy="609600"/>
          </a:xfrm>
          <a:prstGeom prst="line">
            <a:avLst/>
          </a:prstGeom>
          <a:noFill/>
          <a:ln w="28575">
            <a:solidFill>
              <a:schemeClr val="folHlink"/>
            </a:solidFill>
            <a:round/>
            <a:headEnd/>
            <a:tailEnd type="arrow" w="sm" len="med"/>
          </a:ln>
          <a:effectLst/>
        </p:spPr>
        <p:txBody>
          <a:bodyPr/>
          <a:lstStyle/>
          <a:p>
            <a:endParaRPr lang="en-US"/>
          </a:p>
        </p:txBody>
      </p:sp>
      <p:sp>
        <p:nvSpPr>
          <p:cNvPr id="1170500" name="Line 68"/>
          <p:cNvSpPr>
            <a:spLocks noChangeShapeType="1"/>
          </p:cNvSpPr>
          <p:nvPr/>
        </p:nvSpPr>
        <p:spPr bwMode="auto">
          <a:xfrm flipV="1">
            <a:off x="4972050" y="3695700"/>
            <a:ext cx="885825" cy="38100"/>
          </a:xfrm>
          <a:prstGeom prst="line">
            <a:avLst/>
          </a:prstGeom>
          <a:noFill/>
          <a:ln w="28575">
            <a:solidFill>
              <a:schemeClr val="folHlink"/>
            </a:solidFill>
            <a:round/>
            <a:headEnd type="arrow" w="sm" len="med"/>
            <a:tailEnd type="none" w="sm" len="med"/>
          </a:ln>
          <a:effectLst/>
        </p:spPr>
        <p:txBody>
          <a:bodyPr/>
          <a:lstStyle/>
          <a:p>
            <a:endParaRPr lang="en-US"/>
          </a:p>
        </p:txBody>
      </p:sp>
      <p:sp>
        <p:nvSpPr>
          <p:cNvPr id="1170501" name="Line 69"/>
          <p:cNvSpPr>
            <a:spLocks noChangeShapeType="1"/>
          </p:cNvSpPr>
          <p:nvPr/>
        </p:nvSpPr>
        <p:spPr bwMode="auto">
          <a:xfrm flipH="1" flipV="1">
            <a:off x="2847975" y="4495800"/>
            <a:ext cx="285750" cy="609600"/>
          </a:xfrm>
          <a:prstGeom prst="line">
            <a:avLst/>
          </a:prstGeom>
          <a:noFill/>
          <a:ln w="28575">
            <a:solidFill>
              <a:schemeClr val="folHlink"/>
            </a:solidFill>
            <a:round/>
            <a:headEnd/>
            <a:tailEnd type="arrow" w="sm" len="med"/>
          </a:ln>
          <a:effectLst/>
        </p:spPr>
        <p:txBody>
          <a:bodyPr/>
          <a:lstStyle/>
          <a:p>
            <a:endParaRPr lang="en-US"/>
          </a:p>
        </p:txBody>
      </p:sp>
      <p:sp>
        <p:nvSpPr>
          <p:cNvPr id="1170502" name="Line 70"/>
          <p:cNvSpPr>
            <a:spLocks noChangeShapeType="1"/>
          </p:cNvSpPr>
          <p:nvPr/>
        </p:nvSpPr>
        <p:spPr bwMode="auto">
          <a:xfrm flipV="1">
            <a:off x="4505325" y="4743450"/>
            <a:ext cx="95250" cy="504825"/>
          </a:xfrm>
          <a:prstGeom prst="line">
            <a:avLst/>
          </a:prstGeom>
          <a:noFill/>
          <a:ln w="28575">
            <a:solidFill>
              <a:schemeClr val="folHlink"/>
            </a:solidFill>
            <a:round/>
            <a:headEnd type="arrow" w="sm" len="med"/>
            <a:tailEnd/>
          </a:ln>
          <a:effectLst/>
        </p:spPr>
        <p:txBody>
          <a:bodyPr/>
          <a:lstStyle/>
          <a:p>
            <a:endParaRPr lang="en-US"/>
          </a:p>
        </p:txBody>
      </p:sp>
      <p:sp>
        <p:nvSpPr>
          <p:cNvPr id="1170503" name="Line 71"/>
          <p:cNvSpPr>
            <a:spLocks noChangeShapeType="1"/>
          </p:cNvSpPr>
          <p:nvPr/>
        </p:nvSpPr>
        <p:spPr bwMode="auto">
          <a:xfrm flipV="1">
            <a:off x="3895725" y="3705225"/>
            <a:ext cx="838200" cy="152400"/>
          </a:xfrm>
          <a:prstGeom prst="line">
            <a:avLst/>
          </a:prstGeom>
          <a:noFill/>
          <a:ln w="28575">
            <a:solidFill>
              <a:schemeClr val="folHlink"/>
            </a:solidFill>
            <a:round/>
            <a:headEnd type="arrow" w="sm" len="med"/>
            <a:tailEnd type="none" w="sm" len="med"/>
          </a:ln>
          <a:effectLst/>
        </p:spPr>
        <p:txBody>
          <a:bodyPr/>
          <a:lstStyle/>
          <a:p>
            <a:endParaRPr lang="en-US"/>
          </a:p>
        </p:txBody>
      </p:sp>
      <p:sp>
        <p:nvSpPr>
          <p:cNvPr id="1170504" name="Line 72"/>
          <p:cNvSpPr>
            <a:spLocks noChangeShapeType="1"/>
          </p:cNvSpPr>
          <p:nvPr/>
        </p:nvSpPr>
        <p:spPr bwMode="auto">
          <a:xfrm flipH="1" flipV="1">
            <a:off x="2219325" y="3581400"/>
            <a:ext cx="495300" cy="704850"/>
          </a:xfrm>
          <a:prstGeom prst="line">
            <a:avLst/>
          </a:prstGeom>
          <a:noFill/>
          <a:ln w="28575">
            <a:solidFill>
              <a:schemeClr val="folHlink"/>
            </a:solidFill>
            <a:round/>
            <a:headEnd/>
            <a:tailEnd type="arrow" w="sm" len="med"/>
          </a:ln>
          <a:effectLst/>
        </p:spPr>
        <p:txBody>
          <a:bodyPr/>
          <a:lstStyle/>
          <a:p>
            <a:endParaRPr lang="en-US"/>
          </a:p>
        </p:txBody>
      </p:sp>
      <p:sp>
        <p:nvSpPr>
          <p:cNvPr id="1170505" name="Line 73"/>
          <p:cNvSpPr>
            <a:spLocks noChangeShapeType="1"/>
          </p:cNvSpPr>
          <p:nvPr/>
        </p:nvSpPr>
        <p:spPr bwMode="auto">
          <a:xfrm flipV="1">
            <a:off x="5800725" y="3829050"/>
            <a:ext cx="180975" cy="1047750"/>
          </a:xfrm>
          <a:prstGeom prst="line">
            <a:avLst/>
          </a:prstGeom>
          <a:noFill/>
          <a:ln w="28575">
            <a:solidFill>
              <a:schemeClr val="folHlink"/>
            </a:solidFill>
            <a:round/>
            <a:headEnd/>
            <a:tailEnd type="arrow" w="sm" len="med"/>
          </a:ln>
          <a:effectLst/>
        </p:spPr>
        <p:txBody>
          <a:bodyPr/>
          <a:lstStyle/>
          <a:p>
            <a:endParaRPr lang="en-US"/>
          </a:p>
        </p:txBody>
      </p:sp>
      <p:sp>
        <p:nvSpPr>
          <p:cNvPr id="1170506" name="Line 74"/>
          <p:cNvSpPr>
            <a:spLocks noChangeShapeType="1"/>
          </p:cNvSpPr>
          <p:nvPr/>
        </p:nvSpPr>
        <p:spPr bwMode="auto">
          <a:xfrm flipV="1">
            <a:off x="4886325" y="2743200"/>
            <a:ext cx="381000" cy="838200"/>
          </a:xfrm>
          <a:prstGeom prst="line">
            <a:avLst/>
          </a:prstGeom>
          <a:noFill/>
          <a:ln w="28575">
            <a:solidFill>
              <a:schemeClr val="folHlink"/>
            </a:solidFill>
            <a:round/>
            <a:headEnd type="arrow" w="sm" len="med"/>
            <a:tailEnd type="none" w="sm" len="med"/>
          </a:ln>
          <a:effectLst/>
        </p:spPr>
        <p:txBody>
          <a:bodyPr/>
          <a:lstStyle/>
          <a:p>
            <a:endParaRPr lang="en-US"/>
          </a:p>
        </p:txBody>
      </p:sp>
      <p:sp>
        <p:nvSpPr>
          <p:cNvPr id="1170507" name="Line 75"/>
          <p:cNvSpPr>
            <a:spLocks noChangeShapeType="1"/>
          </p:cNvSpPr>
          <p:nvPr/>
        </p:nvSpPr>
        <p:spPr bwMode="auto">
          <a:xfrm flipH="1" flipV="1">
            <a:off x="3800475" y="3962400"/>
            <a:ext cx="609600" cy="1295400"/>
          </a:xfrm>
          <a:prstGeom prst="line">
            <a:avLst/>
          </a:prstGeom>
          <a:noFill/>
          <a:ln w="28575">
            <a:solidFill>
              <a:schemeClr val="folHlink"/>
            </a:solidFill>
            <a:round/>
            <a:headEnd/>
            <a:tailEnd type="arrow" w="sm" len="med"/>
          </a:ln>
          <a:effectLst/>
        </p:spPr>
        <p:txBody>
          <a:bodyPr/>
          <a:lstStyle/>
          <a:p>
            <a:endParaRPr lang="en-US"/>
          </a:p>
        </p:txBody>
      </p:sp>
      <p:sp>
        <p:nvSpPr>
          <p:cNvPr id="1170508" name="Line 76"/>
          <p:cNvSpPr>
            <a:spLocks noChangeShapeType="1"/>
          </p:cNvSpPr>
          <p:nvPr/>
        </p:nvSpPr>
        <p:spPr bwMode="auto">
          <a:xfrm flipH="1" flipV="1">
            <a:off x="2743200" y="2743200"/>
            <a:ext cx="914400" cy="990600"/>
          </a:xfrm>
          <a:prstGeom prst="line">
            <a:avLst/>
          </a:prstGeom>
          <a:noFill/>
          <a:ln w="28575">
            <a:solidFill>
              <a:schemeClr val="folHlink"/>
            </a:solidFill>
            <a:round/>
            <a:headEnd/>
            <a:tailEnd type="arrow" w="sm" len="med"/>
          </a:ln>
          <a:effectLst/>
        </p:spPr>
        <p:txBody>
          <a:bodyPr/>
          <a:lstStyle/>
          <a:p>
            <a:endParaRPr lang="en-US"/>
          </a:p>
        </p:txBody>
      </p:sp>
      <p:sp>
        <p:nvSpPr>
          <p:cNvPr id="1170509" name="Line 77"/>
          <p:cNvSpPr>
            <a:spLocks noChangeShapeType="1"/>
          </p:cNvSpPr>
          <p:nvPr/>
        </p:nvSpPr>
        <p:spPr bwMode="auto">
          <a:xfrm flipV="1">
            <a:off x="1685925" y="3590925"/>
            <a:ext cx="457200" cy="1219200"/>
          </a:xfrm>
          <a:prstGeom prst="line">
            <a:avLst/>
          </a:prstGeom>
          <a:noFill/>
          <a:ln w="28575">
            <a:solidFill>
              <a:schemeClr val="folHlink"/>
            </a:solidFill>
            <a:round/>
            <a:headEnd/>
            <a:tailEnd type="arrow" w="sm" len="med"/>
          </a:ln>
          <a:effectLst/>
        </p:spPr>
        <p:txBody>
          <a:bodyPr/>
          <a:lstStyle/>
          <a:p>
            <a:endParaRPr lang="en-US"/>
          </a:p>
        </p:txBody>
      </p:sp>
      <p:sp>
        <p:nvSpPr>
          <p:cNvPr id="1170510" name="Text Box 78"/>
          <p:cNvSpPr txBox="1">
            <a:spLocks noChangeArrowheads="1"/>
          </p:cNvSpPr>
          <p:nvPr/>
        </p:nvSpPr>
        <p:spPr bwMode="auto">
          <a:xfrm>
            <a:off x="2133600" y="1909763"/>
            <a:ext cx="952500" cy="336550"/>
          </a:xfrm>
          <a:prstGeom prst="rect">
            <a:avLst/>
          </a:prstGeom>
          <a:noFill/>
          <a:ln w="9525">
            <a:noFill/>
            <a:miter lim="800000"/>
            <a:headEnd/>
            <a:tailEnd/>
          </a:ln>
          <a:effectLst/>
        </p:spPr>
        <p:txBody>
          <a:bodyPr wrap="none">
            <a:spAutoFit/>
          </a:bodyPr>
          <a:lstStyle/>
          <a:p>
            <a:pPr algn="l" eaLnBrk="1" hangingPunct="1"/>
            <a:r>
              <a:rPr lang="en-US" altLang="zh-CN" i="0">
                <a:solidFill>
                  <a:srgbClr val="008000"/>
                </a:solidFill>
                <a:ea typeface="宋体" pitchFamily="2" charset="-122"/>
              </a:rPr>
              <a:t>root/sink</a:t>
            </a:r>
          </a:p>
        </p:txBody>
      </p:sp>
      <p:sp>
        <p:nvSpPr>
          <p:cNvPr id="1170511" name="Rectangle 79"/>
          <p:cNvSpPr>
            <a:spLocks noGrp="1" noChangeArrowheads="1"/>
          </p:cNvSpPr>
          <p:nvPr>
            <p:ph type="title"/>
          </p:nvPr>
        </p:nvSpPr>
        <p:spPr/>
        <p:txBody>
          <a:bodyPr/>
          <a:lstStyle/>
          <a:p>
            <a:r>
              <a:rPr lang="en-US"/>
              <a:t>Induced Subtree</a:t>
            </a:r>
          </a:p>
        </p:txBody>
      </p:sp>
      <p:sp>
        <p:nvSpPr>
          <p:cNvPr id="1170512" name="Rectangle 80"/>
          <p:cNvSpPr>
            <a:spLocks noGrp="1" noChangeArrowheads="1"/>
          </p:cNvSpPr>
          <p:nvPr>
            <p:ph type="body" idx="1"/>
          </p:nvPr>
        </p:nvSpPr>
        <p:spPr>
          <a:xfrm>
            <a:off x="468313" y="836613"/>
            <a:ext cx="8675687" cy="5289550"/>
          </a:xfrm>
        </p:spPr>
        <p:txBody>
          <a:bodyPr/>
          <a:lstStyle/>
          <a:p>
            <a:endParaRPr lang="en-US" dirty="0"/>
          </a:p>
          <a:p>
            <a:r>
              <a:rPr lang="en-US" dirty="0"/>
              <a:t>The cost of the induced </a:t>
            </a:r>
            <a:r>
              <a:rPr lang="en-US" dirty="0" err="1"/>
              <a:t>subtree</a:t>
            </a:r>
            <a:r>
              <a:rPr lang="en-US" dirty="0"/>
              <a:t> for this set S is 11. The optimal </a:t>
            </a:r>
            <a:r>
              <a:rPr lang="en-US" dirty="0" smtClean="0"/>
              <a:t>is 8</a:t>
            </a:r>
            <a:r>
              <a:rPr lang="en-US" dirty="0"/>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4" name="Rectangle 6"/>
          <p:cNvSpPr>
            <a:spLocks noGrp="1" noChangeArrowheads="1"/>
          </p:cNvSpPr>
          <p:nvPr>
            <p:ph type="title"/>
          </p:nvPr>
        </p:nvSpPr>
        <p:spPr/>
        <p:txBody>
          <a:bodyPr/>
          <a:lstStyle/>
          <a:p>
            <a:r>
              <a:rPr lang="en-US" dirty="0" smtClean="0"/>
              <a:t>Universal </a:t>
            </a:r>
            <a:r>
              <a:rPr lang="en-US" dirty="0"/>
              <a:t>Spanning </a:t>
            </a:r>
            <a:r>
              <a:rPr lang="en-US" dirty="0" smtClean="0"/>
              <a:t>Tree Problem</a:t>
            </a:r>
            <a:endParaRPr lang="en-US" dirty="0"/>
          </a:p>
        </p:txBody>
      </p:sp>
      <p:sp>
        <p:nvSpPr>
          <p:cNvPr id="1164295" name="Rectangle 7"/>
          <p:cNvSpPr>
            <a:spLocks noGrp="1" noChangeArrowheads="1"/>
          </p:cNvSpPr>
          <p:nvPr>
            <p:ph type="body" idx="1"/>
          </p:nvPr>
        </p:nvSpPr>
        <p:spPr/>
        <p:txBody>
          <a:bodyPr/>
          <a:lstStyle/>
          <a:p>
            <a:endParaRPr lang="en-US" dirty="0"/>
          </a:p>
          <a:p>
            <a:r>
              <a:rPr lang="en-US" dirty="0"/>
              <a:t>Given</a:t>
            </a:r>
          </a:p>
          <a:p>
            <a:pPr lvl="1"/>
            <a:r>
              <a:rPr lang="en-US" dirty="0"/>
              <a:t>A set of nodes V in the Euclidean plane (or </a:t>
            </a:r>
            <a:r>
              <a:rPr lang="en-US" dirty="0" smtClean="0"/>
              <a:t>in a </a:t>
            </a:r>
            <a:r>
              <a:rPr lang="en-US" dirty="0"/>
              <a:t>metric space)</a:t>
            </a:r>
          </a:p>
          <a:p>
            <a:pPr lvl="1"/>
            <a:r>
              <a:rPr lang="en-US" dirty="0"/>
              <a:t>A root node r </a:t>
            </a:r>
            <a:r>
              <a:rPr lang="en-US" dirty="0">
                <a:latin typeface="cmsy10" pitchFamily="34" charset="0"/>
              </a:rPr>
              <a:t>2</a:t>
            </a:r>
            <a:r>
              <a:rPr lang="en-US" dirty="0"/>
              <a:t> V </a:t>
            </a:r>
          </a:p>
          <a:p>
            <a:pPr lvl="1"/>
            <a:r>
              <a:rPr lang="en-US" dirty="0"/>
              <a:t>Define stretch of a </a:t>
            </a:r>
            <a:r>
              <a:rPr lang="en-US" dirty="0">
                <a:solidFill>
                  <a:srgbClr val="FF0000"/>
                </a:solidFill>
              </a:rPr>
              <a:t>universal spanning tree</a:t>
            </a:r>
            <a:r>
              <a:rPr lang="en-US" dirty="0"/>
              <a:t> T to be </a:t>
            </a:r>
          </a:p>
          <a:p>
            <a:pPr lvl="1"/>
            <a:endParaRPr lang="en-US" dirty="0"/>
          </a:p>
          <a:p>
            <a:endParaRPr lang="en-US" dirty="0"/>
          </a:p>
          <a:p>
            <a:pPr>
              <a:buNone/>
            </a:pPr>
            <a:endParaRPr lang="en-US" dirty="0"/>
          </a:p>
          <a:p>
            <a:pPr lvl="1"/>
            <a:r>
              <a:rPr lang="en-US" dirty="0"/>
              <a:t>We’re looking for a spanning tree T on V with minimum stretch</a:t>
            </a:r>
            <a:r>
              <a:rPr lang="en-US" dirty="0" smtClean="0"/>
              <a:t>.</a:t>
            </a:r>
          </a:p>
          <a:p>
            <a:endParaRPr lang="en-GB" dirty="0" smtClean="0"/>
          </a:p>
          <a:p>
            <a:r>
              <a:rPr lang="en-GB" dirty="0" smtClean="0"/>
              <a:t>Remark: A </a:t>
            </a:r>
            <a:r>
              <a:rPr lang="en-GB" dirty="0" smtClean="0">
                <a:solidFill>
                  <a:srgbClr val="FF0000"/>
                </a:solidFill>
              </a:rPr>
              <a:t>Steiner tree </a:t>
            </a:r>
            <a:r>
              <a:rPr lang="en-GB" dirty="0" smtClean="0"/>
              <a:t>for a set of nodes S </a:t>
            </a:r>
            <a:br>
              <a:rPr lang="en-GB" dirty="0" smtClean="0"/>
            </a:br>
            <a:r>
              <a:rPr lang="en-GB" dirty="0" smtClean="0"/>
              <a:t>is like a MST, except that it may use nodes </a:t>
            </a:r>
            <a:br>
              <a:rPr lang="en-GB" dirty="0" smtClean="0"/>
            </a:br>
            <a:r>
              <a:rPr lang="en-GB" dirty="0" smtClean="0"/>
              <a:t>and edges outside S to help.</a:t>
            </a:r>
          </a:p>
          <a:p>
            <a:pPr lvl="1"/>
            <a:r>
              <a:rPr lang="en-GB" dirty="0" smtClean="0"/>
              <a:t>Example: Steiner Tree for nodes A, B, C, D,</a:t>
            </a:r>
            <a:br>
              <a:rPr lang="en-GB" dirty="0" smtClean="0"/>
            </a:br>
            <a:r>
              <a:rPr lang="en-GB" dirty="0" smtClean="0"/>
              <a:t>with potentially all points in the plane helping</a:t>
            </a:r>
            <a:endParaRPr lang="en-US" dirty="0"/>
          </a:p>
          <a:p>
            <a:endParaRPr lang="en-US" dirty="0"/>
          </a:p>
        </p:txBody>
      </p:sp>
      <p:pic>
        <p:nvPicPr>
          <p:cNvPr id="7" name="Picture 6" descr="txp_fi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bwMode="auto">
          <a:xfrm>
            <a:off x="1311449" y="2750542"/>
            <a:ext cx="5252580" cy="633600"/>
          </a:xfrm>
          <a:prstGeom prst="rect">
            <a:avLst/>
          </a:prstGeom>
          <a:noFill/>
          <a:ln/>
          <a:effectLst/>
        </p:spPr>
      </p:pic>
      <p:pic>
        <p:nvPicPr>
          <p:cNvPr id="5" name="Picture 4" descr="200px-Steiner_4_points.svg.png"/>
          <p:cNvPicPr>
            <a:picLocks noChangeAspect="1"/>
          </p:cNvPicPr>
          <p:nvPr/>
        </p:nvPicPr>
        <p:blipFill>
          <a:blip r:embed="rId5" cstate="print"/>
          <a:stretch>
            <a:fillRect/>
          </a:stretch>
        </p:blipFill>
        <p:spPr>
          <a:xfrm>
            <a:off x="6479658" y="4154339"/>
            <a:ext cx="1905000" cy="21431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429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4295">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3" name="Rectangle 5"/>
          <p:cNvSpPr>
            <a:spLocks noGrp="1" noChangeArrowheads="1"/>
          </p:cNvSpPr>
          <p:nvPr>
            <p:ph type="title"/>
          </p:nvPr>
        </p:nvSpPr>
        <p:spPr/>
        <p:txBody>
          <a:bodyPr/>
          <a:lstStyle/>
          <a:p>
            <a:r>
              <a:rPr lang="en-US"/>
              <a:t>Main results</a:t>
            </a:r>
          </a:p>
        </p:txBody>
      </p:sp>
      <p:sp>
        <p:nvSpPr>
          <p:cNvPr id="1174534" name="Rectangle 6"/>
          <p:cNvSpPr>
            <a:spLocks noGrp="1" noChangeArrowheads="1"/>
          </p:cNvSpPr>
          <p:nvPr>
            <p:ph type="body" idx="1"/>
          </p:nvPr>
        </p:nvSpPr>
        <p:spPr/>
        <p:txBody>
          <a:bodyPr/>
          <a:lstStyle/>
          <a:p>
            <a:pPr>
              <a:buNone/>
            </a:pPr>
            <a:endParaRPr lang="en-US" altLang="zh-CN" dirty="0">
              <a:ea typeface="宋体" pitchFamily="2" charset="-122"/>
            </a:endParaRPr>
          </a:p>
          <a:p>
            <a:r>
              <a:rPr lang="en-US" altLang="zh-CN" dirty="0" smtClean="0">
                <a:solidFill>
                  <a:srgbClr val="FF0000"/>
                </a:solidFill>
                <a:ea typeface="宋体" pitchFamily="2" charset="-122"/>
              </a:rPr>
              <a:t>Upper bound:</a:t>
            </a:r>
            <a:endParaRPr lang="en-US" altLang="zh-CN" dirty="0">
              <a:ea typeface="宋体" pitchFamily="2" charset="-122"/>
            </a:endParaRPr>
          </a:p>
          <a:p>
            <a:pPr>
              <a:buFontTx/>
              <a:buNone/>
            </a:pPr>
            <a:r>
              <a:rPr lang="en-US" altLang="zh-CN" dirty="0">
                <a:ea typeface="宋体" pitchFamily="2" charset="-122"/>
              </a:rPr>
              <a:t>	For the minimum UST problem </a:t>
            </a:r>
            <a:r>
              <a:rPr lang="en-US" altLang="zh-CN" dirty="0" smtClean="0">
                <a:ea typeface="宋体" pitchFamily="2" charset="-122"/>
              </a:rPr>
              <a:t>in Euclidean </a:t>
            </a:r>
            <a:r>
              <a:rPr lang="en-US" altLang="zh-CN" dirty="0">
                <a:ea typeface="宋体" pitchFamily="2" charset="-122"/>
              </a:rPr>
              <a:t>plane, </a:t>
            </a:r>
            <a:r>
              <a:rPr lang="en-US" altLang="zh-CN" dirty="0" smtClean="0">
                <a:ea typeface="宋体" pitchFamily="2" charset="-122"/>
              </a:rPr>
              <a:t>with edge cost being distance, an </a:t>
            </a:r>
            <a:r>
              <a:rPr lang="en-US" altLang="zh-CN" dirty="0">
                <a:ea typeface="宋体" pitchFamily="2" charset="-122"/>
              </a:rPr>
              <a:t>approximation of O(log n) can be </a:t>
            </a:r>
            <a:r>
              <a:rPr lang="en-US" altLang="zh-CN" dirty="0" smtClean="0">
                <a:ea typeface="宋体" pitchFamily="2" charset="-122"/>
              </a:rPr>
              <a:t>achieved.</a:t>
            </a:r>
            <a:endParaRPr lang="en-US" altLang="zh-CN" dirty="0">
              <a:ea typeface="宋体" pitchFamily="2" charset="-122"/>
            </a:endParaRPr>
          </a:p>
          <a:p>
            <a:endParaRPr lang="en-US" altLang="zh-CN" dirty="0">
              <a:ea typeface="宋体" pitchFamily="2" charset="-122"/>
            </a:endParaRPr>
          </a:p>
          <a:p>
            <a:r>
              <a:rPr lang="en-US" altLang="zh-CN" dirty="0" smtClean="0">
                <a:solidFill>
                  <a:srgbClr val="FF0000"/>
                </a:solidFill>
                <a:ea typeface="宋体" pitchFamily="2" charset="-122"/>
              </a:rPr>
              <a:t>Lower bound:</a:t>
            </a:r>
            <a:endParaRPr lang="en-US" altLang="zh-CN" dirty="0">
              <a:ea typeface="宋体" pitchFamily="2" charset="-122"/>
            </a:endParaRPr>
          </a:p>
          <a:p>
            <a:pPr>
              <a:buFontTx/>
              <a:buNone/>
            </a:pPr>
            <a:r>
              <a:rPr lang="en-US" altLang="zh-CN" dirty="0">
                <a:ea typeface="宋体" pitchFamily="2" charset="-122"/>
              </a:rPr>
              <a:t>	No polynomial time algorithm can approximate the minimum UST problem with stretch better than </a:t>
            </a:r>
            <a:r>
              <a:rPr lang="en-US" altLang="zh-CN" dirty="0">
                <a:ea typeface="宋体" pitchFamily="2" charset="-122"/>
                <a:sym typeface="Symbol" pitchFamily="18" charset="2"/>
              </a:rPr>
              <a:t></a:t>
            </a:r>
            <a:r>
              <a:rPr lang="en-US" altLang="zh-CN" dirty="0">
                <a:ea typeface="宋体" pitchFamily="2" charset="-122"/>
              </a:rPr>
              <a:t>(log n / log </a:t>
            </a:r>
            <a:r>
              <a:rPr lang="en-US" altLang="zh-CN" dirty="0" err="1">
                <a:ea typeface="宋体" pitchFamily="2" charset="-122"/>
              </a:rPr>
              <a:t>log</a:t>
            </a:r>
            <a:r>
              <a:rPr lang="en-US" altLang="zh-CN" dirty="0">
                <a:ea typeface="宋体" pitchFamily="2" charset="-122"/>
              </a:rPr>
              <a:t> n</a:t>
            </a:r>
            <a:r>
              <a:rPr lang="en-US" altLang="zh-CN" dirty="0" smtClean="0">
                <a:ea typeface="宋体" pitchFamily="2" charset="-122"/>
              </a:rPr>
              <a:t>).</a:t>
            </a:r>
          </a:p>
          <a:p>
            <a:pPr>
              <a:buFontTx/>
              <a:buNone/>
            </a:pPr>
            <a:endParaRPr lang="en-GB" altLang="zh-CN" dirty="0" smtClean="0">
              <a:ea typeface="宋体" pitchFamily="2" charset="-122"/>
            </a:endParaRPr>
          </a:p>
          <a:p>
            <a:r>
              <a:rPr lang="en-US" altLang="zh-CN" dirty="0" smtClean="0">
                <a:solidFill>
                  <a:schemeClr val="bg2">
                    <a:lumMod val="75000"/>
                  </a:schemeClr>
                </a:solidFill>
                <a:ea typeface="宋体" pitchFamily="2" charset="-122"/>
              </a:rPr>
              <a:t>[</a:t>
            </a:r>
            <a:r>
              <a:rPr lang="en-US" altLang="zh-CN" dirty="0" err="1" smtClean="0">
                <a:solidFill>
                  <a:schemeClr val="bg2">
                    <a:lumMod val="75000"/>
                  </a:schemeClr>
                </a:solidFill>
                <a:ea typeface="宋体" pitchFamily="2" charset="-122"/>
              </a:rPr>
              <a:t>Jia</a:t>
            </a:r>
            <a:r>
              <a:rPr lang="en-US" altLang="zh-CN" dirty="0" smtClean="0">
                <a:solidFill>
                  <a:schemeClr val="bg2">
                    <a:lumMod val="75000"/>
                  </a:schemeClr>
                </a:solidFill>
                <a:ea typeface="宋体" pitchFamily="2" charset="-122"/>
              </a:rPr>
              <a:t>, Lin, </a:t>
            </a:r>
            <a:r>
              <a:rPr lang="en-US" altLang="zh-CN" dirty="0" err="1" smtClean="0">
                <a:solidFill>
                  <a:schemeClr val="bg2">
                    <a:lumMod val="75000"/>
                  </a:schemeClr>
                </a:solidFill>
                <a:ea typeface="宋体" pitchFamily="2" charset="-122"/>
              </a:rPr>
              <a:t>Noubir</a:t>
            </a:r>
            <a:r>
              <a:rPr lang="en-US" altLang="zh-CN" dirty="0" smtClean="0">
                <a:solidFill>
                  <a:schemeClr val="bg2">
                    <a:lumMod val="75000"/>
                  </a:schemeClr>
                </a:solidFill>
                <a:ea typeface="宋体" pitchFamily="2" charset="-122"/>
              </a:rPr>
              <a:t>, </a:t>
            </a:r>
            <a:r>
              <a:rPr lang="en-US" altLang="zh-CN" dirty="0" err="1" smtClean="0">
                <a:solidFill>
                  <a:schemeClr val="bg2">
                    <a:lumMod val="75000"/>
                  </a:schemeClr>
                </a:solidFill>
                <a:ea typeface="宋体" pitchFamily="2" charset="-122"/>
              </a:rPr>
              <a:t>Rajaraman</a:t>
            </a:r>
            <a:r>
              <a:rPr lang="en-US" altLang="zh-CN" dirty="0" smtClean="0">
                <a:solidFill>
                  <a:schemeClr val="bg2">
                    <a:lumMod val="75000"/>
                  </a:schemeClr>
                </a:solidFill>
                <a:ea typeface="宋体" pitchFamily="2" charset="-122"/>
              </a:rPr>
              <a:t> and </a:t>
            </a:r>
            <a:r>
              <a:rPr lang="en-US" altLang="zh-CN" dirty="0" err="1" smtClean="0">
                <a:solidFill>
                  <a:schemeClr val="bg2">
                    <a:lumMod val="75000"/>
                  </a:schemeClr>
                </a:solidFill>
                <a:ea typeface="宋体" pitchFamily="2" charset="-122"/>
              </a:rPr>
              <a:t>Sundaram</a:t>
            </a:r>
            <a:r>
              <a:rPr lang="en-US" altLang="zh-CN" dirty="0" smtClean="0">
                <a:solidFill>
                  <a:schemeClr val="bg2">
                    <a:lumMod val="75000"/>
                  </a:schemeClr>
                </a:solidFill>
                <a:ea typeface="宋体" pitchFamily="2" charset="-122"/>
              </a:rPr>
              <a:t>, STOC 2005]</a:t>
            </a:r>
          </a:p>
          <a:p>
            <a:pPr>
              <a:buNone/>
            </a:pPr>
            <a:endParaRPr lang="en-GB" altLang="zh-CN" dirty="0" smtClean="0">
              <a:ea typeface="宋体" pitchFamily="2" charset="-122"/>
            </a:endParaRPr>
          </a:p>
          <a:p>
            <a:r>
              <a:rPr lang="en-GB" altLang="zh-CN" dirty="0" smtClean="0">
                <a:ea typeface="宋体" pitchFamily="2" charset="-122"/>
              </a:rPr>
              <a:t>Question: Why are MST or SPT not good as UST?</a:t>
            </a:r>
          </a:p>
          <a:p>
            <a:pPr lvl="1"/>
            <a:r>
              <a:rPr lang="en-GB" altLang="zh-CN" dirty="0" smtClean="0">
                <a:ea typeface="宋体" pitchFamily="2" charset="-122"/>
              </a:rPr>
              <a:t>Again, nodes in the plane, cost Euclidean distance</a:t>
            </a:r>
            <a:endParaRPr lang="en-US" altLang="zh-CN" dirty="0">
              <a:ea typeface="宋体" pitchFamily="2" charset="-122"/>
            </a:endParaRPr>
          </a:p>
          <a:p>
            <a:endParaRPr lang="en-US" dirty="0"/>
          </a:p>
        </p:txBody>
      </p:sp>
      <p:pic>
        <p:nvPicPr>
          <p:cNvPr id="4"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6706145" y="4763011"/>
            <a:ext cx="740992" cy="11226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453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45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8627" name="Picture 3" descr="k0"/>
          <p:cNvPicPr>
            <a:picLocks noChangeAspect="1" noChangeArrowheads="1"/>
          </p:cNvPicPr>
          <p:nvPr/>
        </p:nvPicPr>
        <p:blipFill>
          <a:blip r:embed="rId3" cstate="print"/>
          <a:srcRect/>
          <a:stretch>
            <a:fillRect/>
          </a:stretch>
        </p:blipFill>
        <p:spPr bwMode="auto">
          <a:xfrm>
            <a:off x="4427538" y="2060575"/>
            <a:ext cx="3733800" cy="3606800"/>
          </a:xfrm>
          <a:prstGeom prst="rect">
            <a:avLst/>
          </a:prstGeom>
          <a:noFill/>
        </p:spPr>
      </p:pic>
      <p:sp>
        <p:nvSpPr>
          <p:cNvPr id="1178629" name="Rectangle 5"/>
          <p:cNvSpPr>
            <a:spLocks noGrp="1" noChangeArrowheads="1"/>
          </p:cNvSpPr>
          <p:nvPr>
            <p:ph type="title"/>
          </p:nvPr>
        </p:nvSpPr>
        <p:spPr/>
        <p:txBody>
          <a:bodyPr/>
          <a:lstStyle/>
          <a:p>
            <a:r>
              <a:rPr lang="en-US"/>
              <a:t>Algorithm sketch</a:t>
            </a:r>
          </a:p>
        </p:txBody>
      </p:sp>
      <p:sp>
        <p:nvSpPr>
          <p:cNvPr id="1178630" name="Rectangle 6"/>
          <p:cNvSpPr>
            <a:spLocks noGrp="1" noChangeArrowheads="1"/>
          </p:cNvSpPr>
          <p:nvPr>
            <p:ph idx="1"/>
          </p:nvPr>
        </p:nvSpPr>
        <p:spPr/>
        <p:txBody>
          <a:bodyPr/>
          <a:lstStyle/>
          <a:p>
            <a:endParaRPr lang="en-US" dirty="0"/>
          </a:p>
          <a:p>
            <a:r>
              <a:rPr lang="en-US" dirty="0"/>
              <a:t>For the simplest Euclidean case:</a:t>
            </a:r>
          </a:p>
          <a:p>
            <a:r>
              <a:rPr lang="en-US" dirty="0"/>
              <a:t>Recursively divide the plane and select random node.</a:t>
            </a:r>
          </a:p>
          <a:p>
            <a:endParaRPr lang="en-US" dirty="0"/>
          </a:p>
          <a:p>
            <a:r>
              <a:rPr lang="en-US" dirty="0"/>
              <a:t>Results: The induced tree </a:t>
            </a:r>
            <a:br>
              <a:rPr lang="en-US" dirty="0"/>
            </a:br>
            <a:r>
              <a:rPr lang="en-US" dirty="0"/>
              <a:t>has logarithmic overhead.</a:t>
            </a:r>
            <a:br>
              <a:rPr lang="en-US" dirty="0"/>
            </a:br>
            <a:r>
              <a:rPr lang="en-US" dirty="0"/>
              <a:t>The aggregation delay is </a:t>
            </a:r>
            <a:br>
              <a:rPr lang="en-US" dirty="0"/>
            </a:br>
            <a:r>
              <a:rPr lang="en-US" dirty="0"/>
              <a:t>also constant.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4" name="Rectangle 4"/>
          <p:cNvSpPr>
            <a:spLocks noGrp="1" noChangeArrowheads="1"/>
          </p:cNvSpPr>
          <p:nvPr>
            <p:ph type="title"/>
          </p:nvPr>
        </p:nvSpPr>
        <p:spPr/>
        <p:txBody>
          <a:bodyPr/>
          <a:lstStyle/>
          <a:p>
            <a:r>
              <a:rPr lang="en-US" dirty="0"/>
              <a:t>Simulation with random node distribution &amp; random events</a:t>
            </a:r>
          </a:p>
        </p:txBody>
      </p:sp>
      <p:pic>
        <p:nvPicPr>
          <p:cNvPr id="1182729" name="Picture 9" descr="m0"/>
          <p:cNvPicPr>
            <a:picLocks noChangeArrowheads="1"/>
          </p:cNvPicPr>
          <p:nvPr/>
        </p:nvPicPr>
        <p:blipFill>
          <a:blip r:embed="rId3" cstate="print"/>
          <a:srcRect/>
          <a:stretch>
            <a:fillRect/>
          </a:stretch>
        </p:blipFill>
        <p:spPr bwMode="auto">
          <a:xfrm>
            <a:off x="395288" y="1412875"/>
            <a:ext cx="3887787" cy="4032250"/>
          </a:xfrm>
          <a:prstGeom prst="rect">
            <a:avLst/>
          </a:prstGeom>
          <a:noFill/>
          <a:ln w="9525">
            <a:noFill/>
            <a:miter lim="800000"/>
            <a:headEnd/>
            <a:tailEnd/>
          </a:ln>
        </p:spPr>
      </p:pic>
      <p:pic>
        <p:nvPicPr>
          <p:cNvPr id="1182730" name="Picture 10" descr="o0"/>
          <p:cNvPicPr>
            <a:picLocks noChangeArrowheads="1"/>
          </p:cNvPicPr>
          <p:nvPr/>
        </p:nvPicPr>
        <p:blipFill>
          <a:blip r:embed="rId4" cstate="print"/>
          <a:srcRect/>
          <a:stretch>
            <a:fillRect/>
          </a:stretch>
        </p:blipFill>
        <p:spPr bwMode="auto">
          <a:xfrm>
            <a:off x="4643438" y="1484313"/>
            <a:ext cx="4067175" cy="3960812"/>
          </a:xfrm>
          <a:prstGeom prst="rect">
            <a:avLst/>
          </a:prstGeom>
          <a:noFill/>
        </p:spPr>
      </p:pic>
      <p:sp>
        <p:nvSpPr>
          <p:cNvPr id="5" name="Rectangle 6"/>
          <p:cNvSpPr>
            <a:spLocks noGrp="1" noChangeArrowheads="1"/>
          </p:cNvSpPr>
          <p:nvPr>
            <p:ph idx="1"/>
          </p:nvPr>
        </p:nvSpPr>
        <p:spPr>
          <a:xfrm>
            <a:off x="468313" y="836613"/>
            <a:ext cx="8207375" cy="5337175"/>
          </a:xfrm>
        </p:spPr>
        <p:txBody>
          <a:bodyPr/>
          <a:lstStyle/>
          <a:p>
            <a:endParaRPr lang="en-US" dirty="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[Note: UST </a:t>
            </a:r>
            <a:r>
              <a:rPr lang="de-CH" dirty="0" smtClean="0"/>
              <a:t>= GIST, Group-Independent Spanning Tree]</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Rectangle 14" descr="untitled-2"/>
          <p:cNvSpPr>
            <a:spLocks noChangeArrowheads="1"/>
          </p:cNvSpPr>
          <p:nvPr/>
        </p:nvSpPr>
        <p:spPr bwMode="auto">
          <a:xfrm>
            <a:off x="552450" y="4800600"/>
            <a:ext cx="7981950" cy="628650"/>
          </a:xfrm>
          <a:prstGeom prst="rect">
            <a:avLst/>
          </a:prstGeom>
          <a:blipFill dpi="0" rotWithShape="0">
            <a:blip r:embed="rId3" cstate="print"/>
            <a:srcRect/>
            <a:stretch>
              <a:fillRect/>
            </a:stretch>
          </a:blipFill>
          <a:ln w="9525">
            <a:noFill/>
            <a:miter lim="800000"/>
            <a:headEnd/>
            <a:tailEnd/>
          </a:ln>
          <a:effectLst/>
        </p:spPr>
        <p:txBody>
          <a:bodyPr wrap="none" anchor="ctr"/>
          <a:lstStyle/>
          <a:p>
            <a:pPr algn="ctr"/>
            <a:endParaRPr lang="en-US">
              <a:solidFill>
                <a:srgbClr val="FF0000"/>
              </a:solidFill>
            </a:endParaRPr>
          </a:p>
        </p:txBody>
      </p:sp>
      <p:sp>
        <p:nvSpPr>
          <p:cNvPr id="31746" name="Rectangle 2"/>
          <p:cNvSpPr>
            <a:spLocks noGrp="1" noChangeArrowheads="1"/>
          </p:cNvSpPr>
          <p:nvPr>
            <p:ph type="title"/>
          </p:nvPr>
        </p:nvSpPr>
        <p:spPr/>
        <p:txBody>
          <a:bodyPr/>
          <a:lstStyle/>
          <a:p>
            <a:r>
              <a:rPr lang="en-US" dirty="0" smtClean="0"/>
              <a:t>Continuous Data Gathering</a:t>
            </a:r>
            <a:endParaRPr lang="en-US" dirty="0"/>
          </a:p>
        </p:txBody>
      </p:sp>
      <p:sp>
        <p:nvSpPr>
          <p:cNvPr id="31749" name="Rectangle 5"/>
          <p:cNvSpPr>
            <a:spLocks noGrp="1" noChangeArrowheads="1"/>
          </p:cNvSpPr>
          <p:nvPr>
            <p:ph idx="1"/>
          </p:nvPr>
        </p:nvSpPr>
        <p:spPr/>
        <p:txBody>
          <a:bodyPr/>
          <a:lstStyle/>
          <a:p>
            <a:endParaRPr lang="en-US" sz="600" dirty="0"/>
          </a:p>
          <a:p>
            <a:endParaRPr lang="en-US" dirty="0"/>
          </a:p>
        </p:txBody>
      </p:sp>
      <p:pic>
        <p:nvPicPr>
          <p:cNvPr id="31755" name="Picture 11" descr="vinyard"/>
          <p:cNvPicPr>
            <a:picLocks noChangeAspect="1" noChangeArrowheads="1"/>
          </p:cNvPicPr>
          <p:nvPr/>
        </p:nvPicPr>
        <p:blipFill>
          <a:blip r:embed="rId4" cstate="print"/>
          <a:srcRect/>
          <a:stretch>
            <a:fillRect/>
          </a:stretch>
        </p:blipFill>
        <p:spPr bwMode="auto">
          <a:xfrm>
            <a:off x="544513" y="1266825"/>
            <a:ext cx="3970337" cy="2814638"/>
          </a:xfrm>
          <a:prstGeom prst="rect">
            <a:avLst/>
          </a:prstGeom>
          <a:noFill/>
        </p:spPr>
      </p:pic>
      <p:sp>
        <p:nvSpPr>
          <p:cNvPr id="31756" name="Text Box 12"/>
          <p:cNvSpPr txBox="1">
            <a:spLocks noChangeArrowheads="1"/>
          </p:cNvSpPr>
          <p:nvPr/>
        </p:nvSpPr>
        <p:spPr bwMode="auto">
          <a:xfrm>
            <a:off x="4867275" y="1304925"/>
            <a:ext cx="4038600" cy="2797175"/>
          </a:xfrm>
          <a:prstGeom prst="rect">
            <a:avLst/>
          </a:prstGeom>
          <a:noFill/>
          <a:ln w="9525">
            <a:noFill/>
            <a:miter lim="800000"/>
            <a:headEnd/>
            <a:tailEnd/>
          </a:ln>
          <a:effectLst/>
        </p:spPr>
        <p:txBody>
          <a:bodyPr>
            <a:spAutoFit/>
          </a:bodyPr>
          <a:lstStyle/>
          <a:p>
            <a:pPr marL="342900" indent="-342900" algn="l">
              <a:spcBef>
                <a:spcPct val="50000"/>
              </a:spcBef>
              <a:buFontTx/>
              <a:buChar char="•"/>
            </a:pPr>
            <a:r>
              <a:rPr lang="en-US" sz="2000" dirty="0" smtClean="0"/>
              <a:t>Long-term measurements</a:t>
            </a:r>
            <a:endParaRPr lang="en-US" sz="2000" dirty="0"/>
          </a:p>
          <a:p>
            <a:pPr marL="342900" indent="-342900" algn="l">
              <a:spcBef>
                <a:spcPct val="50000"/>
              </a:spcBef>
              <a:buFontTx/>
              <a:buChar char="•"/>
            </a:pPr>
            <a:r>
              <a:rPr lang="en-US" sz="2000" dirty="0"/>
              <a:t>Unattended operation</a:t>
            </a:r>
          </a:p>
          <a:p>
            <a:pPr marL="342900" indent="-342900" algn="l">
              <a:spcBef>
                <a:spcPct val="50000"/>
              </a:spcBef>
              <a:buFontTx/>
              <a:buChar char="•"/>
            </a:pPr>
            <a:r>
              <a:rPr lang="en-US" sz="2000" dirty="0"/>
              <a:t>Low data rates</a:t>
            </a:r>
          </a:p>
          <a:p>
            <a:pPr marL="342900" indent="-342900" algn="l">
              <a:spcBef>
                <a:spcPct val="50000"/>
              </a:spcBef>
              <a:buFontTx/>
              <a:buChar char="•"/>
            </a:pPr>
            <a:r>
              <a:rPr lang="en-US" sz="2000" dirty="0"/>
              <a:t>Battery powered</a:t>
            </a:r>
          </a:p>
          <a:p>
            <a:pPr marL="342900" indent="-342900" algn="l">
              <a:spcBef>
                <a:spcPct val="50000"/>
              </a:spcBef>
              <a:buFontTx/>
              <a:buChar char="•"/>
            </a:pPr>
            <a:endParaRPr lang="en-US" sz="500" dirty="0"/>
          </a:p>
          <a:p>
            <a:pPr marL="342900" indent="-342900" algn="l">
              <a:spcBef>
                <a:spcPct val="50000"/>
              </a:spcBef>
              <a:buFontTx/>
              <a:buChar char="•"/>
            </a:pPr>
            <a:r>
              <a:rPr lang="en-US" sz="2000" dirty="0"/>
              <a:t>Network latency</a:t>
            </a:r>
          </a:p>
          <a:p>
            <a:pPr marL="342900" indent="-342900" algn="l">
              <a:spcBef>
                <a:spcPct val="50000"/>
              </a:spcBef>
              <a:buFontTx/>
              <a:buChar char="•"/>
            </a:pPr>
            <a:r>
              <a:rPr lang="en-US" sz="2000" dirty="0"/>
              <a:t>Dynamic bandwidth demands</a:t>
            </a:r>
          </a:p>
        </p:txBody>
      </p:sp>
      <p:sp>
        <p:nvSpPr>
          <p:cNvPr id="31757" name="Text Box 13"/>
          <p:cNvSpPr txBox="1">
            <a:spLocks noChangeArrowheads="1"/>
          </p:cNvSpPr>
          <p:nvPr/>
        </p:nvSpPr>
        <p:spPr bwMode="auto">
          <a:xfrm>
            <a:off x="620713" y="4892675"/>
            <a:ext cx="7881937" cy="457200"/>
          </a:xfrm>
          <a:prstGeom prst="rect">
            <a:avLst/>
          </a:prstGeom>
          <a:noFill/>
          <a:ln w="9525">
            <a:noFill/>
            <a:miter lim="800000"/>
            <a:headEnd/>
            <a:tailEnd/>
          </a:ln>
          <a:effectLst/>
        </p:spPr>
        <p:txBody>
          <a:bodyPr wrap="none">
            <a:spAutoFit/>
          </a:bodyPr>
          <a:lstStyle/>
          <a:p>
            <a:pPr algn="ctr"/>
            <a:r>
              <a:rPr lang="en-US">
                <a:solidFill>
                  <a:schemeClr val="bg1"/>
                </a:solidFill>
              </a:rPr>
              <a:t>Energy conservation is crucial to prolong network lifetime</a:t>
            </a:r>
          </a:p>
        </p:txBody>
      </p:sp>
      <p:sp>
        <p:nvSpPr>
          <p:cNvPr id="31769" name="Line 25"/>
          <p:cNvSpPr>
            <a:spLocks noChangeShapeType="1"/>
          </p:cNvSpPr>
          <p:nvPr/>
        </p:nvSpPr>
        <p:spPr bwMode="auto">
          <a:xfrm>
            <a:off x="5257800" y="3457575"/>
            <a:ext cx="1933575" cy="0"/>
          </a:xfrm>
          <a:prstGeom prst="line">
            <a:avLst/>
          </a:prstGeom>
          <a:noFill/>
          <a:ln w="19050">
            <a:solidFill>
              <a:schemeClr val="tx1"/>
            </a:solidFill>
            <a:round/>
            <a:headEnd/>
            <a:tailEnd/>
          </a:ln>
          <a:effectLst/>
        </p:spPr>
        <p:txBody>
          <a:bodyPr/>
          <a:lstStyle/>
          <a:p>
            <a:endParaRPr lang="en-US"/>
          </a:p>
        </p:txBody>
      </p:sp>
      <p:sp>
        <p:nvSpPr>
          <p:cNvPr id="31770" name="Line 26"/>
          <p:cNvSpPr>
            <a:spLocks noChangeShapeType="1"/>
          </p:cNvSpPr>
          <p:nvPr/>
        </p:nvSpPr>
        <p:spPr bwMode="auto">
          <a:xfrm>
            <a:off x="5254625" y="3911600"/>
            <a:ext cx="3448050" cy="0"/>
          </a:xfrm>
          <a:prstGeom prst="line">
            <a:avLst/>
          </a:prstGeom>
          <a:noFill/>
          <a:ln w="190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P spid="31757" grpId="0"/>
      <p:bldP spid="31769" grpId="0" animBg="1"/>
      <p:bldP spid="317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648" name="Picture 136" descr="tinynode copy"/>
          <p:cNvPicPr>
            <a:picLocks noChangeAspect="1" noChangeArrowheads="1"/>
          </p:cNvPicPr>
          <p:nvPr/>
        </p:nvPicPr>
        <p:blipFill>
          <a:blip r:embed="rId3" cstate="print"/>
          <a:srcRect/>
          <a:stretch>
            <a:fillRect/>
          </a:stretch>
        </p:blipFill>
        <p:spPr bwMode="auto">
          <a:xfrm>
            <a:off x="5219700" y="1746250"/>
            <a:ext cx="1762125" cy="2368550"/>
          </a:xfrm>
          <a:prstGeom prst="rect">
            <a:avLst/>
          </a:prstGeom>
          <a:noFill/>
        </p:spPr>
      </p:pic>
      <p:sp>
        <p:nvSpPr>
          <p:cNvPr id="192514" name="Rectangle 2"/>
          <p:cNvSpPr>
            <a:spLocks noGrp="1" noChangeArrowheads="1"/>
          </p:cNvSpPr>
          <p:nvPr>
            <p:ph type="title"/>
          </p:nvPr>
        </p:nvSpPr>
        <p:spPr/>
        <p:txBody>
          <a:bodyPr/>
          <a:lstStyle/>
          <a:p>
            <a:r>
              <a:rPr lang="en-US"/>
              <a:t>Energy-Efficient Protocol Design</a:t>
            </a:r>
          </a:p>
        </p:txBody>
      </p:sp>
      <p:sp>
        <p:nvSpPr>
          <p:cNvPr id="192515" name="Rectangle 3"/>
          <p:cNvSpPr>
            <a:spLocks noGrp="1" noChangeArrowheads="1"/>
          </p:cNvSpPr>
          <p:nvPr>
            <p:ph type="body" idx="1"/>
          </p:nvPr>
        </p:nvSpPr>
        <p:spPr>
          <a:xfrm>
            <a:off x="468313" y="836613"/>
            <a:ext cx="7045325" cy="5265737"/>
          </a:xfrm>
        </p:spPr>
        <p:txBody>
          <a:bodyPr/>
          <a:lstStyle/>
          <a:p>
            <a:endParaRPr lang="en-US" sz="1800"/>
          </a:p>
          <a:p>
            <a:r>
              <a:rPr lang="en-US"/>
              <a:t>Communication subsystem is the main energy consumer</a:t>
            </a:r>
          </a:p>
          <a:p>
            <a:pPr lvl="1"/>
            <a:r>
              <a:rPr lang="en-US"/>
              <a:t>Power down radio as much as possible</a:t>
            </a:r>
          </a:p>
          <a:p>
            <a:endParaRPr lang="en-US"/>
          </a:p>
          <a:p>
            <a:endParaRPr lang="en-US"/>
          </a:p>
          <a:p>
            <a:endParaRPr lang="en-US"/>
          </a:p>
          <a:p>
            <a:endParaRPr lang="en-US"/>
          </a:p>
          <a:p>
            <a:endParaRPr lang="en-US" sz="1200"/>
          </a:p>
          <a:p>
            <a:r>
              <a:rPr lang="en-US"/>
              <a:t>Issue is tackled at various layers</a:t>
            </a:r>
          </a:p>
          <a:p>
            <a:pPr lvl="1"/>
            <a:r>
              <a:rPr lang="en-US"/>
              <a:t>MAC </a:t>
            </a:r>
          </a:p>
          <a:p>
            <a:pPr lvl="1"/>
            <a:r>
              <a:rPr lang="en-US"/>
              <a:t>Topology control / clustering</a:t>
            </a:r>
          </a:p>
          <a:p>
            <a:pPr lvl="1"/>
            <a:r>
              <a:rPr lang="en-US"/>
              <a:t>Routing</a:t>
            </a:r>
          </a:p>
        </p:txBody>
      </p:sp>
      <p:graphicFrame>
        <p:nvGraphicFramePr>
          <p:cNvPr id="192655" name="Group 143"/>
          <p:cNvGraphicFramePr>
            <a:graphicFrameLocks noGrp="1"/>
          </p:cNvGraphicFramePr>
          <p:nvPr/>
        </p:nvGraphicFramePr>
        <p:xfrm>
          <a:off x="1409700" y="2276475"/>
          <a:ext cx="2855913" cy="777240"/>
        </p:xfrm>
        <a:graphic>
          <a:graphicData uri="http://schemas.openxmlformats.org/drawingml/2006/table">
            <a:tbl>
              <a:tblPr/>
              <a:tblGrid>
                <a:gridCol w="1412875"/>
                <a:gridCol w="1443038"/>
              </a:tblGrid>
              <a:tr h="204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bg1"/>
                          </a:solidFill>
                          <a:effectLst/>
                          <a:latin typeface="Arial" charset="0"/>
                        </a:rPr>
                        <a:t>TinyNode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3A8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Power Consumption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A80F0"/>
                    </a:solidFill>
                  </a:tcPr>
                </a:tc>
              </a:tr>
              <a:tr h="20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uC sleep, radio off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A8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0.015 mW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Radio idle, RX, 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A8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30 – 40 </a:t>
                      </a:r>
                      <a:r>
                        <a:rPr kumimoji="0" lang="en-US" sz="1100" b="0" i="0" u="none" strike="noStrike" cap="none" normalizeH="0" baseline="0" dirty="0" err="1" smtClean="0">
                          <a:ln>
                            <a:noFill/>
                          </a:ln>
                          <a:solidFill>
                            <a:srgbClr val="000000"/>
                          </a:solidFill>
                          <a:effectLst/>
                          <a:latin typeface="Arial" charset="0"/>
                        </a:rPr>
                        <a:t>mW</a:t>
                      </a:r>
                      <a:endParaRPr kumimoji="0" lang="en-US" sz="1100" b="0"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47"/>
          <p:cNvGrpSpPr>
            <a:grpSpLocks/>
          </p:cNvGrpSpPr>
          <p:nvPr/>
        </p:nvGrpSpPr>
        <p:grpSpPr bwMode="auto">
          <a:xfrm>
            <a:off x="1989138" y="5097463"/>
            <a:ext cx="5059362" cy="701675"/>
            <a:chOff x="1523" y="3319"/>
            <a:chExt cx="3187" cy="442"/>
          </a:xfrm>
        </p:grpSpPr>
        <p:sp>
          <p:nvSpPr>
            <p:cNvPr id="192657" name="Text Box 145"/>
            <p:cNvSpPr txBox="1">
              <a:spLocks noChangeArrowheads="1"/>
            </p:cNvSpPr>
            <p:nvPr/>
          </p:nvSpPr>
          <p:spPr bwMode="auto">
            <a:xfrm>
              <a:off x="1708" y="3319"/>
              <a:ext cx="3002" cy="442"/>
            </a:xfrm>
            <a:prstGeom prst="rect">
              <a:avLst/>
            </a:prstGeom>
            <a:noFill/>
            <a:ln w="9525">
              <a:noFill/>
              <a:miter lim="800000"/>
              <a:headEnd/>
              <a:tailEnd/>
            </a:ln>
            <a:effectLst/>
          </p:spPr>
          <p:txBody>
            <a:bodyPr wrap="none">
              <a:spAutoFit/>
            </a:bodyPr>
            <a:lstStyle/>
            <a:p>
              <a:r>
                <a:rPr lang="en-US" sz="2000" dirty="0">
                  <a:solidFill>
                    <a:srgbClr val="0C469C"/>
                  </a:solidFill>
                </a:rPr>
                <a:t>Orchestration of the whole network stack</a:t>
              </a:r>
            </a:p>
            <a:p>
              <a:r>
                <a:rPr lang="en-US" sz="2000" dirty="0">
                  <a:solidFill>
                    <a:srgbClr val="0C469C"/>
                  </a:solidFill>
                </a:rPr>
                <a:t>to achieve </a:t>
              </a:r>
              <a:r>
                <a:rPr lang="en-US" sz="2000" dirty="0" smtClean="0">
                  <a:solidFill>
                    <a:srgbClr val="0C469C"/>
                  </a:solidFill>
                </a:rPr>
                <a:t>radio duty </a:t>
              </a:r>
              <a:r>
                <a:rPr lang="en-US" sz="2000" dirty="0">
                  <a:solidFill>
                    <a:srgbClr val="0C469C"/>
                  </a:solidFill>
                </a:rPr>
                <a:t>cycles of ~1</a:t>
              </a:r>
              <a:r>
                <a:rPr lang="en-US" sz="2000" dirty="0">
                  <a:solidFill>
                    <a:srgbClr val="0C469C"/>
                  </a:solidFill>
                  <a:cs typeface="Arial" charset="0"/>
                </a:rPr>
                <a:t>‰</a:t>
              </a:r>
            </a:p>
          </p:txBody>
        </p:sp>
        <p:sp>
          <p:nvSpPr>
            <p:cNvPr id="192658" name="AutoShape 146"/>
            <p:cNvSpPr>
              <a:spLocks noChangeArrowheads="1"/>
            </p:cNvSpPr>
            <p:nvPr/>
          </p:nvSpPr>
          <p:spPr bwMode="auto">
            <a:xfrm>
              <a:off x="1523" y="3368"/>
              <a:ext cx="185" cy="143"/>
            </a:xfrm>
            <a:prstGeom prst="rightArrow">
              <a:avLst>
                <a:gd name="adj1" fmla="val 41259"/>
                <a:gd name="adj2" fmla="val 48951"/>
              </a:avLst>
            </a:prstGeom>
            <a:solidFill>
              <a:srgbClr val="0C469C"/>
            </a:solidFill>
            <a:ln w="9525">
              <a:solidFill>
                <a:srgbClr val="0C469C"/>
              </a:solidFill>
              <a:miter lim="800000"/>
              <a:headEnd/>
              <a:tailEnd/>
            </a:ln>
            <a:effectLst/>
          </p:spPr>
          <p:txBody>
            <a:bodyPr wrap="none" anchor="ctr"/>
            <a:lstStyle/>
            <a:p>
              <a:pPr algn="ctr"/>
              <a:endParaRPr lang="en-US">
                <a:solidFill>
                  <a:srgbClr val="0C469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674276" y="5420796"/>
            <a:ext cx="1643063" cy="625475"/>
            <a:chOff x="1172" y="3212"/>
            <a:chExt cx="1035" cy="394"/>
          </a:xfrm>
        </p:grpSpPr>
        <p:sp>
          <p:nvSpPr>
            <p:cNvPr id="231444" name="Rectangle 20"/>
            <p:cNvSpPr>
              <a:spLocks noChangeArrowheads="1"/>
            </p:cNvSpPr>
            <p:nvPr/>
          </p:nvSpPr>
          <p:spPr bwMode="auto">
            <a:xfrm>
              <a:off x="1176" y="3212"/>
              <a:ext cx="1026" cy="394"/>
            </a:xfrm>
            <a:prstGeom prst="rect">
              <a:avLst/>
            </a:prstGeom>
            <a:solidFill>
              <a:srgbClr val="0C469C"/>
            </a:solidFill>
            <a:ln w="9525">
              <a:solidFill>
                <a:srgbClr val="0C469C"/>
              </a:solidFill>
              <a:miter lim="800000"/>
              <a:headEnd/>
              <a:tailEnd/>
            </a:ln>
            <a:effectLst/>
          </p:spPr>
          <p:txBody>
            <a:bodyPr vert="eaVert" wrap="none" anchor="ctr"/>
            <a:lstStyle/>
            <a:p>
              <a:pPr algn="ctr"/>
              <a:endParaRPr lang="en-US" sz="1200"/>
            </a:p>
          </p:txBody>
        </p:sp>
        <p:sp>
          <p:nvSpPr>
            <p:cNvPr id="231452" name="Text Box 28"/>
            <p:cNvSpPr txBox="1">
              <a:spLocks noChangeArrowheads="1"/>
            </p:cNvSpPr>
            <p:nvPr/>
          </p:nvSpPr>
          <p:spPr bwMode="auto">
            <a:xfrm>
              <a:off x="1172" y="3295"/>
              <a:ext cx="1035" cy="192"/>
            </a:xfrm>
            <a:prstGeom prst="rect">
              <a:avLst/>
            </a:prstGeom>
            <a:noFill/>
            <a:ln w="9525">
              <a:noFill/>
              <a:miter lim="800000"/>
              <a:headEnd/>
              <a:tailEnd/>
            </a:ln>
            <a:effectLst/>
          </p:spPr>
          <p:txBody>
            <a:bodyPr wrap="none">
              <a:spAutoFit/>
            </a:bodyPr>
            <a:lstStyle/>
            <a:p>
              <a:r>
                <a:rPr lang="en-US" sz="1400">
                  <a:solidFill>
                    <a:schemeClr val="bg1"/>
                  </a:solidFill>
                </a:rPr>
                <a:t>contention window</a:t>
              </a:r>
            </a:p>
          </p:txBody>
        </p:sp>
      </p:grpSp>
      <p:sp>
        <p:nvSpPr>
          <p:cNvPr id="231426" name="Rectangle 2"/>
          <p:cNvSpPr>
            <a:spLocks noGrp="1" noChangeArrowheads="1"/>
          </p:cNvSpPr>
          <p:nvPr>
            <p:ph type="title"/>
          </p:nvPr>
        </p:nvSpPr>
        <p:spPr/>
        <p:txBody>
          <a:bodyPr/>
          <a:lstStyle/>
          <a:p>
            <a:r>
              <a:rPr lang="en-US"/>
              <a:t>Dozer System</a:t>
            </a:r>
          </a:p>
        </p:txBody>
      </p:sp>
      <p:sp>
        <p:nvSpPr>
          <p:cNvPr id="231427" name="Rectangle 3"/>
          <p:cNvSpPr>
            <a:spLocks noGrp="1" noChangeArrowheads="1"/>
          </p:cNvSpPr>
          <p:nvPr>
            <p:ph idx="1"/>
          </p:nvPr>
        </p:nvSpPr>
        <p:spPr>
          <a:xfrm>
            <a:off x="468313" y="802745"/>
            <a:ext cx="8207375" cy="5337175"/>
          </a:xfrm>
        </p:spPr>
        <p:txBody>
          <a:bodyPr/>
          <a:lstStyle/>
          <a:p>
            <a:endParaRPr lang="en-US" sz="1800" dirty="0"/>
          </a:p>
          <a:p>
            <a:r>
              <a:rPr lang="en-US" dirty="0"/>
              <a:t>Tree based routing towards data sink</a:t>
            </a:r>
          </a:p>
          <a:p>
            <a:pPr lvl="1"/>
            <a:r>
              <a:rPr lang="en-US" dirty="0"/>
              <a:t>No energy wastage due to multiple paths</a:t>
            </a:r>
          </a:p>
          <a:p>
            <a:pPr lvl="1"/>
            <a:r>
              <a:rPr lang="en-US" dirty="0"/>
              <a:t>Current strategy: </a:t>
            </a:r>
            <a:r>
              <a:rPr lang="en-US" dirty="0" smtClean="0"/>
              <a:t>Shortest Path Tree</a:t>
            </a:r>
            <a:endParaRPr lang="en-US" dirty="0"/>
          </a:p>
          <a:p>
            <a:pPr lvl="2"/>
            <a:endParaRPr lang="en-US" dirty="0"/>
          </a:p>
          <a:p>
            <a:r>
              <a:rPr lang="en-US" dirty="0" smtClean="0"/>
              <a:t>“TDMA based” </a:t>
            </a:r>
            <a:r>
              <a:rPr lang="en-US" dirty="0"/>
              <a:t>link scheduling</a:t>
            </a:r>
          </a:p>
          <a:p>
            <a:pPr lvl="1"/>
            <a:r>
              <a:rPr lang="en-US" dirty="0"/>
              <a:t>Each node has two independent schedules </a:t>
            </a:r>
          </a:p>
          <a:p>
            <a:pPr lvl="1"/>
            <a:r>
              <a:rPr lang="en-US" dirty="0"/>
              <a:t>No global time synchronization</a:t>
            </a:r>
          </a:p>
          <a:p>
            <a:pPr lvl="2"/>
            <a:endParaRPr lang="en-US" dirty="0"/>
          </a:p>
          <a:p>
            <a:r>
              <a:rPr lang="en-US" dirty="0"/>
              <a:t>The parent initiates each TDMA round with a beacon</a:t>
            </a:r>
          </a:p>
          <a:p>
            <a:pPr lvl="1"/>
            <a:r>
              <a:rPr lang="en-US" dirty="0"/>
              <a:t>Enables integration of disconnected nodes</a:t>
            </a:r>
          </a:p>
          <a:p>
            <a:pPr lvl="1"/>
            <a:r>
              <a:rPr lang="en-US" dirty="0"/>
              <a:t>Children tune in to their parent’s schedule</a:t>
            </a:r>
          </a:p>
        </p:txBody>
      </p:sp>
      <p:pic>
        <p:nvPicPr>
          <p:cNvPr id="231438" name="Picture 14" descr="j0408981"/>
          <p:cNvPicPr>
            <a:picLocks noChangeAspect="1" noChangeArrowheads="1"/>
          </p:cNvPicPr>
          <p:nvPr/>
        </p:nvPicPr>
        <p:blipFill>
          <a:blip r:embed="rId3" cstate="print"/>
          <a:srcRect/>
          <a:stretch>
            <a:fillRect/>
          </a:stretch>
        </p:blipFill>
        <p:spPr bwMode="auto">
          <a:xfrm>
            <a:off x="6229350" y="2524125"/>
            <a:ext cx="1511300" cy="1004888"/>
          </a:xfrm>
          <a:prstGeom prst="rect">
            <a:avLst/>
          </a:prstGeom>
          <a:noFill/>
        </p:spPr>
      </p:pic>
      <p:sp>
        <p:nvSpPr>
          <p:cNvPr id="231439" name="Rectangle 15"/>
          <p:cNvSpPr>
            <a:spLocks noChangeArrowheads="1"/>
          </p:cNvSpPr>
          <p:nvPr/>
        </p:nvSpPr>
        <p:spPr bwMode="auto">
          <a:xfrm>
            <a:off x="1280576" y="5420796"/>
            <a:ext cx="352425" cy="625475"/>
          </a:xfrm>
          <a:prstGeom prst="rect">
            <a:avLst/>
          </a:prstGeom>
          <a:solidFill>
            <a:srgbClr val="A01608"/>
          </a:solidFill>
          <a:ln w="9525">
            <a:solidFill>
              <a:srgbClr val="A01608"/>
            </a:solidFill>
            <a:miter lim="800000"/>
            <a:headEnd/>
            <a:tailEnd/>
          </a:ln>
          <a:effectLst/>
        </p:spPr>
        <p:txBody>
          <a:bodyPr vert="eaVert" wrap="none" anchor="ctr"/>
          <a:lstStyle/>
          <a:p>
            <a:pPr algn="ctr"/>
            <a:endParaRPr lang="en-US" sz="1200"/>
          </a:p>
        </p:txBody>
      </p:sp>
      <p:sp>
        <p:nvSpPr>
          <p:cNvPr id="231440" name="Text Box 16"/>
          <p:cNvSpPr txBox="1">
            <a:spLocks noChangeArrowheads="1"/>
          </p:cNvSpPr>
          <p:nvPr/>
        </p:nvSpPr>
        <p:spPr bwMode="auto">
          <a:xfrm>
            <a:off x="6522501" y="6078021"/>
            <a:ext cx="568325" cy="336550"/>
          </a:xfrm>
          <a:prstGeom prst="rect">
            <a:avLst/>
          </a:prstGeom>
          <a:noFill/>
          <a:ln w="9525">
            <a:noFill/>
            <a:miter lim="800000"/>
            <a:headEnd/>
            <a:tailEnd/>
          </a:ln>
          <a:effectLst/>
        </p:spPr>
        <p:txBody>
          <a:bodyPr wrap="none">
            <a:spAutoFit/>
          </a:bodyPr>
          <a:lstStyle/>
          <a:p>
            <a:r>
              <a:rPr lang="en-US" sz="1600"/>
              <a:t>time</a:t>
            </a:r>
          </a:p>
        </p:txBody>
      </p:sp>
      <p:sp>
        <p:nvSpPr>
          <p:cNvPr id="231441" name="Rectangle 17"/>
          <p:cNvSpPr>
            <a:spLocks noChangeArrowheads="1"/>
          </p:cNvSpPr>
          <p:nvPr/>
        </p:nvSpPr>
        <p:spPr bwMode="auto">
          <a:xfrm>
            <a:off x="5838289" y="5420796"/>
            <a:ext cx="352425" cy="625475"/>
          </a:xfrm>
          <a:prstGeom prst="rect">
            <a:avLst/>
          </a:prstGeom>
          <a:solidFill>
            <a:srgbClr val="A01608"/>
          </a:solidFill>
          <a:ln w="9525">
            <a:solidFill>
              <a:srgbClr val="A01608"/>
            </a:solidFill>
            <a:miter lim="800000"/>
            <a:headEnd/>
            <a:tailEnd/>
          </a:ln>
          <a:effectLst/>
        </p:spPr>
        <p:txBody>
          <a:bodyPr vert="eaVert" wrap="none" anchor="ctr"/>
          <a:lstStyle/>
          <a:p>
            <a:pPr algn="ctr"/>
            <a:endParaRPr lang="en-US" sz="1200"/>
          </a:p>
        </p:txBody>
      </p:sp>
      <p:sp>
        <p:nvSpPr>
          <p:cNvPr id="231442" name="Line 18"/>
          <p:cNvSpPr>
            <a:spLocks noChangeShapeType="1"/>
          </p:cNvSpPr>
          <p:nvPr/>
        </p:nvSpPr>
        <p:spPr bwMode="auto">
          <a:xfrm>
            <a:off x="5347751" y="6055796"/>
            <a:ext cx="1428750" cy="0"/>
          </a:xfrm>
          <a:prstGeom prst="line">
            <a:avLst/>
          </a:prstGeom>
          <a:noFill/>
          <a:ln w="19050">
            <a:solidFill>
              <a:schemeClr val="tx1"/>
            </a:solidFill>
            <a:round/>
            <a:headEnd/>
            <a:tailEnd type="triangle" w="med" len="lg"/>
          </a:ln>
          <a:effectLst/>
        </p:spPr>
        <p:txBody>
          <a:bodyPr/>
          <a:lstStyle/>
          <a:p>
            <a:endParaRPr lang="en-US"/>
          </a:p>
        </p:txBody>
      </p:sp>
      <p:sp>
        <p:nvSpPr>
          <p:cNvPr id="231443" name="Rectangle 19"/>
          <p:cNvSpPr>
            <a:spLocks noChangeArrowheads="1"/>
          </p:cNvSpPr>
          <p:nvPr/>
        </p:nvSpPr>
        <p:spPr bwMode="auto">
          <a:xfrm>
            <a:off x="1680626" y="5420796"/>
            <a:ext cx="66675" cy="625475"/>
          </a:xfrm>
          <a:prstGeom prst="rect">
            <a:avLst/>
          </a:prstGeom>
          <a:solidFill>
            <a:srgbClr val="FD9D93"/>
          </a:solidFill>
          <a:ln w="9525">
            <a:solidFill>
              <a:srgbClr val="FD9D93"/>
            </a:solidFill>
            <a:miter lim="800000"/>
            <a:headEnd/>
            <a:tailEnd/>
          </a:ln>
          <a:effectLst/>
        </p:spPr>
        <p:txBody>
          <a:bodyPr vert="eaVert" wrap="none" anchor="ctr"/>
          <a:lstStyle/>
          <a:p>
            <a:pPr algn="ctr"/>
            <a:endParaRPr lang="en-US" sz="1200"/>
          </a:p>
        </p:txBody>
      </p:sp>
      <p:sp>
        <p:nvSpPr>
          <p:cNvPr id="231446" name="Line 22"/>
          <p:cNvSpPr>
            <a:spLocks noChangeShapeType="1"/>
          </p:cNvSpPr>
          <p:nvPr/>
        </p:nvSpPr>
        <p:spPr bwMode="auto">
          <a:xfrm flipH="1">
            <a:off x="4861976" y="6055796"/>
            <a:ext cx="571500" cy="0"/>
          </a:xfrm>
          <a:prstGeom prst="line">
            <a:avLst/>
          </a:prstGeom>
          <a:noFill/>
          <a:ln w="19050">
            <a:solidFill>
              <a:schemeClr val="tx1"/>
            </a:solidFill>
            <a:prstDash val="dash"/>
            <a:round/>
            <a:headEnd/>
            <a:tailEnd/>
          </a:ln>
          <a:effectLst/>
        </p:spPr>
        <p:txBody>
          <a:bodyPr/>
          <a:lstStyle/>
          <a:p>
            <a:endParaRPr lang="en-US"/>
          </a:p>
        </p:txBody>
      </p:sp>
      <p:sp>
        <p:nvSpPr>
          <p:cNvPr id="231447" name="Text Box 23"/>
          <p:cNvSpPr txBox="1">
            <a:spLocks noChangeArrowheads="1"/>
          </p:cNvSpPr>
          <p:nvPr/>
        </p:nvSpPr>
        <p:spPr bwMode="auto">
          <a:xfrm rot="27000000">
            <a:off x="1098013" y="5582722"/>
            <a:ext cx="765175" cy="304800"/>
          </a:xfrm>
          <a:prstGeom prst="rect">
            <a:avLst/>
          </a:prstGeom>
          <a:noFill/>
          <a:ln w="9525">
            <a:noFill/>
            <a:miter lim="800000"/>
            <a:headEnd/>
            <a:tailEnd/>
          </a:ln>
          <a:effectLst/>
        </p:spPr>
        <p:txBody>
          <a:bodyPr wrap="none">
            <a:spAutoFit/>
          </a:bodyPr>
          <a:lstStyle/>
          <a:p>
            <a:r>
              <a:rPr lang="en-US" sz="1400">
                <a:solidFill>
                  <a:schemeClr val="bg1"/>
                </a:solidFill>
              </a:rPr>
              <a:t>beacon</a:t>
            </a:r>
          </a:p>
        </p:txBody>
      </p:sp>
      <p:sp>
        <p:nvSpPr>
          <p:cNvPr id="231451" name="Text Box 27"/>
          <p:cNvSpPr txBox="1">
            <a:spLocks noChangeArrowheads="1"/>
          </p:cNvSpPr>
          <p:nvPr/>
        </p:nvSpPr>
        <p:spPr bwMode="auto">
          <a:xfrm rot="27000000">
            <a:off x="5650963" y="5582722"/>
            <a:ext cx="765175" cy="304800"/>
          </a:xfrm>
          <a:prstGeom prst="rect">
            <a:avLst/>
          </a:prstGeom>
          <a:noFill/>
          <a:ln w="9525">
            <a:noFill/>
            <a:miter lim="800000"/>
            <a:headEnd/>
            <a:tailEnd/>
          </a:ln>
          <a:effectLst/>
        </p:spPr>
        <p:txBody>
          <a:bodyPr wrap="none">
            <a:spAutoFit/>
          </a:bodyPr>
          <a:lstStyle/>
          <a:p>
            <a:r>
              <a:rPr lang="en-US" sz="1400">
                <a:solidFill>
                  <a:schemeClr val="bg1"/>
                </a:solidFill>
              </a:rPr>
              <a:t>beacon</a:t>
            </a:r>
          </a:p>
        </p:txBody>
      </p:sp>
      <p:sp>
        <p:nvSpPr>
          <p:cNvPr id="231445" name="Line 21"/>
          <p:cNvSpPr>
            <a:spLocks noChangeShapeType="1"/>
          </p:cNvSpPr>
          <p:nvPr/>
        </p:nvSpPr>
        <p:spPr bwMode="auto">
          <a:xfrm>
            <a:off x="947201" y="6055796"/>
            <a:ext cx="3924300" cy="0"/>
          </a:xfrm>
          <a:prstGeom prst="line">
            <a:avLst/>
          </a:prstGeom>
          <a:noFill/>
          <a:ln w="19050">
            <a:solidFill>
              <a:schemeClr val="tx1"/>
            </a:solidFill>
            <a:round/>
            <a:headEnd/>
            <a:tailEnd/>
          </a:ln>
          <a:effectLst/>
        </p:spPr>
        <p:txBody>
          <a:bodyPr/>
          <a:lstStyle/>
          <a:p>
            <a:endParaRPr lang="en-US"/>
          </a:p>
        </p:txBody>
      </p:sp>
      <p:sp>
        <p:nvSpPr>
          <p:cNvPr id="231454" name="AutoShape 30"/>
          <p:cNvSpPr>
            <a:spLocks noChangeArrowheads="1"/>
          </p:cNvSpPr>
          <p:nvPr/>
        </p:nvSpPr>
        <p:spPr bwMode="auto">
          <a:xfrm>
            <a:off x="1679039" y="4949309"/>
            <a:ext cx="1462087" cy="342900"/>
          </a:xfrm>
          <a:prstGeom prst="wedgeRectCallout">
            <a:avLst>
              <a:gd name="adj1" fmla="val -48153"/>
              <a:gd name="adj2" fmla="val 129630"/>
            </a:avLst>
          </a:prstGeom>
          <a:solidFill>
            <a:srgbClr val="6A80F0"/>
          </a:solidFill>
          <a:ln w="9525">
            <a:noFill/>
            <a:miter lim="800000"/>
            <a:headEnd/>
            <a:tailEnd/>
          </a:ln>
          <a:effectLst/>
        </p:spPr>
        <p:txBody>
          <a:bodyPr/>
          <a:lstStyle/>
          <a:p>
            <a:pPr algn="ctr"/>
            <a:r>
              <a:rPr lang="en-US" sz="1400">
                <a:solidFill>
                  <a:schemeClr val="bg1"/>
                </a:solidFill>
              </a:rPr>
              <a:t>activation</a:t>
            </a:r>
            <a:r>
              <a:rPr lang="en-US" sz="1400"/>
              <a:t> </a:t>
            </a:r>
            <a:r>
              <a:rPr lang="en-US" sz="1400">
                <a:solidFill>
                  <a:schemeClr val="bg1"/>
                </a:solidFill>
              </a:rPr>
              <a:t>frame</a:t>
            </a:r>
          </a:p>
        </p:txBody>
      </p:sp>
      <p:sp>
        <p:nvSpPr>
          <p:cNvPr id="231458" name="Text Box 34"/>
          <p:cNvSpPr txBox="1">
            <a:spLocks noChangeArrowheads="1"/>
          </p:cNvSpPr>
          <p:nvPr/>
        </p:nvSpPr>
        <p:spPr bwMode="auto">
          <a:xfrm>
            <a:off x="5899150" y="3065463"/>
            <a:ext cx="654050" cy="366712"/>
          </a:xfrm>
          <a:prstGeom prst="rect">
            <a:avLst/>
          </a:prstGeom>
          <a:noFill/>
          <a:ln w="9525">
            <a:noFill/>
            <a:miter lim="800000"/>
            <a:headEnd/>
            <a:tailEnd/>
          </a:ln>
          <a:effectLst/>
        </p:spPr>
        <p:txBody>
          <a:bodyPr wrap="none">
            <a:spAutoFit/>
          </a:bodyPr>
          <a:lstStyle/>
          <a:p>
            <a:r>
              <a:rPr lang="en-US" sz="1800">
                <a:solidFill>
                  <a:srgbClr val="0C469C"/>
                </a:solidFill>
              </a:rPr>
              <a:t>child</a:t>
            </a:r>
          </a:p>
        </p:txBody>
      </p:sp>
      <p:sp>
        <p:nvSpPr>
          <p:cNvPr id="231459" name="Text Box 35"/>
          <p:cNvSpPr txBox="1">
            <a:spLocks noChangeArrowheads="1"/>
          </p:cNvSpPr>
          <p:nvPr/>
        </p:nvSpPr>
        <p:spPr bwMode="auto">
          <a:xfrm>
            <a:off x="7486650" y="2566988"/>
            <a:ext cx="831850" cy="366712"/>
          </a:xfrm>
          <a:prstGeom prst="rect">
            <a:avLst/>
          </a:prstGeom>
          <a:noFill/>
          <a:ln w="9525">
            <a:noFill/>
            <a:miter lim="800000"/>
            <a:headEnd/>
            <a:tailEnd/>
          </a:ln>
          <a:effectLst/>
        </p:spPr>
        <p:txBody>
          <a:bodyPr wrap="none">
            <a:spAutoFit/>
          </a:bodyPr>
          <a:lstStyle/>
          <a:p>
            <a:r>
              <a:rPr lang="en-US" sz="1800">
                <a:solidFill>
                  <a:srgbClr val="0C469C"/>
                </a:solidFill>
              </a:rPr>
              <a:t>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052 0.00069 L 0.01459 0.00069 " pathEditMode="relative" rAng="0" ptsTypes="AA">
                                      <p:cBhvr>
                                        <p:cTn id="6" dur="1000" fill="hold"/>
                                        <p:tgtEl>
                                          <p:spTgt spid="2"/>
                                        </p:tgtEl>
                                        <p:attrNameLst>
                                          <p:attrName>ppt_x</p:attrName>
                                          <p:attrName>ppt_y</p:attrName>
                                        </p:attrNameLst>
                                      </p:cBhvr>
                                      <p:rCtr x="7" y="0"/>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23144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1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43" grpId="0" animBg="1"/>
      <p:bldP spid="2314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maturity</a:t>
            </a:r>
          </a:p>
          <a:p>
            <a:endParaRPr lang="en-US" dirty="0" smtClean="0"/>
          </a:p>
          <a:p>
            <a:endParaRPr lang="en-US" dirty="0" smtClean="0"/>
          </a:p>
          <a:p>
            <a:endParaRPr lang="en-US" dirty="0" smtClean="0"/>
          </a:p>
          <a:p>
            <a:r>
              <a:rPr lang="en-US" dirty="0" smtClean="0"/>
              <a:t>Practical importance</a:t>
            </a:r>
          </a:p>
          <a:p>
            <a:endParaRPr lang="en-US" dirty="0" smtClean="0"/>
          </a:p>
          <a:p>
            <a:endParaRPr lang="en-US" dirty="0" smtClean="0"/>
          </a:p>
          <a:p>
            <a:endParaRPr lang="en-US" dirty="0" smtClean="0"/>
          </a:p>
          <a:p>
            <a:r>
              <a:rPr lang="en-US" dirty="0" smtClean="0"/>
              <a:t>Theory appeal</a:t>
            </a:r>
          </a:p>
          <a:p>
            <a:endParaRPr lang="en-US" dirty="0"/>
          </a:p>
        </p:txBody>
      </p:sp>
      <p:sp>
        <p:nvSpPr>
          <p:cNvPr id="4" name="Rectangle 3"/>
          <p:cNvSpPr/>
          <p:nvPr/>
        </p:nvSpPr>
        <p:spPr bwMode="auto">
          <a:xfrm>
            <a:off x="889907" y="1657357"/>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First steps                                                         </a:t>
            </a:r>
            <a:r>
              <a:rPr kumimoji="0" lang="en-US" b="0" i="0" u="none" strike="noStrike" cap="none" normalizeH="0" baseline="0" dirty="0" smtClean="0">
                <a:ln>
                  <a:noFill/>
                </a:ln>
                <a:solidFill>
                  <a:schemeClr val="bg1"/>
                </a:solidFill>
                <a:effectLst/>
                <a:latin typeface="Arial" charset="0"/>
              </a:rPr>
              <a:t>Text book</a:t>
            </a:r>
          </a:p>
        </p:txBody>
      </p:sp>
      <p:sp>
        <p:nvSpPr>
          <p:cNvPr id="5" name="Rectangle 4"/>
          <p:cNvSpPr/>
          <p:nvPr/>
        </p:nvSpPr>
        <p:spPr bwMode="auto">
          <a:xfrm>
            <a:off x="889907" y="3132373"/>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 apps                                                     Mission critical</a:t>
            </a:r>
          </a:p>
        </p:txBody>
      </p:sp>
      <p:sp>
        <p:nvSpPr>
          <p:cNvPr id="6" name="Rectangle 5"/>
          <p:cNvSpPr/>
          <p:nvPr/>
        </p:nvSpPr>
        <p:spPr bwMode="auto">
          <a:xfrm>
            <a:off x="889907" y="4607389"/>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err="1" smtClean="0">
                <a:solidFill>
                  <a:schemeClr val="bg1"/>
                </a:solidFill>
              </a:rPr>
              <a:t>Boooooooring</a:t>
            </a:r>
            <a:r>
              <a:rPr lang="en-US" dirty="0" smtClean="0">
                <a:solidFill>
                  <a:schemeClr val="bg1"/>
                </a:solidFill>
              </a:rPr>
              <a:t>					 Exciting</a:t>
            </a:r>
          </a:p>
        </p:txBody>
      </p:sp>
      <p:sp>
        <p:nvSpPr>
          <p:cNvPr id="7" name="Isosceles Triangle 6"/>
          <p:cNvSpPr/>
          <p:nvPr/>
        </p:nvSpPr>
        <p:spPr bwMode="auto">
          <a:xfrm>
            <a:off x="4752728" y="1926771"/>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7497662" y="3385456"/>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Isosceles Triangle 8"/>
          <p:cNvSpPr/>
          <p:nvPr/>
        </p:nvSpPr>
        <p:spPr bwMode="auto">
          <a:xfrm>
            <a:off x="3562276" y="4876798"/>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Dozer System</a:t>
            </a:r>
          </a:p>
        </p:txBody>
      </p:sp>
      <p:sp>
        <p:nvSpPr>
          <p:cNvPr id="233475" name="Rectangle 3"/>
          <p:cNvSpPr>
            <a:spLocks noGrp="1" noChangeArrowheads="1"/>
          </p:cNvSpPr>
          <p:nvPr>
            <p:ph type="body" idx="1"/>
          </p:nvPr>
        </p:nvSpPr>
        <p:spPr/>
        <p:txBody>
          <a:bodyPr/>
          <a:lstStyle/>
          <a:p>
            <a:endParaRPr lang="en-US" sz="1800" dirty="0"/>
          </a:p>
          <a:p>
            <a:r>
              <a:rPr lang="en-US" dirty="0"/>
              <a:t>Parent decides on its children data upload times</a:t>
            </a:r>
          </a:p>
          <a:p>
            <a:pPr lvl="1"/>
            <a:r>
              <a:rPr lang="en-US" dirty="0"/>
              <a:t>Each interval is divided into upload slots of equal length</a:t>
            </a:r>
          </a:p>
          <a:p>
            <a:pPr lvl="1"/>
            <a:r>
              <a:rPr lang="en-US" dirty="0"/>
              <a:t>Upon connecting each child gets its own slot</a:t>
            </a:r>
          </a:p>
          <a:p>
            <a:pPr lvl="1"/>
            <a:r>
              <a:rPr lang="en-US" dirty="0"/>
              <a:t>Data transmissions are always </a:t>
            </a:r>
            <a:r>
              <a:rPr lang="en-US" dirty="0" smtClean="0"/>
              <a:t>acknowledged</a:t>
            </a:r>
            <a:endParaRPr lang="en-US" dirty="0"/>
          </a:p>
          <a:p>
            <a:pPr lvl="2"/>
            <a:endParaRPr lang="en-US" dirty="0"/>
          </a:p>
          <a:p>
            <a:r>
              <a:rPr lang="en-US" dirty="0"/>
              <a:t>No traditional MAC layer</a:t>
            </a:r>
          </a:p>
          <a:p>
            <a:pPr lvl="1"/>
            <a:r>
              <a:rPr lang="en-US" dirty="0"/>
              <a:t>Transmissions happen at exactly predetermined point in time </a:t>
            </a:r>
          </a:p>
          <a:p>
            <a:pPr lvl="1"/>
            <a:r>
              <a:rPr lang="en-US" dirty="0"/>
              <a:t>Collisions are explicitly accepted</a:t>
            </a:r>
          </a:p>
          <a:p>
            <a:pPr lvl="1"/>
            <a:r>
              <a:rPr lang="en-US" dirty="0"/>
              <a:t>Random jitter resolves schedule collisions</a:t>
            </a:r>
          </a:p>
          <a:p>
            <a:pPr lvl="1"/>
            <a:endParaRPr lang="en-US" dirty="0"/>
          </a:p>
          <a:p>
            <a:endParaRPr lang="en-US" dirty="0"/>
          </a:p>
        </p:txBody>
      </p:sp>
      <p:sp>
        <p:nvSpPr>
          <p:cNvPr id="233483" name="Rectangle 11"/>
          <p:cNvSpPr>
            <a:spLocks noChangeArrowheads="1"/>
          </p:cNvSpPr>
          <p:nvPr/>
        </p:nvSpPr>
        <p:spPr bwMode="auto">
          <a:xfrm>
            <a:off x="1755775" y="5455727"/>
            <a:ext cx="420688" cy="301625"/>
          </a:xfrm>
          <a:prstGeom prst="rect">
            <a:avLst/>
          </a:prstGeom>
          <a:solidFill>
            <a:srgbClr val="0C469C"/>
          </a:solidFill>
          <a:ln w="9525">
            <a:solidFill>
              <a:srgbClr val="0C469C"/>
            </a:solidFill>
            <a:miter lim="800000"/>
            <a:headEnd/>
            <a:tailEnd/>
          </a:ln>
          <a:effectLst/>
        </p:spPr>
        <p:txBody>
          <a:bodyPr vert="eaVert" wrap="none" anchor="ctr"/>
          <a:lstStyle/>
          <a:p>
            <a:pPr algn="ctr"/>
            <a:endParaRPr lang="en-US" sz="1200"/>
          </a:p>
        </p:txBody>
      </p:sp>
      <p:sp>
        <p:nvSpPr>
          <p:cNvPr id="233485" name="Rectangle 13"/>
          <p:cNvSpPr>
            <a:spLocks noChangeArrowheads="1"/>
          </p:cNvSpPr>
          <p:nvPr/>
        </p:nvSpPr>
        <p:spPr bwMode="auto">
          <a:xfrm>
            <a:off x="1473200" y="5455727"/>
            <a:ext cx="193675" cy="301625"/>
          </a:xfrm>
          <a:prstGeom prst="rect">
            <a:avLst/>
          </a:prstGeom>
          <a:solidFill>
            <a:srgbClr val="A01608"/>
          </a:solidFill>
          <a:ln w="9525">
            <a:solidFill>
              <a:srgbClr val="A01608"/>
            </a:solidFill>
            <a:miter lim="800000"/>
            <a:headEnd/>
            <a:tailEnd/>
          </a:ln>
          <a:effectLst/>
        </p:spPr>
        <p:txBody>
          <a:bodyPr vert="eaVert" wrap="none" anchor="ctr"/>
          <a:lstStyle/>
          <a:p>
            <a:pPr algn="ctr"/>
            <a:endParaRPr lang="en-US" sz="1200"/>
          </a:p>
        </p:txBody>
      </p:sp>
      <p:sp>
        <p:nvSpPr>
          <p:cNvPr id="233486" name="Text Box 14"/>
          <p:cNvSpPr txBox="1">
            <a:spLocks noChangeArrowheads="1"/>
          </p:cNvSpPr>
          <p:nvPr/>
        </p:nvSpPr>
        <p:spPr bwMode="auto">
          <a:xfrm>
            <a:off x="6715125" y="5789102"/>
            <a:ext cx="568325" cy="336550"/>
          </a:xfrm>
          <a:prstGeom prst="rect">
            <a:avLst/>
          </a:prstGeom>
          <a:noFill/>
          <a:ln w="9525">
            <a:noFill/>
            <a:miter lim="800000"/>
            <a:headEnd/>
            <a:tailEnd/>
          </a:ln>
          <a:effectLst/>
        </p:spPr>
        <p:txBody>
          <a:bodyPr wrap="none">
            <a:spAutoFit/>
          </a:bodyPr>
          <a:lstStyle/>
          <a:p>
            <a:r>
              <a:rPr lang="en-US" sz="1600"/>
              <a:t>time</a:t>
            </a:r>
          </a:p>
        </p:txBody>
      </p:sp>
      <p:sp>
        <p:nvSpPr>
          <p:cNvPr id="233488" name="Line 16"/>
          <p:cNvSpPr>
            <a:spLocks noChangeShapeType="1"/>
          </p:cNvSpPr>
          <p:nvPr/>
        </p:nvSpPr>
        <p:spPr bwMode="auto">
          <a:xfrm>
            <a:off x="4241800" y="5770052"/>
            <a:ext cx="2727325" cy="0"/>
          </a:xfrm>
          <a:prstGeom prst="line">
            <a:avLst/>
          </a:prstGeom>
          <a:noFill/>
          <a:ln w="19050">
            <a:solidFill>
              <a:schemeClr val="tx1"/>
            </a:solidFill>
            <a:round/>
            <a:headEnd/>
            <a:tailEnd type="triangle" w="med" len="lg"/>
          </a:ln>
          <a:effectLst/>
        </p:spPr>
        <p:txBody>
          <a:bodyPr/>
          <a:lstStyle/>
          <a:p>
            <a:endParaRPr lang="en-US"/>
          </a:p>
        </p:txBody>
      </p:sp>
      <p:sp>
        <p:nvSpPr>
          <p:cNvPr id="233489" name="Rectangle 17"/>
          <p:cNvSpPr>
            <a:spLocks noChangeArrowheads="1"/>
          </p:cNvSpPr>
          <p:nvPr/>
        </p:nvSpPr>
        <p:spPr bwMode="auto">
          <a:xfrm flipH="1">
            <a:off x="1687513" y="5454140"/>
            <a:ext cx="42862" cy="306387"/>
          </a:xfrm>
          <a:prstGeom prst="rect">
            <a:avLst/>
          </a:prstGeom>
          <a:solidFill>
            <a:srgbClr val="FD9D93"/>
          </a:solidFill>
          <a:ln w="9525">
            <a:solidFill>
              <a:srgbClr val="FD9D93"/>
            </a:solidFill>
            <a:miter lim="800000"/>
            <a:headEnd/>
            <a:tailEnd/>
          </a:ln>
          <a:effectLst/>
        </p:spPr>
        <p:txBody>
          <a:bodyPr vert="eaVert" wrap="none" anchor="ctr"/>
          <a:lstStyle/>
          <a:p>
            <a:pPr algn="ctr"/>
            <a:endParaRPr lang="en-US" sz="1200">
              <a:latin typeface="Times New Roman" pitchFamily="18" charset="0"/>
            </a:endParaRPr>
          </a:p>
        </p:txBody>
      </p:sp>
      <p:sp>
        <p:nvSpPr>
          <p:cNvPr id="233493" name="Line 21"/>
          <p:cNvSpPr>
            <a:spLocks noChangeShapeType="1"/>
          </p:cNvSpPr>
          <p:nvPr/>
        </p:nvSpPr>
        <p:spPr bwMode="auto">
          <a:xfrm>
            <a:off x="1139825" y="5766877"/>
            <a:ext cx="2600325" cy="1588"/>
          </a:xfrm>
          <a:prstGeom prst="line">
            <a:avLst/>
          </a:prstGeom>
          <a:noFill/>
          <a:ln w="19050">
            <a:solidFill>
              <a:schemeClr val="tx1"/>
            </a:solidFill>
            <a:round/>
            <a:headEnd/>
            <a:tailEnd/>
          </a:ln>
          <a:effectLst/>
        </p:spPr>
        <p:txBody>
          <a:bodyPr/>
          <a:lstStyle/>
          <a:p>
            <a:endParaRPr lang="en-US"/>
          </a:p>
        </p:txBody>
      </p:sp>
      <p:sp>
        <p:nvSpPr>
          <p:cNvPr id="233496" name="Rectangle 24"/>
          <p:cNvSpPr>
            <a:spLocks noChangeArrowheads="1"/>
          </p:cNvSpPr>
          <p:nvPr/>
        </p:nvSpPr>
        <p:spPr bwMode="auto">
          <a:xfrm>
            <a:off x="6069013" y="5455727"/>
            <a:ext cx="193675" cy="301625"/>
          </a:xfrm>
          <a:prstGeom prst="rect">
            <a:avLst/>
          </a:prstGeom>
          <a:solidFill>
            <a:srgbClr val="A01608"/>
          </a:solidFill>
          <a:ln w="9525">
            <a:solidFill>
              <a:srgbClr val="A01608"/>
            </a:solidFill>
            <a:miter lim="800000"/>
            <a:headEnd/>
            <a:tailEnd/>
          </a:ln>
          <a:effectLst/>
        </p:spPr>
        <p:txBody>
          <a:bodyPr vert="eaVert" wrap="none" anchor="ctr"/>
          <a:lstStyle/>
          <a:p>
            <a:pPr algn="ctr"/>
            <a:endParaRPr lang="en-US" sz="1200"/>
          </a:p>
        </p:txBody>
      </p:sp>
      <p:sp>
        <p:nvSpPr>
          <p:cNvPr id="233497" name="Rectangle 25"/>
          <p:cNvSpPr>
            <a:spLocks noChangeArrowheads="1"/>
          </p:cNvSpPr>
          <p:nvPr/>
        </p:nvSpPr>
        <p:spPr bwMode="auto">
          <a:xfrm>
            <a:off x="2473325" y="5455727"/>
            <a:ext cx="198438" cy="301625"/>
          </a:xfrm>
          <a:prstGeom prst="rect">
            <a:avLst/>
          </a:prstGeom>
          <a:solidFill>
            <a:schemeClr val="bg2"/>
          </a:solidFill>
          <a:ln w="9525">
            <a:solidFill>
              <a:schemeClr val="bg2"/>
            </a:solidFill>
            <a:miter lim="800000"/>
            <a:headEnd/>
            <a:tailEnd/>
          </a:ln>
          <a:effectLst/>
        </p:spPr>
        <p:txBody>
          <a:bodyPr vert="eaVert" wrap="none" anchor="ctr"/>
          <a:lstStyle/>
          <a:p>
            <a:pPr algn="ctr"/>
            <a:endParaRPr lang="en-US" sz="1200"/>
          </a:p>
        </p:txBody>
      </p:sp>
      <p:sp>
        <p:nvSpPr>
          <p:cNvPr id="233498" name="Rectangle 26"/>
          <p:cNvSpPr>
            <a:spLocks noChangeArrowheads="1"/>
          </p:cNvSpPr>
          <p:nvPr/>
        </p:nvSpPr>
        <p:spPr bwMode="auto">
          <a:xfrm>
            <a:off x="3286125" y="5455727"/>
            <a:ext cx="242888" cy="301625"/>
          </a:xfrm>
          <a:prstGeom prst="rect">
            <a:avLst/>
          </a:prstGeom>
          <a:solidFill>
            <a:schemeClr val="bg2"/>
          </a:solidFill>
          <a:ln w="9525">
            <a:solidFill>
              <a:schemeClr val="bg2"/>
            </a:solidFill>
            <a:miter lim="800000"/>
            <a:headEnd/>
            <a:tailEnd/>
          </a:ln>
          <a:effectLst/>
        </p:spPr>
        <p:txBody>
          <a:bodyPr vert="eaVert" wrap="none" anchor="ctr"/>
          <a:lstStyle/>
          <a:p>
            <a:pPr algn="ctr"/>
            <a:endParaRPr lang="en-US" sz="1200"/>
          </a:p>
        </p:txBody>
      </p:sp>
      <p:sp>
        <p:nvSpPr>
          <p:cNvPr id="233499" name="Rectangle 27"/>
          <p:cNvSpPr>
            <a:spLocks noChangeArrowheads="1"/>
          </p:cNvSpPr>
          <p:nvPr/>
        </p:nvSpPr>
        <p:spPr bwMode="auto">
          <a:xfrm>
            <a:off x="4467225" y="5455727"/>
            <a:ext cx="122238" cy="301625"/>
          </a:xfrm>
          <a:prstGeom prst="rect">
            <a:avLst/>
          </a:prstGeom>
          <a:solidFill>
            <a:schemeClr val="bg2"/>
          </a:solidFill>
          <a:ln w="9525">
            <a:solidFill>
              <a:schemeClr val="bg2"/>
            </a:solidFill>
            <a:miter lim="800000"/>
            <a:headEnd/>
            <a:tailEnd/>
          </a:ln>
          <a:effectLst/>
        </p:spPr>
        <p:txBody>
          <a:bodyPr vert="eaVert" wrap="none" anchor="ctr"/>
          <a:lstStyle/>
          <a:p>
            <a:pPr algn="ctr"/>
            <a:endParaRPr lang="en-US" sz="1200"/>
          </a:p>
        </p:txBody>
      </p:sp>
      <p:sp>
        <p:nvSpPr>
          <p:cNvPr id="233502" name="AutoShape 30"/>
          <p:cNvSpPr>
            <a:spLocks noChangeArrowheads="1"/>
          </p:cNvSpPr>
          <p:nvPr/>
        </p:nvSpPr>
        <p:spPr bwMode="auto">
          <a:xfrm>
            <a:off x="5295900" y="5547802"/>
            <a:ext cx="762000" cy="141288"/>
          </a:xfrm>
          <a:prstGeom prst="leftRightArrow">
            <a:avLst>
              <a:gd name="adj1" fmla="val 50000"/>
              <a:gd name="adj2" fmla="val 107865"/>
            </a:avLst>
          </a:prstGeom>
          <a:solidFill>
            <a:srgbClr val="6A80F0"/>
          </a:solidFill>
          <a:ln w="9525">
            <a:noFill/>
            <a:miter lim="800000"/>
            <a:headEnd/>
            <a:tailEnd/>
          </a:ln>
          <a:effectLst/>
        </p:spPr>
        <p:txBody>
          <a:bodyPr wrap="none" anchor="ctr"/>
          <a:lstStyle/>
          <a:p>
            <a:endParaRPr lang="en-US"/>
          </a:p>
        </p:txBody>
      </p:sp>
      <p:sp>
        <p:nvSpPr>
          <p:cNvPr id="233503" name="Text Box 31"/>
          <p:cNvSpPr txBox="1">
            <a:spLocks noChangeArrowheads="1"/>
          </p:cNvSpPr>
          <p:nvPr/>
        </p:nvSpPr>
        <p:spPr bwMode="auto">
          <a:xfrm>
            <a:off x="5426075" y="5336665"/>
            <a:ext cx="519113" cy="304800"/>
          </a:xfrm>
          <a:prstGeom prst="rect">
            <a:avLst/>
          </a:prstGeom>
          <a:noFill/>
          <a:ln w="9525">
            <a:noFill/>
            <a:miter lim="800000"/>
            <a:headEnd/>
            <a:tailEnd/>
          </a:ln>
          <a:effectLst/>
        </p:spPr>
        <p:txBody>
          <a:bodyPr wrap="none">
            <a:spAutoFit/>
          </a:bodyPr>
          <a:lstStyle/>
          <a:p>
            <a:r>
              <a:rPr lang="en-US" sz="1400"/>
              <a:t>jitter</a:t>
            </a:r>
          </a:p>
        </p:txBody>
      </p:sp>
      <p:sp>
        <p:nvSpPr>
          <p:cNvPr id="233504" name="Line 32"/>
          <p:cNvSpPr>
            <a:spLocks noChangeShapeType="1"/>
          </p:cNvSpPr>
          <p:nvPr/>
        </p:nvSpPr>
        <p:spPr bwMode="auto">
          <a:xfrm flipH="1">
            <a:off x="3722688" y="5770052"/>
            <a:ext cx="571500" cy="0"/>
          </a:xfrm>
          <a:prstGeom prst="line">
            <a:avLst/>
          </a:prstGeom>
          <a:noFill/>
          <a:ln w="19050">
            <a:solidFill>
              <a:schemeClr val="tx1"/>
            </a:solidFill>
            <a:prstDash val="dash"/>
            <a:round/>
            <a:headEnd/>
            <a:tailEnd/>
          </a:ln>
          <a:effectLst/>
        </p:spPr>
        <p:txBody>
          <a:bodyPr/>
          <a:lstStyle/>
          <a:p>
            <a:endParaRPr lang="en-US"/>
          </a:p>
        </p:txBody>
      </p:sp>
      <p:sp>
        <p:nvSpPr>
          <p:cNvPr id="233505" name="Line 33"/>
          <p:cNvSpPr>
            <a:spLocks noChangeShapeType="1"/>
          </p:cNvSpPr>
          <p:nvPr/>
        </p:nvSpPr>
        <p:spPr bwMode="auto">
          <a:xfrm>
            <a:off x="2473325" y="5871652"/>
            <a:ext cx="8128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33506" name="Line 34"/>
          <p:cNvSpPr>
            <a:spLocks noChangeShapeType="1"/>
          </p:cNvSpPr>
          <p:nvPr/>
        </p:nvSpPr>
        <p:spPr bwMode="auto">
          <a:xfrm>
            <a:off x="2470150" y="5452552"/>
            <a:ext cx="0" cy="488950"/>
          </a:xfrm>
          <a:prstGeom prst="line">
            <a:avLst/>
          </a:prstGeom>
          <a:noFill/>
          <a:ln w="12700">
            <a:solidFill>
              <a:schemeClr val="tx1"/>
            </a:solidFill>
            <a:round/>
            <a:headEnd/>
            <a:tailEnd/>
          </a:ln>
          <a:effectLst/>
        </p:spPr>
        <p:txBody>
          <a:bodyPr/>
          <a:lstStyle/>
          <a:p>
            <a:endParaRPr lang="en-US"/>
          </a:p>
        </p:txBody>
      </p:sp>
      <p:sp>
        <p:nvSpPr>
          <p:cNvPr id="233507" name="Line 35"/>
          <p:cNvSpPr>
            <a:spLocks noChangeShapeType="1"/>
          </p:cNvSpPr>
          <p:nvPr/>
        </p:nvSpPr>
        <p:spPr bwMode="auto">
          <a:xfrm>
            <a:off x="3286125" y="5452552"/>
            <a:ext cx="0" cy="488950"/>
          </a:xfrm>
          <a:prstGeom prst="line">
            <a:avLst/>
          </a:prstGeom>
          <a:noFill/>
          <a:ln w="12700">
            <a:solidFill>
              <a:schemeClr val="tx1"/>
            </a:solidFill>
            <a:round/>
            <a:headEnd/>
            <a:tailEnd/>
          </a:ln>
          <a:effectLst/>
        </p:spPr>
        <p:txBody>
          <a:bodyPr/>
          <a:lstStyle/>
          <a:p>
            <a:endParaRPr lang="en-US"/>
          </a:p>
        </p:txBody>
      </p:sp>
      <p:sp>
        <p:nvSpPr>
          <p:cNvPr id="233508" name="Line 36"/>
          <p:cNvSpPr>
            <a:spLocks noChangeShapeType="1"/>
          </p:cNvSpPr>
          <p:nvPr/>
        </p:nvSpPr>
        <p:spPr bwMode="auto">
          <a:xfrm>
            <a:off x="4464050" y="5457315"/>
            <a:ext cx="0" cy="484187"/>
          </a:xfrm>
          <a:prstGeom prst="line">
            <a:avLst/>
          </a:prstGeom>
          <a:noFill/>
          <a:ln w="12700">
            <a:solidFill>
              <a:schemeClr val="tx1"/>
            </a:solidFill>
            <a:round/>
            <a:headEnd/>
            <a:tailEnd/>
          </a:ln>
          <a:effectLst/>
        </p:spPr>
        <p:txBody>
          <a:bodyPr/>
          <a:lstStyle/>
          <a:p>
            <a:endParaRPr lang="en-US"/>
          </a:p>
        </p:txBody>
      </p:sp>
      <p:sp>
        <p:nvSpPr>
          <p:cNvPr id="233509" name="Line 37"/>
          <p:cNvSpPr>
            <a:spLocks noChangeShapeType="1"/>
          </p:cNvSpPr>
          <p:nvPr/>
        </p:nvSpPr>
        <p:spPr bwMode="auto">
          <a:xfrm>
            <a:off x="3289300" y="5871652"/>
            <a:ext cx="447675" cy="0"/>
          </a:xfrm>
          <a:prstGeom prst="line">
            <a:avLst/>
          </a:prstGeom>
          <a:noFill/>
          <a:ln w="12700">
            <a:solidFill>
              <a:schemeClr val="tx1"/>
            </a:solidFill>
            <a:round/>
            <a:headEnd type="triangle" w="med" len="med"/>
            <a:tailEnd/>
          </a:ln>
          <a:effectLst/>
        </p:spPr>
        <p:txBody>
          <a:bodyPr/>
          <a:lstStyle/>
          <a:p>
            <a:endParaRPr lang="en-US"/>
          </a:p>
        </p:txBody>
      </p:sp>
      <p:sp>
        <p:nvSpPr>
          <p:cNvPr id="233510" name="Line 38"/>
          <p:cNvSpPr>
            <a:spLocks noChangeShapeType="1"/>
          </p:cNvSpPr>
          <p:nvPr/>
        </p:nvSpPr>
        <p:spPr bwMode="auto">
          <a:xfrm>
            <a:off x="4467225" y="5871652"/>
            <a:ext cx="8128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33511" name="Line 39"/>
          <p:cNvSpPr>
            <a:spLocks noChangeShapeType="1"/>
          </p:cNvSpPr>
          <p:nvPr/>
        </p:nvSpPr>
        <p:spPr bwMode="auto">
          <a:xfrm>
            <a:off x="5283200" y="5468427"/>
            <a:ext cx="0" cy="473075"/>
          </a:xfrm>
          <a:prstGeom prst="line">
            <a:avLst/>
          </a:prstGeom>
          <a:noFill/>
          <a:ln w="12700">
            <a:solidFill>
              <a:schemeClr val="tx1"/>
            </a:solidFill>
            <a:round/>
            <a:headEnd/>
            <a:tailEnd/>
          </a:ln>
          <a:effectLst/>
        </p:spPr>
        <p:txBody>
          <a:bodyPr/>
          <a:lstStyle/>
          <a:p>
            <a:endParaRPr lang="en-US"/>
          </a:p>
        </p:txBody>
      </p:sp>
      <p:sp>
        <p:nvSpPr>
          <p:cNvPr id="233512" name="Line 40"/>
          <p:cNvSpPr>
            <a:spLocks noChangeShapeType="1"/>
          </p:cNvSpPr>
          <p:nvPr/>
        </p:nvSpPr>
        <p:spPr bwMode="auto">
          <a:xfrm flipH="1">
            <a:off x="3671888" y="5871652"/>
            <a:ext cx="260350" cy="0"/>
          </a:xfrm>
          <a:prstGeom prst="line">
            <a:avLst/>
          </a:prstGeom>
          <a:noFill/>
          <a:ln w="12700">
            <a:solidFill>
              <a:schemeClr val="tx1"/>
            </a:solidFill>
            <a:prstDash val="dash"/>
            <a:round/>
            <a:headEnd/>
            <a:tailEnd/>
          </a:ln>
          <a:effectLst/>
        </p:spPr>
        <p:txBody>
          <a:bodyPr/>
          <a:lstStyle/>
          <a:p>
            <a:endParaRPr lang="en-US"/>
          </a:p>
        </p:txBody>
      </p:sp>
      <p:sp>
        <p:nvSpPr>
          <p:cNvPr id="233513" name="Text Box 41"/>
          <p:cNvSpPr txBox="1">
            <a:spLocks noChangeArrowheads="1"/>
          </p:cNvSpPr>
          <p:nvPr/>
        </p:nvSpPr>
        <p:spPr bwMode="auto">
          <a:xfrm>
            <a:off x="2578100" y="5825615"/>
            <a:ext cx="608013" cy="304800"/>
          </a:xfrm>
          <a:prstGeom prst="rect">
            <a:avLst/>
          </a:prstGeom>
          <a:noFill/>
          <a:ln w="9525">
            <a:noFill/>
            <a:miter lim="800000"/>
            <a:headEnd/>
            <a:tailEnd/>
          </a:ln>
          <a:effectLst/>
        </p:spPr>
        <p:txBody>
          <a:bodyPr wrap="none">
            <a:spAutoFit/>
          </a:bodyPr>
          <a:lstStyle/>
          <a:p>
            <a:r>
              <a:rPr lang="en-US" sz="1400"/>
              <a:t>slot 1</a:t>
            </a:r>
          </a:p>
        </p:txBody>
      </p:sp>
      <p:sp>
        <p:nvSpPr>
          <p:cNvPr id="233514" name="Text Box 42"/>
          <p:cNvSpPr txBox="1">
            <a:spLocks noChangeArrowheads="1"/>
          </p:cNvSpPr>
          <p:nvPr/>
        </p:nvSpPr>
        <p:spPr bwMode="auto">
          <a:xfrm>
            <a:off x="3346450" y="5825615"/>
            <a:ext cx="608013" cy="304800"/>
          </a:xfrm>
          <a:prstGeom prst="rect">
            <a:avLst/>
          </a:prstGeom>
          <a:noFill/>
          <a:ln w="9525">
            <a:noFill/>
            <a:miter lim="800000"/>
            <a:headEnd/>
            <a:tailEnd/>
          </a:ln>
          <a:effectLst/>
        </p:spPr>
        <p:txBody>
          <a:bodyPr wrap="none">
            <a:spAutoFit/>
          </a:bodyPr>
          <a:lstStyle/>
          <a:p>
            <a:r>
              <a:rPr lang="en-US" sz="1400"/>
              <a:t>slot 2</a:t>
            </a:r>
          </a:p>
        </p:txBody>
      </p:sp>
      <p:sp>
        <p:nvSpPr>
          <p:cNvPr id="233515" name="Text Box 43"/>
          <p:cNvSpPr txBox="1">
            <a:spLocks noChangeArrowheads="1"/>
          </p:cNvSpPr>
          <p:nvPr/>
        </p:nvSpPr>
        <p:spPr bwMode="auto">
          <a:xfrm>
            <a:off x="4578350" y="5825615"/>
            <a:ext cx="593431" cy="307777"/>
          </a:xfrm>
          <a:prstGeom prst="rect">
            <a:avLst/>
          </a:prstGeom>
          <a:noFill/>
          <a:ln w="9525">
            <a:noFill/>
            <a:miter lim="800000"/>
            <a:headEnd/>
            <a:tailEnd/>
          </a:ln>
          <a:effectLst/>
        </p:spPr>
        <p:txBody>
          <a:bodyPr wrap="none">
            <a:spAutoFit/>
          </a:bodyPr>
          <a:lstStyle/>
          <a:p>
            <a:r>
              <a:rPr lang="en-US" sz="1400" dirty="0"/>
              <a:t>slot </a:t>
            </a:r>
            <a:r>
              <a:rPr lang="en-US" sz="1400" i="1" dirty="0" smtClean="0">
                <a:latin typeface="Times New Roman" pitchFamily="18" charset="0"/>
              </a:rPr>
              <a:t>k</a:t>
            </a:r>
            <a:endParaRPr lang="en-US" sz="1400" i="1" dirty="0">
              <a:latin typeface="Times New Roman" pitchFamily="18" charset="0"/>
            </a:endParaRPr>
          </a:p>
        </p:txBody>
      </p:sp>
      <p:sp>
        <p:nvSpPr>
          <p:cNvPr id="233517" name="AutoShape 45"/>
          <p:cNvSpPr>
            <a:spLocks noChangeArrowheads="1"/>
          </p:cNvSpPr>
          <p:nvPr/>
        </p:nvSpPr>
        <p:spPr bwMode="auto">
          <a:xfrm>
            <a:off x="2636838" y="4911215"/>
            <a:ext cx="1185862" cy="342900"/>
          </a:xfrm>
          <a:prstGeom prst="wedgeRectCallout">
            <a:avLst>
              <a:gd name="adj1" fmla="val -53347"/>
              <a:gd name="adj2" fmla="val 132407"/>
            </a:avLst>
          </a:prstGeom>
          <a:solidFill>
            <a:srgbClr val="6A80F0"/>
          </a:solidFill>
          <a:ln w="9525">
            <a:noFill/>
            <a:miter lim="800000"/>
            <a:headEnd/>
            <a:tailEnd/>
          </a:ln>
          <a:effectLst/>
        </p:spPr>
        <p:txBody>
          <a:bodyPr/>
          <a:lstStyle/>
          <a:p>
            <a:pPr algn="ctr"/>
            <a:r>
              <a:rPr lang="en-US" sz="1400">
                <a:solidFill>
                  <a:schemeClr val="bg1"/>
                </a:solidFill>
              </a:rPr>
              <a:t>data transfer</a:t>
            </a:r>
          </a:p>
        </p:txBody>
      </p:sp>
      <p:pic>
        <p:nvPicPr>
          <p:cNvPr id="29"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5510628" y="5953611"/>
            <a:ext cx="477629" cy="7236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Dozer System</a:t>
            </a:r>
          </a:p>
        </p:txBody>
      </p:sp>
      <p:sp>
        <p:nvSpPr>
          <p:cNvPr id="249859" name="Rectangle 3"/>
          <p:cNvSpPr>
            <a:spLocks noGrp="1" noChangeArrowheads="1"/>
          </p:cNvSpPr>
          <p:nvPr>
            <p:ph idx="1"/>
          </p:nvPr>
        </p:nvSpPr>
        <p:spPr/>
        <p:txBody>
          <a:bodyPr/>
          <a:lstStyle/>
          <a:p>
            <a:endParaRPr lang="en-US" sz="1800" dirty="0"/>
          </a:p>
          <a:p>
            <a:r>
              <a:rPr lang="en-US" dirty="0"/>
              <a:t>Lightweight backchannel</a:t>
            </a:r>
          </a:p>
          <a:p>
            <a:pPr lvl="1"/>
            <a:r>
              <a:rPr lang="en-US" dirty="0"/>
              <a:t>Beacon messages comprise commands</a:t>
            </a:r>
          </a:p>
          <a:p>
            <a:pPr lvl="1"/>
            <a:endParaRPr lang="en-US" dirty="0"/>
          </a:p>
          <a:p>
            <a:r>
              <a:rPr lang="en-US" dirty="0"/>
              <a:t>Bootstrap</a:t>
            </a:r>
          </a:p>
          <a:p>
            <a:pPr lvl="1"/>
            <a:r>
              <a:rPr lang="en-US" dirty="0"/>
              <a:t>Scan for a full interval</a:t>
            </a:r>
          </a:p>
          <a:p>
            <a:pPr lvl="1"/>
            <a:r>
              <a:rPr lang="en-US" dirty="0"/>
              <a:t>Suspend mode during network downtime</a:t>
            </a:r>
          </a:p>
          <a:p>
            <a:pPr lvl="1"/>
            <a:endParaRPr lang="en-US" dirty="0"/>
          </a:p>
          <a:p>
            <a:r>
              <a:rPr lang="en-US" dirty="0"/>
              <a:t>Potential parents</a:t>
            </a:r>
          </a:p>
          <a:p>
            <a:pPr lvl="1"/>
            <a:r>
              <a:rPr lang="en-US" dirty="0"/>
              <a:t>Avoid costly bootstrap mode on link failure</a:t>
            </a:r>
          </a:p>
          <a:p>
            <a:pPr lvl="1"/>
            <a:r>
              <a:rPr lang="en-US" dirty="0" smtClean="0"/>
              <a:t>Periodically </a:t>
            </a:r>
            <a:r>
              <a:rPr lang="en-US" dirty="0"/>
              <a:t>refresh the list</a:t>
            </a:r>
          </a:p>
        </p:txBody>
      </p:sp>
      <p:sp>
        <p:nvSpPr>
          <p:cNvPr id="249861" name="AutoShape 5"/>
          <p:cNvSpPr>
            <a:spLocks noChangeArrowheads="1"/>
          </p:cNvSpPr>
          <p:nvPr/>
        </p:nvSpPr>
        <p:spPr bwMode="auto">
          <a:xfrm>
            <a:off x="4332288" y="2293938"/>
            <a:ext cx="1547812" cy="523875"/>
          </a:xfrm>
          <a:prstGeom prst="wedgeRectCallout">
            <a:avLst>
              <a:gd name="adj1" fmla="val -58102"/>
              <a:gd name="adj2" fmla="val 80301"/>
            </a:avLst>
          </a:prstGeom>
          <a:solidFill>
            <a:srgbClr val="6A80F0"/>
          </a:solidFill>
          <a:ln w="9525">
            <a:noFill/>
            <a:miter lim="800000"/>
            <a:headEnd/>
            <a:tailEnd/>
          </a:ln>
          <a:effectLst/>
        </p:spPr>
        <p:txBody>
          <a:bodyPr/>
          <a:lstStyle/>
          <a:p>
            <a:pPr algn="ctr"/>
            <a:r>
              <a:rPr lang="en-US" sz="1400">
                <a:solidFill>
                  <a:schemeClr val="bg1"/>
                </a:solidFill>
              </a:rPr>
              <a:t>periodic channel activity check</a:t>
            </a:r>
          </a:p>
        </p:txBody>
      </p:sp>
      <p:pic>
        <p:nvPicPr>
          <p:cNvPr id="249872" name="Picture 16" descr="queue"/>
          <p:cNvPicPr>
            <a:picLocks noChangeAspect="1" noChangeArrowheads="1"/>
          </p:cNvPicPr>
          <p:nvPr/>
        </p:nvPicPr>
        <p:blipFill>
          <a:blip r:embed="rId3" cstate="print"/>
          <a:srcRect/>
          <a:stretch>
            <a:fillRect/>
          </a:stretch>
        </p:blipFill>
        <p:spPr bwMode="auto">
          <a:xfrm>
            <a:off x="4308475" y="4333875"/>
            <a:ext cx="2130425" cy="13477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Dozer System</a:t>
            </a:r>
          </a:p>
        </p:txBody>
      </p:sp>
      <p:sp>
        <p:nvSpPr>
          <p:cNvPr id="251907" name="Rectangle 3"/>
          <p:cNvSpPr>
            <a:spLocks noGrp="1" noChangeArrowheads="1"/>
          </p:cNvSpPr>
          <p:nvPr>
            <p:ph type="body" idx="1"/>
          </p:nvPr>
        </p:nvSpPr>
        <p:spPr/>
        <p:txBody>
          <a:bodyPr/>
          <a:lstStyle/>
          <a:p>
            <a:pPr>
              <a:buFontTx/>
              <a:buNone/>
            </a:pPr>
            <a:endParaRPr lang="en-US" sz="1800" dirty="0"/>
          </a:p>
          <a:p>
            <a:r>
              <a:rPr lang="en-US" dirty="0"/>
              <a:t>Clock drift compensation</a:t>
            </a:r>
          </a:p>
          <a:p>
            <a:pPr lvl="1"/>
            <a:r>
              <a:rPr lang="en-US" dirty="0" smtClean="0"/>
              <a:t>Dynamic adaptation to clock drift of the parent node</a:t>
            </a:r>
            <a:endParaRPr lang="en-US" dirty="0"/>
          </a:p>
          <a:p>
            <a:pPr lvl="1">
              <a:buNone/>
            </a:pPr>
            <a:endParaRPr lang="en-US" dirty="0" smtClean="0"/>
          </a:p>
          <a:p>
            <a:pPr lvl="1">
              <a:buNone/>
            </a:pPr>
            <a:endParaRPr lang="en-US" dirty="0"/>
          </a:p>
          <a:p>
            <a:r>
              <a:rPr lang="en-US" dirty="0"/>
              <a:t>Application scheduling</a:t>
            </a:r>
          </a:p>
          <a:p>
            <a:pPr lvl="1"/>
            <a:r>
              <a:rPr lang="en-US" dirty="0" smtClean="0"/>
              <a:t>Make sure no computation is blocking the network stack</a:t>
            </a:r>
            <a:endParaRPr lang="en-US" dirty="0"/>
          </a:p>
          <a:p>
            <a:pPr lvl="1"/>
            <a:r>
              <a:rPr lang="en-US" dirty="0"/>
              <a:t>TDMA is highly time critical</a:t>
            </a:r>
          </a:p>
          <a:p>
            <a:pPr lvl="1"/>
            <a:endParaRPr lang="en-US" dirty="0"/>
          </a:p>
          <a:p>
            <a:r>
              <a:rPr lang="en-US" dirty="0"/>
              <a:t>Queuing strategy</a:t>
            </a:r>
          </a:p>
          <a:p>
            <a:pPr lvl="1"/>
            <a:r>
              <a:rPr lang="en-US" dirty="0"/>
              <a:t>Fixed size buffers</a:t>
            </a:r>
          </a:p>
        </p:txBody>
      </p:sp>
      <p:pic>
        <p:nvPicPr>
          <p:cNvPr id="251911" name="Picture 7" descr="watch"/>
          <p:cNvPicPr>
            <a:picLocks noChangeAspect="1" noChangeArrowheads="1"/>
          </p:cNvPicPr>
          <p:nvPr/>
        </p:nvPicPr>
        <p:blipFill>
          <a:blip r:embed="rId3" cstate="print"/>
          <a:srcRect/>
          <a:stretch>
            <a:fillRect/>
          </a:stretch>
        </p:blipFill>
        <p:spPr bwMode="auto">
          <a:xfrm>
            <a:off x="5855346" y="1885215"/>
            <a:ext cx="1004887" cy="708025"/>
          </a:xfrm>
          <a:prstGeom prst="rect">
            <a:avLst/>
          </a:prstGeom>
          <a:noFill/>
        </p:spPr>
      </p:pic>
      <p:pic>
        <p:nvPicPr>
          <p:cNvPr id="251912" name="Picture 8" descr="watch2"/>
          <p:cNvPicPr>
            <a:picLocks noChangeAspect="1" noChangeArrowheads="1"/>
          </p:cNvPicPr>
          <p:nvPr/>
        </p:nvPicPr>
        <p:blipFill>
          <a:blip r:embed="rId4" cstate="print"/>
          <a:srcRect/>
          <a:stretch>
            <a:fillRect/>
          </a:stretch>
        </p:blipFill>
        <p:spPr bwMode="auto">
          <a:xfrm>
            <a:off x="6804671" y="1542315"/>
            <a:ext cx="966787" cy="712788"/>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t>Evaluation</a:t>
            </a:r>
          </a:p>
        </p:txBody>
      </p:sp>
      <p:sp>
        <p:nvSpPr>
          <p:cNvPr id="235523" name="Rectangle 3"/>
          <p:cNvSpPr>
            <a:spLocks noGrp="1" noChangeArrowheads="1"/>
          </p:cNvSpPr>
          <p:nvPr>
            <p:ph type="body" idx="1"/>
          </p:nvPr>
        </p:nvSpPr>
        <p:spPr/>
        <p:txBody>
          <a:bodyPr/>
          <a:lstStyle/>
          <a:p>
            <a:endParaRPr lang="en-US" sz="1800"/>
          </a:p>
          <a:p>
            <a:r>
              <a:rPr lang="en-US"/>
              <a:t>Platform</a:t>
            </a:r>
          </a:p>
          <a:p>
            <a:pPr lvl="1"/>
            <a:r>
              <a:rPr lang="en-US"/>
              <a:t>TinyNode </a:t>
            </a:r>
          </a:p>
          <a:p>
            <a:pPr lvl="2"/>
            <a:r>
              <a:rPr lang="en-US"/>
              <a:t>MSP 430</a:t>
            </a:r>
          </a:p>
          <a:p>
            <a:pPr lvl="2"/>
            <a:r>
              <a:rPr lang="en-US"/>
              <a:t>Semtech XE1205</a:t>
            </a:r>
          </a:p>
          <a:p>
            <a:pPr lvl="1"/>
            <a:r>
              <a:rPr lang="en-US"/>
              <a:t>TinyOS 1.x</a:t>
            </a:r>
          </a:p>
          <a:p>
            <a:pPr lvl="2"/>
            <a:endParaRPr lang="en-US"/>
          </a:p>
          <a:p>
            <a:r>
              <a:rPr lang="en-US"/>
              <a:t>Testbed</a:t>
            </a:r>
          </a:p>
          <a:p>
            <a:pPr lvl="1"/>
            <a:r>
              <a:rPr lang="en-US"/>
              <a:t>40 Nodes</a:t>
            </a:r>
          </a:p>
          <a:p>
            <a:pPr lvl="1"/>
            <a:r>
              <a:rPr lang="en-US"/>
              <a:t>Indoor deployment</a:t>
            </a:r>
          </a:p>
          <a:p>
            <a:pPr lvl="1"/>
            <a:r>
              <a:rPr lang="en-US"/>
              <a:t>&gt; 1 month uptime</a:t>
            </a:r>
          </a:p>
          <a:p>
            <a:pPr lvl="1"/>
            <a:r>
              <a:rPr lang="en-US"/>
              <a:t>30 sec beacon interval</a:t>
            </a:r>
          </a:p>
          <a:p>
            <a:pPr lvl="1"/>
            <a:r>
              <a:rPr lang="en-US"/>
              <a:t>2 min data sampling interval</a:t>
            </a:r>
          </a:p>
        </p:txBody>
      </p:sp>
      <p:pic>
        <p:nvPicPr>
          <p:cNvPr id="235572" name="Picture 52" descr="IMGP1947"/>
          <p:cNvPicPr>
            <a:picLocks noChangeAspect="1" noChangeArrowheads="1"/>
          </p:cNvPicPr>
          <p:nvPr/>
        </p:nvPicPr>
        <p:blipFill>
          <a:blip r:embed="rId3" cstate="print"/>
          <a:srcRect/>
          <a:stretch>
            <a:fillRect/>
          </a:stretch>
        </p:blipFill>
        <p:spPr bwMode="auto">
          <a:xfrm>
            <a:off x="4083050" y="1196975"/>
            <a:ext cx="2987675" cy="2241550"/>
          </a:xfrm>
          <a:prstGeom prst="rect">
            <a:avLst/>
          </a:prstGeom>
          <a:noFill/>
        </p:spPr>
      </p:pic>
      <p:pic>
        <p:nvPicPr>
          <p:cNvPr id="235576" name="Picture 56" descr="IMGP1947"/>
          <p:cNvPicPr>
            <a:picLocks noChangeAspect="1" noChangeArrowheads="1"/>
          </p:cNvPicPr>
          <p:nvPr/>
        </p:nvPicPr>
        <p:blipFill>
          <a:blip r:embed="rId4" cstate="print"/>
          <a:srcRect/>
          <a:stretch>
            <a:fillRect/>
          </a:stretch>
        </p:blipFill>
        <p:spPr bwMode="auto">
          <a:xfrm>
            <a:off x="7726363" y="1196975"/>
            <a:ext cx="868362" cy="652463"/>
          </a:xfrm>
          <a:prstGeom prst="rect">
            <a:avLst/>
          </a:prstGeom>
          <a:noFill/>
        </p:spPr>
      </p:pic>
      <p:pic>
        <p:nvPicPr>
          <p:cNvPr id="235577" name="Picture 57" descr="IMGP1954"/>
          <p:cNvPicPr>
            <a:picLocks noChangeAspect="1" noChangeArrowheads="1"/>
          </p:cNvPicPr>
          <p:nvPr/>
        </p:nvPicPr>
        <p:blipFill>
          <a:blip r:embed="rId5" cstate="print"/>
          <a:srcRect/>
          <a:stretch>
            <a:fillRect/>
          </a:stretch>
        </p:blipFill>
        <p:spPr bwMode="auto">
          <a:xfrm>
            <a:off x="7721600" y="2651125"/>
            <a:ext cx="873125" cy="655638"/>
          </a:xfrm>
          <a:prstGeom prst="rect">
            <a:avLst/>
          </a:prstGeom>
          <a:noFill/>
        </p:spPr>
      </p:pic>
      <p:pic>
        <p:nvPicPr>
          <p:cNvPr id="235578" name="Picture 58" descr="IMGP1940"/>
          <p:cNvPicPr>
            <a:picLocks noChangeAspect="1" noChangeArrowheads="1"/>
          </p:cNvPicPr>
          <p:nvPr/>
        </p:nvPicPr>
        <p:blipFill>
          <a:blip r:embed="rId6" cstate="print"/>
          <a:srcRect/>
          <a:stretch>
            <a:fillRect/>
          </a:stretch>
        </p:blipFill>
        <p:spPr bwMode="auto">
          <a:xfrm rot="21600000">
            <a:off x="7929563" y="3386138"/>
            <a:ext cx="665162" cy="884237"/>
          </a:xfrm>
          <a:prstGeom prst="rect">
            <a:avLst/>
          </a:prstGeom>
          <a:noFill/>
        </p:spPr>
      </p:pic>
      <p:pic>
        <p:nvPicPr>
          <p:cNvPr id="235582" name="Picture 62" descr="gmap"/>
          <p:cNvPicPr>
            <a:picLocks noChangeAspect="1" noChangeArrowheads="1"/>
          </p:cNvPicPr>
          <p:nvPr/>
        </p:nvPicPr>
        <p:blipFill>
          <a:blip r:embed="rId7" cstate="print"/>
          <a:srcRect/>
          <a:stretch>
            <a:fillRect/>
          </a:stretch>
        </p:blipFill>
        <p:spPr bwMode="auto">
          <a:xfrm>
            <a:off x="7712075" y="1920875"/>
            <a:ext cx="885825" cy="674688"/>
          </a:xfrm>
          <a:prstGeom prst="rect">
            <a:avLst/>
          </a:prstGeom>
          <a:noFill/>
        </p:spPr>
      </p:pic>
      <p:pic>
        <p:nvPicPr>
          <p:cNvPr id="235583" name="Picture 63" descr="gmap"/>
          <p:cNvPicPr>
            <a:picLocks noChangeAspect="1" noChangeArrowheads="1"/>
          </p:cNvPicPr>
          <p:nvPr/>
        </p:nvPicPr>
        <p:blipFill>
          <a:blip r:embed="rId8" cstate="print"/>
          <a:srcRect/>
          <a:stretch>
            <a:fillRect/>
          </a:stretch>
        </p:blipFill>
        <p:spPr bwMode="auto">
          <a:xfrm>
            <a:off x="3470275" y="1196975"/>
            <a:ext cx="4043363" cy="3082925"/>
          </a:xfrm>
          <a:prstGeom prst="rect">
            <a:avLst/>
          </a:prstGeom>
          <a:noFill/>
        </p:spPr>
      </p:pic>
      <p:pic>
        <p:nvPicPr>
          <p:cNvPr id="235574" name="Picture 54" descr="IMGP1954"/>
          <p:cNvPicPr>
            <a:picLocks noChangeAspect="1" noChangeArrowheads="1"/>
          </p:cNvPicPr>
          <p:nvPr/>
        </p:nvPicPr>
        <p:blipFill>
          <a:blip r:embed="rId9" cstate="print"/>
          <a:srcRect/>
          <a:stretch>
            <a:fillRect/>
          </a:stretch>
        </p:blipFill>
        <p:spPr bwMode="auto">
          <a:xfrm>
            <a:off x="4051300" y="1200150"/>
            <a:ext cx="3060700" cy="2295525"/>
          </a:xfrm>
          <a:prstGeom prst="rect">
            <a:avLst/>
          </a:prstGeom>
          <a:noFill/>
        </p:spPr>
      </p:pic>
      <p:pic>
        <p:nvPicPr>
          <p:cNvPr id="235573" name="Picture 53" descr="IMGP1940"/>
          <p:cNvPicPr>
            <a:picLocks noChangeAspect="1" noChangeArrowheads="1"/>
          </p:cNvPicPr>
          <p:nvPr/>
        </p:nvPicPr>
        <p:blipFill>
          <a:blip r:embed="rId10" cstate="print"/>
          <a:srcRect/>
          <a:stretch>
            <a:fillRect/>
          </a:stretch>
        </p:blipFill>
        <p:spPr bwMode="auto">
          <a:xfrm>
            <a:off x="4394200" y="1206500"/>
            <a:ext cx="2341563" cy="3121025"/>
          </a:xfrm>
          <a:prstGeom prst="rect">
            <a:avLst/>
          </a:prstGeom>
          <a:noFill/>
        </p:spPr>
      </p:pic>
      <p:sp>
        <p:nvSpPr>
          <p:cNvPr id="235585" name="Rectangle 65"/>
          <p:cNvSpPr>
            <a:spLocks noChangeArrowheads="1"/>
          </p:cNvSpPr>
          <p:nvPr/>
        </p:nvSpPr>
        <p:spPr bwMode="auto">
          <a:xfrm>
            <a:off x="7629525" y="1866900"/>
            <a:ext cx="971550" cy="2409825"/>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235586" name="Rectangle 66"/>
          <p:cNvSpPr>
            <a:spLocks noChangeArrowheads="1"/>
          </p:cNvSpPr>
          <p:nvPr/>
        </p:nvSpPr>
        <p:spPr bwMode="auto">
          <a:xfrm>
            <a:off x="7672388" y="2614613"/>
            <a:ext cx="933450" cy="1657350"/>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235587" name="Rectangle 67"/>
          <p:cNvSpPr>
            <a:spLocks noChangeArrowheads="1"/>
          </p:cNvSpPr>
          <p:nvPr/>
        </p:nvSpPr>
        <p:spPr bwMode="auto">
          <a:xfrm>
            <a:off x="7691438" y="1109663"/>
            <a:ext cx="933450" cy="752475"/>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235592" name="Rectangle 72"/>
          <p:cNvSpPr>
            <a:spLocks noChangeArrowheads="1"/>
          </p:cNvSpPr>
          <p:nvPr/>
        </p:nvSpPr>
        <p:spPr bwMode="auto">
          <a:xfrm>
            <a:off x="7677150" y="933450"/>
            <a:ext cx="971550" cy="2409825"/>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235593" name="Rectangle 73"/>
          <p:cNvSpPr>
            <a:spLocks noChangeArrowheads="1"/>
          </p:cNvSpPr>
          <p:nvPr/>
        </p:nvSpPr>
        <p:spPr bwMode="auto">
          <a:xfrm>
            <a:off x="7662863" y="3338513"/>
            <a:ext cx="933450" cy="962025"/>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235594" name="Rectangle 74"/>
          <p:cNvSpPr>
            <a:spLocks noChangeArrowheads="1"/>
          </p:cNvSpPr>
          <p:nvPr/>
        </p:nvSpPr>
        <p:spPr bwMode="auto">
          <a:xfrm>
            <a:off x="7710488" y="1147763"/>
            <a:ext cx="933450" cy="1476375"/>
          </a:xfrm>
          <a:prstGeom prst="rect">
            <a:avLst/>
          </a:prstGeom>
          <a:solidFill>
            <a:schemeClr val="bg1">
              <a:alpha val="70000"/>
            </a:scheme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8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3558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557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9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3558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558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558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57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3559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3559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3559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355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5" grpId="0" animBg="1"/>
      <p:bldP spid="235585" grpId="1" animBg="1"/>
      <p:bldP spid="235586" grpId="0" animBg="1"/>
      <p:bldP spid="235586" grpId="1" animBg="1"/>
      <p:bldP spid="235587" grpId="0" animBg="1"/>
      <p:bldP spid="235587" grpId="1" animBg="1"/>
      <p:bldP spid="235592" grpId="0" animBg="1"/>
      <p:bldP spid="235593" grpId="0" animBg="1"/>
      <p:bldP spid="235593" grpId="1" animBg="1"/>
      <p:bldP spid="235594" grpId="0" animBg="1"/>
      <p:bldP spid="23559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Dozer in Action</a:t>
            </a:r>
          </a:p>
        </p:txBody>
      </p:sp>
      <p:pic>
        <p:nvPicPr>
          <p:cNvPr id="237610" name="dozer3.avi">
            <a:hlinkClick r:id="" action="ppaction://media"/>
          </p:cNvPr>
          <p:cNvPicPr>
            <a:picLocks noGrp="1" noRot="1" noChangeAspect="1" noChangeArrowheads="1"/>
          </p:cNvPicPr>
          <p:nvPr>
            <p:ph idx="1"/>
            <a:videoFile r:link="rId1"/>
          </p:nvPr>
        </p:nvPicPr>
        <p:blipFill>
          <a:blip r:embed="rId4" cstate="print"/>
          <a:srcRect/>
          <a:stretch>
            <a:fillRect/>
          </a:stretch>
        </p:blipFill>
        <p:spPr>
          <a:xfrm>
            <a:off x="1257300" y="1009650"/>
            <a:ext cx="6108700" cy="46434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867" fill="hold"/>
                                        <p:tgtEl>
                                          <p:spTgt spid="2376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37610"/>
                </p:tgtEl>
              </p:cMediaNode>
            </p:video>
            <p:seq concurrent="1" nextAc="seek">
              <p:cTn id="8" restart="whenNotActive" fill="hold" evtFilter="cancelBubble" nodeType="interactiveSeq">
                <p:stCondLst>
                  <p:cond evt="onClick" delay="0">
                    <p:tgtEl>
                      <p:spTgt spid="2376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7610"/>
                                        </p:tgtEl>
                                      </p:cBhvr>
                                    </p:cmd>
                                  </p:childTnLst>
                                </p:cTn>
                              </p:par>
                            </p:childTnLst>
                          </p:cTn>
                        </p:par>
                      </p:childTnLst>
                    </p:cTn>
                  </p:par>
                </p:childTnLst>
              </p:cTn>
              <p:nextCondLst>
                <p:cond evt="onClick" delay="0">
                  <p:tgtEl>
                    <p:spTgt spid="237610"/>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Tree Maintenance</a:t>
            </a:r>
          </a:p>
        </p:txBody>
      </p:sp>
      <p:sp>
        <p:nvSpPr>
          <p:cNvPr id="239619" name="Rectangle 3"/>
          <p:cNvSpPr>
            <a:spLocks noGrp="1" noChangeArrowheads="1"/>
          </p:cNvSpPr>
          <p:nvPr>
            <p:ph type="body" idx="1"/>
          </p:nvPr>
        </p:nvSpPr>
        <p:spPr/>
        <p:txBody>
          <a:bodyPr/>
          <a:lstStyle/>
          <a:p>
            <a:endParaRPr lang="en-US" sz="1800"/>
          </a:p>
          <a:p>
            <a:endParaRPr lang="en-US"/>
          </a:p>
          <a:p>
            <a:endParaRPr lang="en-US"/>
          </a:p>
        </p:txBody>
      </p:sp>
      <p:pic>
        <p:nvPicPr>
          <p:cNvPr id="239648" name="Picture 32" descr="connectionsAndLoss"/>
          <p:cNvPicPr>
            <a:picLocks noChangeAspect="1" noChangeArrowheads="1"/>
          </p:cNvPicPr>
          <p:nvPr/>
        </p:nvPicPr>
        <p:blipFill>
          <a:blip r:embed="rId3" cstate="print"/>
          <a:srcRect/>
          <a:stretch>
            <a:fillRect/>
          </a:stretch>
        </p:blipFill>
        <p:spPr bwMode="auto">
          <a:xfrm>
            <a:off x="1247775" y="1590675"/>
            <a:ext cx="6648450" cy="4019550"/>
          </a:xfrm>
          <a:prstGeom prst="rect">
            <a:avLst/>
          </a:prstGeom>
          <a:noFill/>
        </p:spPr>
      </p:pic>
      <p:sp>
        <p:nvSpPr>
          <p:cNvPr id="239655" name="AutoShape 39"/>
          <p:cNvSpPr>
            <a:spLocks noChangeArrowheads="1"/>
          </p:cNvSpPr>
          <p:nvPr/>
        </p:nvSpPr>
        <p:spPr bwMode="auto">
          <a:xfrm>
            <a:off x="7418388" y="1789113"/>
            <a:ext cx="1566862" cy="342900"/>
          </a:xfrm>
          <a:prstGeom prst="wedgeRectCallout">
            <a:avLst>
              <a:gd name="adj1" fmla="val -62866"/>
              <a:gd name="adj2" fmla="val 137963"/>
            </a:avLst>
          </a:prstGeom>
          <a:solidFill>
            <a:srgbClr val="6A80F0"/>
          </a:solidFill>
          <a:ln w="9525">
            <a:noFill/>
            <a:miter lim="800000"/>
            <a:headEnd/>
            <a:tailEnd/>
          </a:ln>
          <a:effectLst/>
        </p:spPr>
        <p:txBody>
          <a:bodyPr/>
          <a:lstStyle/>
          <a:p>
            <a:pPr algn="ctr"/>
            <a:r>
              <a:rPr lang="en-US" sz="1400">
                <a:solidFill>
                  <a:schemeClr val="bg1"/>
                </a:solidFill>
              </a:rPr>
              <a:t>on average 1.2%</a:t>
            </a:r>
          </a:p>
        </p:txBody>
      </p:sp>
      <p:sp>
        <p:nvSpPr>
          <p:cNvPr id="239656" name="AutoShape 40"/>
          <p:cNvSpPr>
            <a:spLocks noChangeArrowheads="1"/>
          </p:cNvSpPr>
          <p:nvPr/>
        </p:nvSpPr>
        <p:spPr bwMode="auto">
          <a:xfrm>
            <a:off x="569913" y="1036638"/>
            <a:ext cx="1909762" cy="342900"/>
          </a:xfrm>
          <a:prstGeom prst="wedgeRectCallout">
            <a:avLst>
              <a:gd name="adj1" fmla="val 47176"/>
              <a:gd name="adj2" fmla="val 135185"/>
            </a:avLst>
          </a:prstGeom>
          <a:solidFill>
            <a:srgbClr val="6A80F0"/>
          </a:solidFill>
          <a:ln w="9525">
            <a:noFill/>
            <a:miter lim="800000"/>
            <a:headEnd/>
            <a:tailEnd/>
          </a:ln>
          <a:effectLst/>
        </p:spPr>
        <p:txBody>
          <a:bodyPr/>
          <a:lstStyle/>
          <a:p>
            <a:pPr algn="ctr"/>
            <a:r>
              <a:rPr lang="en-US" sz="1400">
                <a:solidFill>
                  <a:schemeClr val="bg1"/>
                </a:solidFill>
              </a:rPr>
              <a:t>1 week of operation</a:t>
            </a:r>
          </a:p>
        </p:txBody>
      </p:sp>
      <p:sp>
        <p:nvSpPr>
          <p:cNvPr id="239658" name="Rectangle 42"/>
          <p:cNvSpPr>
            <a:spLocks noChangeArrowheads="1"/>
          </p:cNvSpPr>
          <p:nvPr/>
        </p:nvSpPr>
        <p:spPr bwMode="auto">
          <a:xfrm>
            <a:off x="504825" y="904875"/>
            <a:ext cx="8639175" cy="5000625"/>
          </a:xfrm>
          <a:prstGeom prst="rect">
            <a:avLst/>
          </a:prstGeom>
          <a:solidFill>
            <a:schemeClr val="bg1">
              <a:alpha val="70000"/>
            </a:schemeClr>
          </a:solidFill>
          <a:ln w="9525">
            <a:solidFill>
              <a:schemeClr val="bg1"/>
            </a:solidFill>
            <a:miter lim="800000"/>
            <a:headEnd/>
            <a:tailEnd/>
          </a:ln>
          <a:effectLst/>
        </p:spPr>
        <p:txBody>
          <a:bodyPr wrap="none" anchor="ctr"/>
          <a:lstStyle/>
          <a:p>
            <a:pPr algn="ctr"/>
            <a:r>
              <a:rPr lang="en-US"/>
              <a:t> </a:t>
            </a:r>
          </a:p>
        </p:txBody>
      </p:sp>
      <p:pic>
        <p:nvPicPr>
          <p:cNvPr id="239651" name="Picture 35" descr="border copy"/>
          <p:cNvPicPr>
            <a:picLocks noChangeAspect="1" noChangeArrowheads="1"/>
          </p:cNvPicPr>
          <p:nvPr/>
        </p:nvPicPr>
        <p:blipFill>
          <a:blip r:embed="rId4" cstate="print"/>
          <a:srcRect/>
          <a:stretch>
            <a:fillRect/>
          </a:stretch>
        </p:blipFill>
        <p:spPr bwMode="auto">
          <a:xfrm>
            <a:off x="6418263" y="3463925"/>
            <a:ext cx="2725737" cy="3067050"/>
          </a:xfrm>
          <a:prstGeom prst="rect">
            <a:avLst/>
          </a:prstGeom>
          <a:noFill/>
        </p:spPr>
      </p:pic>
      <p:pic>
        <p:nvPicPr>
          <p:cNvPr id="239657" name="Picture 41" descr="gmap"/>
          <p:cNvPicPr>
            <a:picLocks noChangeAspect="1" noChangeArrowheads="1"/>
          </p:cNvPicPr>
          <p:nvPr/>
        </p:nvPicPr>
        <p:blipFill>
          <a:blip r:embed="rId5" cstate="print"/>
          <a:srcRect/>
          <a:stretch>
            <a:fillRect/>
          </a:stretch>
        </p:blipFill>
        <p:spPr bwMode="auto">
          <a:xfrm>
            <a:off x="2593975" y="1758950"/>
            <a:ext cx="4043363" cy="3082925"/>
          </a:xfrm>
          <a:prstGeom prst="rect">
            <a:avLst/>
          </a:prstGeom>
          <a:noFill/>
          <a:ln w="9525">
            <a:noFill/>
            <a:miter lim="800000"/>
            <a:headEnd/>
            <a:tailEnd/>
          </a:ln>
        </p:spPr>
      </p:pic>
      <p:sp>
        <p:nvSpPr>
          <p:cNvPr id="239660" name="Oval 44"/>
          <p:cNvSpPr>
            <a:spLocks noChangeArrowheads="1"/>
          </p:cNvSpPr>
          <p:nvPr/>
        </p:nvSpPr>
        <p:spPr bwMode="auto">
          <a:xfrm>
            <a:off x="2571750" y="1933575"/>
            <a:ext cx="247650" cy="24765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96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6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3965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3965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39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58" grpId="0" animBg="1"/>
      <p:bldP spid="239658" grpId="1" animBg="1"/>
      <p:bldP spid="239660" grpId="0" animBg="1"/>
      <p:bldP spid="23966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0" name="Picture 6" descr="energy"/>
          <p:cNvPicPr>
            <a:picLocks noChangeAspect="1" noChangeArrowheads="1"/>
          </p:cNvPicPr>
          <p:nvPr/>
        </p:nvPicPr>
        <p:blipFill>
          <a:blip r:embed="rId3" cstate="print"/>
          <a:srcRect/>
          <a:stretch>
            <a:fillRect/>
          </a:stretch>
        </p:blipFill>
        <p:spPr bwMode="auto">
          <a:xfrm>
            <a:off x="904875" y="1581150"/>
            <a:ext cx="6715125" cy="3952875"/>
          </a:xfrm>
          <a:prstGeom prst="rect">
            <a:avLst/>
          </a:prstGeom>
          <a:noFill/>
        </p:spPr>
      </p:pic>
      <p:sp>
        <p:nvSpPr>
          <p:cNvPr id="241673" name="AutoShape 9"/>
          <p:cNvSpPr>
            <a:spLocks noChangeArrowheads="1"/>
          </p:cNvSpPr>
          <p:nvPr/>
        </p:nvSpPr>
        <p:spPr bwMode="auto">
          <a:xfrm>
            <a:off x="731838" y="1103313"/>
            <a:ext cx="1643062" cy="342900"/>
          </a:xfrm>
          <a:prstGeom prst="wedgeRectCallout">
            <a:avLst>
              <a:gd name="adj1" fmla="val -241"/>
              <a:gd name="adj2" fmla="val 135185"/>
            </a:avLst>
          </a:prstGeom>
          <a:solidFill>
            <a:srgbClr val="6A80F0"/>
          </a:solidFill>
          <a:ln w="9525">
            <a:noFill/>
            <a:miter lim="800000"/>
            <a:headEnd/>
            <a:tailEnd/>
          </a:ln>
          <a:effectLst/>
        </p:spPr>
        <p:txBody>
          <a:bodyPr/>
          <a:lstStyle/>
          <a:p>
            <a:pPr algn="ctr"/>
            <a:r>
              <a:rPr lang="en-US" sz="1400" dirty="0">
                <a:solidFill>
                  <a:schemeClr val="bg1"/>
                </a:solidFill>
              </a:rPr>
              <a:t>on average </a:t>
            </a:r>
            <a:r>
              <a:rPr lang="en-US" sz="1400" dirty="0" smtClean="0">
                <a:solidFill>
                  <a:schemeClr val="bg1"/>
                </a:solidFill>
              </a:rPr>
              <a:t>0.16%</a:t>
            </a:r>
            <a:endParaRPr lang="en-US" sz="1400" dirty="0">
              <a:solidFill>
                <a:schemeClr val="bg1"/>
              </a:solidFill>
              <a:cs typeface="Arial" charset="0"/>
            </a:endParaRPr>
          </a:p>
        </p:txBody>
      </p:sp>
      <p:grpSp>
        <p:nvGrpSpPr>
          <p:cNvPr id="2" name="Group 11"/>
          <p:cNvGrpSpPr>
            <a:grpSpLocks/>
          </p:cNvGrpSpPr>
          <p:nvPr/>
        </p:nvGrpSpPr>
        <p:grpSpPr bwMode="auto">
          <a:xfrm>
            <a:off x="2036763" y="5621338"/>
            <a:ext cx="4975225" cy="396875"/>
            <a:chOff x="1523" y="3319"/>
            <a:chExt cx="3134" cy="250"/>
          </a:xfrm>
        </p:grpSpPr>
        <p:sp>
          <p:nvSpPr>
            <p:cNvPr id="241676" name="Text Box 12"/>
            <p:cNvSpPr txBox="1">
              <a:spLocks noChangeArrowheads="1"/>
            </p:cNvSpPr>
            <p:nvPr/>
          </p:nvSpPr>
          <p:spPr bwMode="auto">
            <a:xfrm>
              <a:off x="1708" y="3319"/>
              <a:ext cx="2949" cy="250"/>
            </a:xfrm>
            <a:prstGeom prst="rect">
              <a:avLst/>
            </a:prstGeom>
            <a:noFill/>
            <a:ln w="9525">
              <a:noFill/>
              <a:miter lim="800000"/>
              <a:headEnd/>
              <a:tailEnd/>
            </a:ln>
            <a:effectLst/>
          </p:spPr>
          <p:txBody>
            <a:bodyPr wrap="none">
              <a:spAutoFit/>
            </a:bodyPr>
            <a:lstStyle/>
            <a:p>
              <a:r>
                <a:rPr lang="en-US" sz="2000">
                  <a:solidFill>
                    <a:srgbClr val="0C469C"/>
                  </a:solidFill>
                  <a:cs typeface="Arial" charset="0"/>
                </a:rPr>
                <a:t>Mean energy consumption of 0.082 mW</a:t>
              </a:r>
            </a:p>
          </p:txBody>
        </p:sp>
        <p:sp>
          <p:nvSpPr>
            <p:cNvPr id="241677" name="AutoShape 13"/>
            <p:cNvSpPr>
              <a:spLocks noChangeArrowheads="1"/>
            </p:cNvSpPr>
            <p:nvPr/>
          </p:nvSpPr>
          <p:spPr bwMode="auto">
            <a:xfrm>
              <a:off x="1523" y="3368"/>
              <a:ext cx="185" cy="143"/>
            </a:xfrm>
            <a:prstGeom prst="rightArrow">
              <a:avLst>
                <a:gd name="adj1" fmla="val 41259"/>
                <a:gd name="adj2" fmla="val 48951"/>
              </a:avLst>
            </a:prstGeom>
            <a:solidFill>
              <a:srgbClr val="0C469C"/>
            </a:solidFill>
            <a:ln w="9525">
              <a:solidFill>
                <a:srgbClr val="0C469C"/>
              </a:solidFill>
              <a:miter lim="800000"/>
              <a:headEnd/>
              <a:tailEnd/>
            </a:ln>
            <a:effectLst/>
          </p:spPr>
          <p:txBody>
            <a:bodyPr wrap="none" anchor="ctr"/>
            <a:lstStyle/>
            <a:p>
              <a:pPr algn="ctr"/>
              <a:endParaRPr lang="en-US">
                <a:solidFill>
                  <a:srgbClr val="0C469C"/>
                </a:solidFill>
              </a:endParaRPr>
            </a:p>
          </p:txBody>
        </p:sp>
      </p:grpSp>
      <p:sp>
        <p:nvSpPr>
          <p:cNvPr id="241666" name="Rectangle 2"/>
          <p:cNvSpPr>
            <a:spLocks noGrp="1" noChangeArrowheads="1"/>
          </p:cNvSpPr>
          <p:nvPr>
            <p:ph type="title"/>
          </p:nvPr>
        </p:nvSpPr>
        <p:spPr/>
        <p:txBody>
          <a:bodyPr/>
          <a:lstStyle/>
          <a:p>
            <a:r>
              <a:rPr lang="en-US"/>
              <a:t>Energy Consumption</a:t>
            </a:r>
          </a:p>
        </p:txBody>
      </p:sp>
      <p:sp>
        <p:nvSpPr>
          <p:cNvPr id="241667" name="Rectangle 3"/>
          <p:cNvSpPr>
            <a:spLocks noGrp="1" noChangeArrowheads="1"/>
          </p:cNvSpPr>
          <p:nvPr>
            <p:ph type="body" idx="1"/>
          </p:nvPr>
        </p:nvSpPr>
        <p:spPr/>
        <p:txBody>
          <a:bodyPr/>
          <a:lstStyle/>
          <a:p>
            <a:endParaRPr lang="en-US" sz="1800"/>
          </a:p>
          <a:p>
            <a:endParaRPr lang="en-US"/>
          </a:p>
          <a:p>
            <a:endParaRPr lang="en-US"/>
          </a:p>
        </p:txBody>
      </p:sp>
      <p:sp>
        <p:nvSpPr>
          <p:cNvPr id="241679" name="Rectangle 15"/>
          <p:cNvSpPr>
            <a:spLocks noChangeArrowheads="1"/>
          </p:cNvSpPr>
          <p:nvPr/>
        </p:nvSpPr>
        <p:spPr bwMode="auto">
          <a:xfrm>
            <a:off x="504825" y="904875"/>
            <a:ext cx="8639175" cy="5172075"/>
          </a:xfrm>
          <a:prstGeom prst="rect">
            <a:avLst/>
          </a:prstGeom>
          <a:solidFill>
            <a:schemeClr val="bg1">
              <a:alpha val="70000"/>
            </a:schemeClr>
          </a:solidFill>
          <a:ln w="9525">
            <a:solidFill>
              <a:schemeClr val="bg1"/>
            </a:solidFill>
            <a:miter lim="800000"/>
            <a:headEnd/>
            <a:tailEnd/>
          </a:ln>
          <a:effectLst/>
        </p:spPr>
        <p:txBody>
          <a:bodyPr wrap="none" anchor="ctr"/>
          <a:lstStyle/>
          <a:p>
            <a:pPr algn="ctr"/>
            <a:r>
              <a:rPr lang="en-US"/>
              <a:t> </a:t>
            </a:r>
          </a:p>
        </p:txBody>
      </p:sp>
      <p:pic>
        <p:nvPicPr>
          <p:cNvPr id="241669" name="Picture 5" descr="border copy"/>
          <p:cNvPicPr>
            <a:picLocks noChangeAspect="1" noChangeArrowheads="1"/>
          </p:cNvPicPr>
          <p:nvPr/>
        </p:nvPicPr>
        <p:blipFill>
          <a:blip r:embed="rId4" cstate="print"/>
          <a:srcRect/>
          <a:stretch>
            <a:fillRect/>
          </a:stretch>
        </p:blipFill>
        <p:spPr bwMode="auto">
          <a:xfrm>
            <a:off x="6418263" y="3463925"/>
            <a:ext cx="2725737" cy="3067050"/>
          </a:xfrm>
          <a:prstGeom prst="rect">
            <a:avLst/>
          </a:prstGeom>
          <a:noFill/>
        </p:spPr>
      </p:pic>
      <p:pic>
        <p:nvPicPr>
          <p:cNvPr id="241672" name="Picture 8" descr="gmap"/>
          <p:cNvPicPr>
            <a:picLocks noChangeAspect="1" noChangeArrowheads="1"/>
          </p:cNvPicPr>
          <p:nvPr/>
        </p:nvPicPr>
        <p:blipFill>
          <a:blip r:embed="rId5" cstate="print"/>
          <a:srcRect/>
          <a:stretch>
            <a:fillRect/>
          </a:stretch>
        </p:blipFill>
        <p:spPr bwMode="auto">
          <a:xfrm>
            <a:off x="2593975" y="1644650"/>
            <a:ext cx="4043363" cy="3082925"/>
          </a:xfrm>
          <a:prstGeom prst="rect">
            <a:avLst/>
          </a:prstGeom>
          <a:noFill/>
          <a:ln w="9525">
            <a:noFill/>
            <a:miter lim="800000"/>
            <a:headEnd/>
            <a:tailEnd/>
          </a:ln>
        </p:spPr>
      </p:pic>
      <p:sp>
        <p:nvSpPr>
          <p:cNvPr id="241680" name="Oval 16"/>
          <p:cNvSpPr>
            <a:spLocks noChangeArrowheads="1"/>
          </p:cNvSpPr>
          <p:nvPr/>
        </p:nvSpPr>
        <p:spPr bwMode="auto">
          <a:xfrm>
            <a:off x="3162300" y="3733800"/>
            <a:ext cx="247650" cy="247650"/>
          </a:xfrm>
          <a:prstGeom prst="ellipse">
            <a:avLst/>
          </a:prstGeom>
          <a:noFill/>
          <a:ln w="25400">
            <a:solidFill>
              <a:srgbClr val="FF0000"/>
            </a:solidFill>
            <a:round/>
            <a:headEnd/>
            <a:tailEnd/>
          </a:ln>
          <a:effectLst/>
        </p:spPr>
        <p:txBody>
          <a:bodyPr wrap="none" anchor="ctr"/>
          <a:lstStyle/>
          <a:p>
            <a:endParaRPr lang="en-US"/>
          </a:p>
        </p:txBody>
      </p:sp>
      <p:sp>
        <p:nvSpPr>
          <p:cNvPr id="241681" name="Oval 17"/>
          <p:cNvSpPr>
            <a:spLocks noChangeArrowheads="1"/>
          </p:cNvSpPr>
          <p:nvPr/>
        </p:nvSpPr>
        <p:spPr bwMode="auto">
          <a:xfrm>
            <a:off x="3292475" y="3263900"/>
            <a:ext cx="247650" cy="24765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4167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167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168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16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9" grpId="0" animBg="1"/>
      <p:bldP spid="241680" grpId="0" animBg="1"/>
      <p:bldP spid="2416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38" name="Picture 26" descr="114_details"/>
          <p:cNvPicPr>
            <a:picLocks noChangeAspect="1" noChangeArrowheads="1"/>
          </p:cNvPicPr>
          <p:nvPr/>
        </p:nvPicPr>
        <p:blipFill>
          <a:blip r:embed="rId3" cstate="print"/>
          <a:srcRect/>
          <a:stretch>
            <a:fillRect/>
          </a:stretch>
        </p:blipFill>
        <p:spPr bwMode="auto">
          <a:xfrm>
            <a:off x="4667250" y="2600325"/>
            <a:ext cx="3810000" cy="2257425"/>
          </a:xfrm>
          <a:prstGeom prst="rect">
            <a:avLst/>
          </a:prstGeom>
          <a:noFill/>
        </p:spPr>
      </p:pic>
      <p:pic>
        <p:nvPicPr>
          <p:cNvPr id="243741" name="Picture 29" descr="124_details"/>
          <p:cNvPicPr>
            <a:picLocks noChangeAspect="1" noChangeArrowheads="1"/>
          </p:cNvPicPr>
          <p:nvPr/>
        </p:nvPicPr>
        <p:blipFill>
          <a:blip r:embed="rId4" cstate="print"/>
          <a:srcRect/>
          <a:stretch>
            <a:fillRect/>
          </a:stretch>
        </p:blipFill>
        <p:spPr bwMode="auto">
          <a:xfrm>
            <a:off x="400050" y="2562225"/>
            <a:ext cx="3810000" cy="2257425"/>
          </a:xfrm>
          <a:prstGeom prst="rect">
            <a:avLst/>
          </a:prstGeom>
          <a:noFill/>
        </p:spPr>
      </p:pic>
      <p:sp>
        <p:nvSpPr>
          <p:cNvPr id="243719" name="Rectangle 7"/>
          <p:cNvSpPr>
            <a:spLocks noGrp="1" noChangeArrowheads="1"/>
          </p:cNvSpPr>
          <p:nvPr>
            <p:ph type="title"/>
          </p:nvPr>
        </p:nvSpPr>
        <p:spPr/>
        <p:txBody>
          <a:bodyPr/>
          <a:lstStyle/>
          <a:p>
            <a:r>
              <a:rPr lang="en-US"/>
              <a:t>Energy Consumption</a:t>
            </a:r>
          </a:p>
        </p:txBody>
      </p:sp>
      <p:sp>
        <p:nvSpPr>
          <p:cNvPr id="243720" name="Rectangle 8"/>
          <p:cNvSpPr>
            <a:spLocks noGrp="1" noChangeArrowheads="1"/>
          </p:cNvSpPr>
          <p:nvPr>
            <p:ph type="body" sz="half" idx="1"/>
          </p:nvPr>
        </p:nvSpPr>
        <p:spPr/>
        <p:txBody>
          <a:bodyPr/>
          <a:lstStyle/>
          <a:p>
            <a:endParaRPr lang="en-US" sz="1600"/>
          </a:p>
          <a:p>
            <a:endParaRPr lang="en-US" sz="1800"/>
          </a:p>
          <a:p>
            <a:endParaRPr lang="en-US" sz="1800"/>
          </a:p>
        </p:txBody>
      </p:sp>
      <p:sp>
        <p:nvSpPr>
          <p:cNvPr id="243748" name="Rectangle 36"/>
          <p:cNvSpPr>
            <a:spLocks noGrp="1" noChangeArrowheads="1"/>
          </p:cNvSpPr>
          <p:nvPr>
            <p:ph type="body" sz="half" idx="2"/>
          </p:nvPr>
        </p:nvSpPr>
        <p:spPr>
          <a:xfrm>
            <a:off x="4648200" y="4970463"/>
            <a:ext cx="4027488" cy="1203325"/>
          </a:xfrm>
        </p:spPr>
        <p:txBody>
          <a:bodyPr/>
          <a:lstStyle/>
          <a:p>
            <a:r>
              <a:rPr lang="en-US" sz="1800"/>
              <a:t>Relay node</a:t>
            </a:r>
          </a:p>
          <a:p>
            <a:r>
              <a:rPr lang="en-US" sz="1800"/>
              <a:t>No scanning</a:t>
            </a:r>
          </a:p>
        </p:txBody>
      </p:sp>
      <p:grpSp>
        <p:nvGrpSpPr>
          <p:cNvPr id="2" name="Group 16"/>
          <p:cNvGrpSpPr>
            <a:grpSpLocks/>
          </p:cNvGrpSpPr>
          <p:nvPr/>
        </p:nvGrpSpPr>
        <p:grpSpPr bwMode="auto">
          <a:xfrm>
            <a:off x="1714500" y="1304925"/>
            <a:ext cx="1136650" cy="1187450"/>
            <a:chOff x="1032" y="1044"/>
            <a:chExt cx="716" cy="748"/>
          </a:xfrm>
        </p:grpSpPr>
        <p:pic>
          <p:nvPicPr>
            <p:cNvPr id="243726" name="Picture 14" descr="114"/>
            <p:cNvPicPr>
              <a:picLocks noChangeAspect="1" noChangeArrowheads="1"/>
            </p:cNvPicPr>
            <p:nvPr/>
          </p:nvPicPr>
          <p:blipFill>
            <a:blip r:embed="rId5" cstate="print"/>
            <a:srcRect/>
            <a:stretch>
              <a:fillRect/>
            </a:stretch>
          </p:blipFill>
          <p:spPr bwMode="auto">
            <a:xfrm>
              <a:off x="1032" y="1044"/>
              <a:ext cx="716" cy="748"/>
            </a:xfrm>
            <a:prstGeom prst="rect">
              <a:avLst/>
            </a:prstGeom>
            <a:noFill/>
          </p:spPr>
        </p:pic>
        <p:sp>
          <p:nvSpPr>
            <p:cNvPr id="243724" name="Oval 12"/>
            <p:cNvSpPr>
              <a:spLocks noChangeArrowheads="1"/>
            </p:cNvSpPr>
            <p:nvPr/>
          </p:nvSpPr>
          <p:spPr bwMode="auto">
            <a:xfrm>
              <a:off x="1206" y="1482"/>
              <a:ext cx="156" cy="156"/>
            </a:xfrm>
            <a:prstGeom prst="ellipse">
              <a:avLst/>
            </a:prstGeom>
            <a:noFill/>
            <a:ln w="25400">
              <a:solidFill>
                <a:srgbClr val="FF0000"/>
              </a:solidFill>
              <a:round/>
              <a:headEnd/>
              <a:tailEnd/>
            </a:ln>
            <a:effectLst/>
          </p:spPr>
          <p:txBody>
            <a:bodyPr wrap="none" anchor="ctr"/>
            <a:lstStyle/>
            <a:p>
              <a:endParaRPr lang="en-US"/>
            </a:p>
          </p:txBody>
        </p:sp>
      </p:grpSp>
      <p:grpSp>
        <p:nvGrpSpPr>
          <p:cNvPr id="3" name="Group 17"/>
          <p:cNvGrpSpPr>
            <a:grpSpLocks/>
          </p:cNvGrpSpPr>
          <p:nvPr/>
        </p:nvGrpSpPr>
        <p:grpSpPr bwMode="auto">
          <a:xfrm>
            <a:off x="5972175" y="1304925"/>
            <a:ext cx="1136650" cy="1187450"/>
            <a:chOff x="3258" y="1044"/>
            <a:chExt cx="716" cy="748"/>
          </a:xfrm>
        </p:grpSpPr>
        <p:pic>
          <p:nvPicPr>
            <p:cNvPr id="243727" name="Picture 15" descr="114"/>
            <p:cNvPicPr>
              <a:picLocks noChangeAspect="1" noChangeArrowheads="1"/>
            </p:cNvPicPr>
            <p:nvPr/>
          </p:nvPicPr>
          <p:blipFill>
            <a:blip r:embed="rId5" cstate="print"/>
            <a:srcRect/>
            <a:stretch>
              <a:fillRect/>
            </a:stretch>
          </p:blipFill>
          <p:spPr bwMode="auto">
            <a:xfrm>
              <a:off x="3258" y="1044"/>
              <a:ext cx="716" cy="748"/>
            </a:xfrm>
            <a:prstGeom prst="rect">
              <a:avLst/>
            </a:prstGeom>
            <a:noFill/>
          </p:spPr>
        </p:pic>
        <p:sp>
          <p:nvSpPr>
            <p:cNvPr id="243725" name="Oval 13"/>
            <p:cNvSpPr>
              <a:spLocks noChangeArrowheads="1"/>
            </p:cNvSpPr>
            <p:nvPr/>
          </p:nvSpPr>
          <p:spPr bwMode="auto">
            <a:xfrm>
              <a:off x="3514" y="1186"/>
              <a:ext cx="156" cy="156"/>
            </a:xfrm>
            <a:prstGeom prst="ellipse">
              <a:avLst/>
            </a:prstGeom>
            <a:noFill/>
            <a:ln w="25400">
              <a:solidFill>
                <a:srgbClr val="FF0000"/>
              </a:solidFill>
              <a:round/>
              <a:headEnd/>
              <a:tailEnd/>
            </a:ln>
            <a:effectLst/>
          </p:spPr>
          <p:txBody>
            <a:bodyPr wrap="none" anchor="ctr"/>
            <a:lstStyle/>
            <a:p>
              <a:endParaRPr lang="en-US"/>
            </a:p>
          </p:txBody>
        </p:sp>
      </p:grpSp>
      <p:sp>
        <p:nvSpPr>
          <p:cNvPr id="243737" name="AutoShape 25"/>
          <p:cNvSpPr>
            <a:spLocks noChangeArrowheads="1"/>
          </p:cNvSpPr>
          <p:nvPr/>
        </p:nvSpPr>
        <p:spPr bwMode="auto">
          <a:xfrm>
            <a:off x="2570163" y="1427163"/>
            <a:ext cx="1555270" cy="342900"/>
          </a:xfrm>
          <a:prstGeom prst="wedgeRectCallout">
            <a:avLst>
              <a:gd name="adj1" fmla="val -77472"/>
              <a:gd name="adj2" fmla="val 140741"/>
            </a:avLst>
          </a:prstGeom>
          <a:solidFill>
            <a:srgbClr val="6A80F0"/>
          </a:solidFill>
          <a:ln w="9525">
            <a:noFill/>
            <a:miter lim="800000"/>
            <a:headEnd/>
            <a:tailEnd/>
          </a:ln>
          <a:effectLst/>
        </p:spPr>
        <p:txBody>
          <a:bodyPr/>
          <a:lstStyle/>
          <a:p>
            <a:pPr algn="ctr"/>
            <a:r>
              <a:rPr lang="en-US" sz="1400" dirty="0" smtClean="0">
                <a:solidFill>
                  <a:schemeClr val="bg1"/>
                </a:solidFill>
              </a:rPr>
              <a:t>0.28</a:t>
            </a:r>
            <a:r>
              <a:rPr lang="en-US" sz="1400" dirty="0">
                <a:solidFill>
                  <a:schemeClr val="bg1"/>
                </a:solidFill>
                <a:cs typeface="Arial" charset="0"/>
              </a:rPr>
              <a:t>%</a:t>
            </a:r>
            <a:r>
              <a:rPr lang="en-US" sz="1400" dirty="0" smtClean="0">
                <a:solidFill>
                  <a:schemeClr val="bg1"/>
                </a:solidFill>
                <a:cs typeface="Arial" charset="0"/>
              </a:rPr>
              <a:t> </a:t>
            </a:r>
            <a:r>
              <a:rPr lang="en-US" sz="1400" dirty="0">
                <a:solidFill>
                  <a:schemeClr val="bg1"/>
                </a:solidFill>
                <a:cs typeface="Arial" charset="0"/>
              </a:rPr>
              <a:t>duty cycle</a:t>
            </a:r>
          </a:p>
        </p:txBody>
      </p:sp>
      <p:sp>
        <p:nvSpPr>
          <p:cNvPr id="243746" name="AutoShape 34"/>
          <p:cNvSpPr>
            <a:spLocks noChangeArrowheads="1"/>
          </p:cNvSpPr>
          <p:nvPr/>
        </p:nvSpPr>
        <p:spPr bwMode="auto">
          <a:xfrm>
            <a:off x="6805613" y="1119188"/>
            <a:ext cx="1594108" cy="342900"/>
          </a:xfrm>
          <a:prstGeom prst="wedgeRectCallout">
            <a:avLst>
              <a:gd name="adj1" fmla="val -67699"/>
              <a:gd name="adj2" fmla="val 99074"/>
            </a:avLst>
          </a:prstGeom>
          <a:solidFill>
            <a:srgbClr val="6A80F0"/>
          </a:solidFill>
          <a:ln w="9525">
            <a:noFill/>
            <a:miter lim="800000"/>
            <a:headEnd/>
            <a:tailEnd/>
          </a:ln>
          <a:effectLst/>
        </p:spPr>
        <p:txBody>
          <a:bodyPr/>
          <a:lstStyle/>
          <a:p>
            <a:pPr algn="ctr"/>
            <a:r>
              <a:rPr lang="en-US" sz="1400" dirty="0" smtClean="0">
                <a:solidFill>
                  <a:schemeClr val="bg1"/>
                </a:solidFill>
              </a:rPr>
              <a:t>0.32</a:t>
            </a:r>
            <a:r>
              <a:rPr lang="en-US" sz="1400" dirty="0">
                <a:solidFill>
                  <a:schemeClr val="bg1"/>
                </a:solidFill>
                <a:cs typeface="Arial" charset="0"/>
              </a:rPr>
              <a:t>%</a:t>
            </a:r>
            <a:r>
              <a:rPr lang="en-US" sz="1400" dirty="0" smtClean="0">
                <a:solidFill>
                  <a:schemeClr val="bg1"/>
                </a:solidFill>
                <a:cs typeface="Arial" charset="0"/>
              </a:rPr>
              <a:t> </a:t>
            </a:r>
            <a:r>
              <a:rPr lang="en-US" sz="1400" dirty="0">
                <a:solidFill>
                  <a:schemeClr val="bg1"/>
                </a:solidFill>
                <a:cs typeface="Arial" charset="0"/>
              </a:rPr>
              <a:t>duty cycle</a:t>
            </a:r>
          </a:p>
        </p:txBody>
      </p:sp>
      <p:sp>
        <p:nvSpPr>
          <p:cNvPr id="243749" name="Rectangle 37"/>
          <p:cNvSpPr>
            <a:spLocks noChangeArrowheads="1"/>
          </p:cNvSpPr>
          <p:nvPr/>
        </p:nvSpPr>
        <p:spPr bwMode="auto">
          <a:xfrm>
            <a:off x="552450" y="4970463"/>
            <a:ext cx="4027488" cy="1203325"/>
          </a:xfrm>
          <a:prstGeom prst="rect">
            <a:avLst/>
          </a:prstGeom>
          <a:noFill/>
          <a:ln w="9525">
            <a:noFill/>
            <a:miter lim="800000"/>
            <a:headEnd/>
            <a:tailEnd/>
          </a:ln>
          <a:effectLst/>
        </p:spPr>
        <p:txBody>
          <a:bodyPr/>
          <a:lstStyle/>
          <a:p>
            <a:pPr marL="342900" indent="-342900" algn="l">
              <a:spcBef>
                <a:spcPct val="20000"/>
              </a:spcBef>
              <a:buFontTx/>
              <a:buChar char="•"/>
            </a:pPr>
            <a:r>
              <a:rPr lang="en-US" sz="1800" dirty="0">
                <a:solidFill>
                  <a:srgbClr val="000000"/>
                </a:solidFill>
              </a:rPr>
              <a:t>Leaf node</a:t>
            </a:r>
          </a:p>
          <a:p>
            <a:pPr marL="342900" indent="-342900" algn="l">
              <a:spcBef>
                <a:spcPct val="20000"/>
              </a:spcBef>
              <a:buFontTx/>
              <a:buChar char="•"/>
            </a:pPr>
            <a:r>
              <a:rPr lang="en-US" sz="1800" dirty="0">
                <a:solidFill>
                  <a:srgbClr val="000000"/>
                </a:solidFill>
              </a:rPr>
              <a:t>Few neighbors</a:t>
            </a:r>
          </a:p>
          <a:p>
            <a:pPr marL="342900" indent="-342900" algn="l">
              <a:spcBef>
                <a:spcPct val="20000"/>
              </a:spcBef>
              <a:buFontTx/>
              <a:buChar char="•"/>
            </a:pPr>
            <a:r>
              <a:rPr lang="en-US" sz="1800" dirty="0">
                <a:solidFill>
                  <a:srgbClr val="000000"/>
                </a:solidFill>
              </a:rPr>
              <a:t>Short disruptions</a:t>
            </a:r>
          </a:p>
        </p:txBody>
      </p:sp>
      <p:sp>
        <p:nvSpPr>
          <p:cNvPr id="243750" name="Text Box 38"/>
          <p:cNvSpPr txBox="1">
            <a:spLocks noChangeArrowheads="1"/>
          </p:cNvSpPr>
          <p:nvPr/>
        </p:nvSpPr>
        <p:spPr bwMode="auto">
          <a:xfrm>
            <a:off x="3517900" y="2659063"/>
            <a:ext cx="893763" cy="304800"/>
          </a:xfrm>
          <a:prstGeom prst="rect">
            <a:avLst/>
          </a:prstGeom>
          <a:solidFill>
            <a:schemeClr val="bg1">
              <a:alpha val="70000"/>
            </a:schemeClr>
          </a:solidFill>
          <a:ln w="9525">
            <a:noFill/>
            <a:miter lim="800000"/>
            <a:headEnd/>
            <a:tailEnd/>
          </a:ln>
          <a:effectLst/>
        </p:spPr>
        <p:txBody>
          <a:bodyPr>
            <a:spAutoFit/>
          </a:bodyPr>
          <a:lstStyle/>
          <a:p>
            <a:r>
              <a:rPr lang="en-US" sz="1400">
                <a:solidFill>
                  <a:srgbClr val="6A80F0"/>
                </a:solidFill>
              </a:rPr>
              <a:t>scanning</a:t>
            </a:r>
          </a:p>
        </p:txBody>
      </p:sp>
      <p:sp>
        <p:nvSpPr>
          <p:cNvPr id="243751" name="Text Box 39"/>
          <p:cNvSpPr txBox="1">
            <a:spLocks noChangeArrowheads="1"/>
          </p:cNvSpPr>
          <p:nvPr/>
        </p:nvSpPr>
        <p:spPr bwMode="auto">
          <a:xfrm>
            <a:off x="3289300" y="3278188"/>
            <a:ext cx="1120775" cy="304800"/>
          </a:xfrm>
          <a:prstGeom prst="rect">
            <a:avLst/>
          </a:prstGeom>
          <a:solidFill>
            <a:schemeClr val="bg1">
              <a:alpha val="70000"/>
            </a:schemeClr>
          </a:solidFill>
          <a:ln w="9525">
            <a:noFill/>
            <a:miter lim="800000"/>
            <a:headEnd/>
            <a:tailEnd/>
          </a:ln>
          <a:effectLst/>
        </p:spPr>
        <p:txBody>
          <a:bodyPr>
            <a:spAutoFit/>
          </a:bodyPr>
          <a:lstStyle/>
          <a:p>
            <a:r>
              <a:rPr lang="en-US" sz="1400">
                <a:solidFill>
                  <a:srgbClr val="6A80F0"/>
                </a:solidFill>
              </a:rPr>
              <a:t>overhearing</a:t>
            </a:r>
          </a:p>
        </p:txBody>
      </p:sp>
      <p:sp>
        <p:nvSpPr>
          <p:cNvPr id="243752" name="Text Box 40"/>
          <p:cNvSpPr txBox="1">
            <a:spLocks noChangeArrowheads="1"/>
          </p:cNvSpPr>
          <p:nvPr/>
        </p:nvSpPr>
        <p:spPr bwMode="auto">
          <a:xfrm>
            <a:off x="3546475" y="3706813"/>
            <a:ext cx="863600" cy="304800"/>
          </a:xfrm>
          <a:prstGeom prst="rect">
            <a:avLst/>
          </a:prstGeom>
          <a:solidFill>
            <a:schemeClr val="bg1">
              <a:alpha val="70000"/>
            </a:schemeClr>
          </a:solidFill>
          <a:ln w="9525">
            <a:noFill/>
            <a:miter lim="800000"/>
            <a:headEnd/>
            <a:tailEnd/>
          </a:ln>
          <a:effectLst/>
        </p:spPr>
        <p:txBody>
          <a:bodyPr>
            <a:spAutoFit/>
          </a:bodyPr>
          <a:lstStyle/>
          <a:p>
            <a:r>
              <a:rPr lang="en-US" sz="1400">
                <a:solidFill>
                  <a:srgbClr val="6A80F0"/>
                </a:solidFill>
              </a:rPr>
              <a:t>updating</a:t>
            </a:r>
          </a:p>
        </p:txBody>
      </p:sp>
      <p:sp>
        <p:nvSpPr>
          <p:cNvPr id="243735" name="Line 23"/>
          <p:cNvSpPr>
            <a:spLocks noChangeShapeType="1"/>
          </p:cNvSpPr>
          <p:nvPr/>
        </p:nvSpPr>
        <p:spPr bwMode="auto">
          <a:xfrm>
            <a:off x="609600" y="4048125"/>
            <a:ext cx="3705225" cy="0"/>
          </a:xfrm>
          <a:prstGeom prst="line">
            <a:avLst/>
          </a:prstGeom>
          <a:noFill/>
          <a:ln w="19050">
            <a:solidFill>
              <a:srgbClr val="6A80F0"/>
            </a:solidFill>
            <a:prstDash val="lgDash"/>
            <a:round/>
            <a:headEnd/>
            <a:tailEnd/>
          </a:ln>
          <a:effectLst/>
        </p:spPr>
        <p:txBody>
          <a:bodyPr/>
          <a:lstStyle/>
          <a:p>
            <a:endParaRPr lang="en-US"/>
          </a:p>
        </p:txBody>
      </p:sp>
      <p:sp>
        <p:nvSpPr>
          <p:cNvPr id="243743" name="Line 31"/>
          <p:cNvSpPr>
            <a:spLocks noChangeShapeType="1"/>
          </p:cNvSpPr>
          <p:nvPr/>
        </p:nvSpPr>
        <p:spPr bwMode="auto">
          <a:xfrm>
            <a:off x="609600" y="3971925"/>
            <a:ext cx="3705225" cy="0"/>
          </a:xfrm>
          <a:prstGeom prst="line">
            <a:avLst/>
          </a:prstGeom>
          <a:noFill/>
          <a:ln w="19050">
            <a:solidFill>
              <a:srgbClr val="6A80F0"/>
            </a:solidFill>
            <a:prstDash val="lgDash"/>
            <a:round/>
            <a:headEnd/>
            <a:tailEnd/>
          </a:ln>
          <a:effectLst/>
        </p:spPr>
        <p:txBody>
          <a:bodyPr/>
          <a:lstStyle/>
          <a:p>
            <a:endParaRPr lang="en-US"/>
          </a:p>
        </p:txBody>
      </p:sp>
      <p:sp>
        <p:nvSpPr>
          <p:cNvPr id="243744" name="Line 32"/>
          <p:cNvSpPr>
            <a:spLocks noChangeShapeType="1"/>
          </p:cNvSpPr>
          <p:nvPr/>
        </p:nvSpPr>
        <p:spPr bwMode="auto">
          <a:xfrm>
            <a:off x="609600" y="3543300"/>
            <a:ext cx="3705225" cy="0"/>
          </a:xfrm>
          <a:prstGeom prst="line">
            <a:avLst/>
          </a:prstGeom>
          <a:noFill/>
          <a:ln w="19050">
            <a:solidFill>
              <a:srgbClr val="6A80F0"/>
            </a:solidFill>
            <a:prstDash val="lgDash"/>
            <a:round/>
            <a:headEnd/>
            <a:tailEnd/>
          </a:ln>
          <a:effectLst/>
        </p:spPr>
        <p:txBody>
          <a:bodyPr/>
          <a:lstStyle/>
          <a:p>
            <a:endParaRPr lang="en-US"/>
          </a:p>
        </p:txBody>
      </p:sp>
      <p:sp>
        <p:nvSpPr>
          <p:cNvPr id="243745" name="Line 33"/>
          <p:cNvSpPr>
            <a:spLocks noChangeShapeType="1"/>
          </p:cNvSpPr>
          <p:nvPr/>
        </p:nvSpPr>
        <p:spPr bwMode="auto">
          <a:xfrm>
            <a:off x="609600" y="2924175"/>
            <a:ext cx="3705225" cy="0"/>
          </a:xfrm>
          <a:prstGeom prst="line">
            <a:avLst/>
          </a:prstGeom>
          <a:noFill/>
          <a:ln w="19050">
            <a:solidFill>
              <a:srgbClr val="6A80F0"/>
            </a:solidFill>
            <a:prstDash val="lgDash"/>
            <a:round/>
            <a:headEnd/>
            <a:tailEnd/>
          </a:ln>
          <a:effectLst/>
        </p:spPr>
        <p:txBody>
          <a:bodyPr/>
          <a:lstStyle/>
          <a:p>
            <a:endParaRPr lang="en-US"/>
          </a:p>
        </p:txBody>
      </p:sp>
      <p:sp>
        <p:nvSpPr>
          <p:cNvPr id="243754" name="Line 42"/>
          <p:cNvSpPr>
            <a:spLocks noChangeShapeType="1"/>
          </p:cNvSpPr>
          <p:nvPr/>
        </p:nvSpPr>
        <p:spPr bwMode="auto">
          <a:xfrm>
            <a:off x="7769225" y="4006850"/>
            <a:ext cx="800100" cy="0"/>
          </a:xfrm>
          <a:prstGeom prst="line">
            <a:avLst/>
          </a:prstGeom>
          <a:noFill/>
          <a:ln w="19050">
            <a:solidFill>
              <a:srgbClr val="6A80F0"/>
            </a:solidFill>
            <a:prstDash val="lgDash"/>
            <a:round/>
            <a:headEnd/>
            <a:tailEnd/>
          </a:ln>
          <a:effectLst/>
        </p:spPr>
        <p:txBody>
          <a:bodyPr/>
          <a:lstStyle/>
          <a:p>
            <a:endParaRPr lang="en-US"/>
          </a:p>
        </p:txBody>
      </p:sp>
      <p:sp>
        <p:nvSpPr>
          <p:cNvPr id="243755" name="Line 43"/>
          <p:cNvSpPr>
            <a:spLocks noChangeShapeType="1"/>
          </p:cNvSpPr>
          <p:nvPr/>
        </p:nvSpPr>
        <p:spPr bwMode="auto">
          <a:xfrm>
            <a:off x="7759700" y="3921125"/>
            <a:ext cx="809625" cy="0"/>
          </a:xfrm>
          <a:prstGeom prst="line">
            <a:avLst/>
          </a:prstGeom>
          <a:noFill/>
          <a:ln w="19050">
            <a:solidFill>
              <a:srgbClr val="6A80F0"/>
            </a:solidFill>
            <a:prstDash val="lgDash"/>
            <a:round/>
            <a:headEnd/>
            <a:tailEnd/>
          </a:ln>
          <a:effectLst/>
        </p:spPr>
        <p:txBody>
          <a:bodyPr/>
          <a:lstStyle/>
          <a:p>
            <a:endParaRPr lang="en-US"/>
          </a:p>
        </p:txBody>
      </p:sp>
      <p:sp>
        <p:nvSpPr>
          <p:cNvPr id="243757" name="Text Box 45"/>
          <p:cNvSpPr txBox="1">
            <a:spLocks noChangeArrowheads="1"/>
          </p:cNvSpPr>
          <p:nvPr/>
        </p:nvSpPr>
        <p:spPr bwMode="auto">
          <a:xfrm>
            <a:off x="7850188" y="4008438"/>
            <a:ext cx="912812" cy="304800"/>
          </a:xfrm>
          <a:prstGeom prst="rect">
            <a:avLst/>
          </a:prstGeom>
          <a:noFill/>
          <a:ln w="9525">
            <a:noFill/>
            <a:miter lim="800000"/>
            <a:headEnd/>
            <a:tailEnd/>
          </a:ln>
          <a:effectLst/>
        </p:spPr>
        <p:txBody>
          <a:bodyPr>
            <a:spAutoFit/>
          </a:bodyPr>
          <a:lstStyle/>
          <a:p>
            <a:r>
              <a:rPr lang="en-US" sz="1400">
                <a:solidFill>
                  <a:srgbClr val="6A80F0"/>
                </a:solidFill>
              </a:rPr>
              <a:t>#children</a:t>
            </a:r>
          </a:p>
        </p:txBody>
      </p:sp>
      <p:sp>
        <p:nvSpPr>
          <p:cNvPr id="243756" name="Line 44"/>
          <p:cNvSpPr>
            <a:spLocks noChangeShapeType="1"/>
          </p:cNvSpPr>
          <p:nvPr/>
        </p:nvSpPr>
        <p:spPr bwMode="auto">
          <a:xfrm>
            <a:off x="7759700" y="3835400"/>
            <a:ext cx="809625" cy="0"/>
          </a:xfrm>
          <a:prstGeom prst="line">
            <a:avLst/>
          </a:prstGeom>
          <a:noFill/>
          <a:ln w="19050">
            <a:solidFill>
              <a:srgbClr val="6A80F0"/>
            </a:solidFill>
            <a:prstDash val="lgDash"/>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7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37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37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7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37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37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37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37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3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50" grpId="0" animBg="1"/>
      <p:bldP spid="243751" grpId="0" animBg="1"/>
      <p:bldP spid="243752" grpId="0" animBg="1"/>
      <p:bldP spid="243735" grpId="0" animBg="1"/>
      <p:bldP spid="243743" grpId="0" animBg="1"/>
      <p:bldP spid="243744" grpId="0" animBg="1"/>
      <p:bldP spid="243745" grpId="0" animBg="1"/>
      <p:bldP spid="243754" grpId="0" animBg="1"/>
      <p:bldP spid="243755" grpId="0" animBg="1"/>
      <p:bldP spid="243757" grpId="0"/>
      <p:bldP spid="2437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p:txBody>
          <a:bodyPr/>
          <a:lstStyle/>
          <a:p>
            <a:r>
              <a:rPr lang="en-US"/>
              <a:t>More than one sink?</a:t>
            </a:r>
          </a:p>
        </p:txBody>
      </p:sp>
      <p:sp>
        <p:nvSpPr>
          <p:cNvPr id="1143811" name="Rectangle 3"/>
          <p:cNvSpPr>
            <a:spLocks noGrp="1" noChangeArrowheads="1"/>
          </p:cNvSpPr>
          <p:nvPr>
            <p:ph type="body" idx="1"/>
          </p:nvPr>
        </p:nvSpPr>
        <p:spPr/>
        <p:txBody>
          <a:bodyPr/>
          <a:lstStyle/>
          <a:p>
            <a:endParaRPr lang="en-US" dirty="0"/>
          </a:p>
          <a:p>
            <a:r>
              <a:rPr lang="en-US" dirty="0"/>
              <a:t>Use the </a:t>
            </a:r>
            <a:r>
              <a:rPr lang="en-US" dirty="0" err="1">
                <a:solidFill>
                  <a:srgbClr val="FF0000"/>
                </a:solidFill>
              </a:rPr>
              <a:t>anycast</a:t>
            </a:r>
            <a:r>
              <a:rPr lang="en-US" dirty="0"/>
              <a:t> </a:t>
            </a:r>
            <a:r>
              <a:rPr lang="en-US" dirty="0" smtClean="0"/>
              <a:t>approach </a:t>
            </a:r>
            <a:r>
              <a:rPr lang="en-US" dirty="0"/>
              <a:t>and send to the closest sink.</a:t>
            </a:r>
          </a:p>
          <a:p>
            <a:endParaRPr lang="en-US" dirty="0"/>
          </a:p>
          <a:p>
            <a:r>
              <a:rPr lang="en-US" dirty="0"/>
              <a:t>In the simplest case, a source wants to minimize the number of hops. To make </a:t>
            </a:r>
            <a:r>
              <a:rPr lang="en-US" dirty="0" err="1"/>
              <a:t>anycast</a:t>
            </a:r>
            <a:r>
              <a:rPr lang="en-US" dirty="0"/>
              <a:t> work, we only need to implement the regular distance-vector routing algorithm.</a:t>
            </a:r>
          </a:p>
          <a:p>
            <a:endParaRPr lang="en-US" dirty="0"/>
          </a:p>
          <a:p>
            <a:r>
              <a:rPr lang="en-US" dirty="0"/>
              <a:t>However, one can imagine more complicated schemes where e.g. sink load is balanced, or even intermediate load is balanced.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3" name="Rectangle 5"/>
          <p:cNvSpPr>
            <a:spLocks noGrp="1" noChangeArrowheads="1"/>
          </p:cNvSpPr>
          <p:nvPr>
            <p:ph type="title"/>
          </p:nvPr>
        </p:nvSpPr>
        <p:spPr/>
        <p:txBody>
          <a:bodyPr/>
          <a:lstStyle/>
          <a:p>
            <a:r>
              <a:rPr lang="en-US" dirty="0" smtClean="0"/>
              <a:t>Dozer Conclusions </a:t>
            </a:r>
            <a:r>
              <a:rPr lang="en-US" dirty="0"/>
              <a:t>&amp; </a:t>
            </a:r>
            <a:r>
              <a:rPr lang="en-US" dirty="0" smtClean="0"/>
              <a:t>Possible Future </a:t>
            </a:r>
            <a:r>
              <a:rPr lang="en-US" dirty="0"/>
              <a:t>Work</a:t>
            </a:r>
          </a:p>
        </p:txBody>
      </p:sp>
      <p:sp>
        <p:nvSpPr>
          <p:cNvPr id="247814" name="Rectangle 6"/>
          <p:cNvSpPr>
            <a:spLocks noGrp="1" noChangeArrowheads="1"/>
          </p:cNvSpPr>
          <p:nvPr>
            <p:ph type="body" idx="1"/>
          </p:nvPr>
        </p:nvSpPr>
        <p:spPr/>
        <p:txBody>
          <a:bodyPr/>
          <a:lstStyle/>
          <a:p>
            <a:endParaRPr lang="en-US" sz="1800" dirty="0"/>
          </a:p>
          <a:p>
            <a:r>
              <a:rPr lang="en-US" dirty="0"/>
              <a:t>Conclusions</a:t>
            </a:r>
          </a:p>
          <a:p>
            <a:pPr lvl="1"/>
            <a:r>
              <a:rPr lang="en-US" dirty="0"/>
              <a:t>Dozer achieves duty cycles in the magnitude of </a:t>
            </a:r>
            <a:r>
              <a:rPr lang="en-US" dirty="0" smtClean="0"/>
              <a:t>0.1</a:t>
            </a:r>
            <a:r>
              <a:rPr lang="en-US" dirty="0">
                <a:cs typeface="Arial" charset="0"/>
              </a:rPr>
              <a:t>%</a:t>
            </a:r>
            <a:r>
              <a:rPr lang="en-US" dirty="0" smtClean="0">
                <a:cs typeface="Arial" charset="0"/>
              </a:rPr>
              <a:t>.</a:t>
            </a:r>
            <a:endParaRPr lang="en-US" dirty="0">
              <a:cs typeface="Arial" charset="0"/>
            </a:endParaRPr>
          </a:p>
          <a:p>
            <a:pPr lvl="1"/>
            <a:r>
              <a:rPr lang="en-US" dirty="0">
                <a:cs typeface="Arial" charset="0"/>
              </a:rPr>
              <a:t>Abandoning collision avoidance was the right thing to do.</a:t>
            </a:r>
          </a:p>
          <a:p>
            <a:pPr lvl="2"/>
            <a:endParaRPr lang="en-US" dirty="0">
              <a:cs typeface="Arial" charset="0"/>
            </a:endParaRPr>
          </a:p>
          <a:p>
            <a:r>
              <a:rPr lang="en-US" dirty="0" smtClean="0">
                <a:cs typeface="Arial" charset="0"/>
              </a:rPr>
              <a:t>Possible Future </a:t>
            </a:r>
            <a:r>
              <a:rPr lang="en-US" dirty="0">
                <a:cs typeface="Arial" charset="0"/>
              </a:rPr>
              <a:t>work</a:t>
            </a:r>
          </a:p>
          <a:p>
            <a:pPr lvl="1"/>
            <a:r>
              <a:rPr lang="en-US" dirty="0" smtClean="0">
                <a:cs typeface="Arial" charset="0"/>
              </a:rPr>
              <a:t>Optimize </a:t>
            </a:r>
            <a:r>
              <a:rPr lang="en-US" dirty="0">
                <a:cs typeface="Arial" charset="0"/>
              </a:rPr>
              <a:t>delivery latency of sampled sensor data.</a:t>
            </a:r>
          </a:p>
          <a:p>
            <a:pPr lvl="1"/>
            <a:r>
              <a:rPr lang="en-US" dirty="0">
                <a:cs typeface="Arial" charset="0"/>
              </a:rPr>
              <a:t>Make use of multiple frequencies to further reduce collisions.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Overview</a:t>
            </a:r>
          </a:p>
        </p:txBody>
      </p:sp>
      <p:sp>
        <p:nvSpPr>
          <p:cNvPr id="106499" name="Rectangle 3"/>
          <p:cNvSpPr>
            <a:spLocks noGrp="1" noChangeArrowheads="1"/>
          </p:cNvSpPr>
          <p:nvPr>
            <p:ph type="body" sz="half" idx="1"/>
          </p:nvPr>
        </p:nvSpPr>
        <p:spPr>
          <a:xfrm>
            <a:off x="468313" y="836613"/>
            <a:ext cx="8207375" cy="5289550"/>
          </a:xfrm>
        </p:spPr>
        <p:txBody>
          <a:bodyPr/>
          <a:lstStyle/>
          <a:p>
            <a:endParaRPr lang="en-US" sz="2000" b="1" dirty="0"/>
          </a:p>
          <a:p>
            <a:r>
              <a:rPr lang="en-US" sz="2000" dirty="0"/>
              <a:t>Motivation</a:t>
            </a:r>
          </a:p>
          <a:p>
            <a:pPr>
              <a:buNone/>
            </a:pPr>
            <a:endParaRPr lang="en-US" sz="2000" dirty="0" smtClean="0"/>
          </a:p>
          <a:p>
            <a:r>
              <a:rPr lang="en-US" sz="2000" smtClean="0"/>
              <a:t>Data gathering</a:t>
            </a:r>
            <a:endParaRPr lang="en-US" sz="2000" dirty="0"/>
          </a:p>
          <a:p>
            <a:pPr lvl="1"/>
            <a:r>
              <a:rPr lang="en-US" sz="1800" dirty="0"/>
              <a:t>Max, Min, Average, </a:t>
            </a:r>
            <a:r>
              <a:rPr lang="en-US" sz="1800" dirty="0" smtClean="0"/>
              <a:t>Median, …</a:t>
            </a:r>
          </a:p>
          <a:p>
            <a:endParaRPr lang="en-US" sz="2000" dirty="0" smtClean="0"/>
          </a:p>
          <a:p>
            <a:r>
              <a:rPr lang="en-US" sz="2000" dirty="0" smtClean="0"/>
              <a:t>Universal Spanning Tree: Data gathering with changing subsets</a:t>
            </a:r>
            <a:endParaRPr lang="en-US" sz="2000" dirty="0"/>
          </a:p>
          <a:p>
            <a:endParaRPr lang="en-US" sz="2000" dirty="0" smtClean="0"/>
          </a:p>
          <a:p>
            <a:r>
              <a:rPr lang="en-US" sz="2000" dirty="0" smtClean="0"/>
              <a:t>Energy-efficient data gathering: Dozer</a:t>
            </a:r>
            <a:endParaRPr lang="en-US" sz="2000" dirty="0"/>
          </a:p>
          <a:p>
            <a:pPr>
              <a:buFontTx/>
              <a:buNone/>
            </a:pPr>
            <a:endParaRPr lang="en-US" sz="2000" dirty="0">
              <a:solidFill>
                <a:srgbClr val="B2B2B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Continuous data gathering is somewhat well understood, both practically and theoretically, in contrast to the two other paradigms, event detection and query processing.</a:t>
            </a:r>
          </a:p>
          <a:p>
            <a:endParaRPr lang="en-US" dirty="0" smtClean="0"/>
          </a:p>
          <a:p>
            <a:r>
              <a:rPr lang="en-US" dirty="0" smtClean="0"/>
              <a:t>One possible open question is about </a:t>
            </a:r>
            <a:r>
              <a:rPr lang="en-US" dirty="0" smtClean="0">
                <a:solidFill>
                  <a:srgbClr val="FF0000"/>
                </a:solidFill>
              </a:rPr>
              <a:t>event detection</a:t>
            </a:r>
            <a:r>
              <a:rPr lang="en-US" dirty="0" smtClean="0"/>
              <a:t>. Assume that you have a battery-operated sensor network, both sensing and having your radio turned on costs energy. How can you build a network that raises an alarm quickly if some large-scale event (many nodes will notice the event if sensors are turned on) happens? What if nodes often sense false positives (nodes often sense something even if there is no large-scale event)?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sz="quarter"/>
          </p:nvPr>
        </p:nvSpPr>
        <p:spPr/>
        <p:txBody>
          <a:bodyPr/>
          <a:lstStyle/>
          <a:p>
            <a:r>
              <a:rPr lang="de-CH"/>
              <a:t>Sensor networks</a:t>
            </a:r>
            <a:endParaRPr lang="en-US"/>
          </a:p>
        </p:txBody>
      </p:sp>
      <p:sp>
        <p:nvSpPr>
          <p:cNvPr id="1029123" name="Rectangle 3"/>
          <p:cNvSpPr>
            <a:spLocks noChangeArrowheads="1"/>
          </p:cNvSpPr>
          <p:nvPr/>
        </p:nvSpPr>
        <p:spPr bwMode="auto">
          <a:xfrm>
            <a:off x="468313" y="836613"/>
            <a:ext cx="4535487" cy="5750454"/>
          </a:xfrm>
          <a:prstGeom prst="rect">
            <a:avLst/>
          </a:prstGeom>
          <a:noFill/>
          <a:ln w="9525">
            <a:noFill/>
            <a:miter lim="800000"/>
            <a:headEnd/>
            <a:tailEnd/>
          </a:ln>
          <a:effectLst/>
        </p:spPr>
        <p:txBody>
          <a:bodyPr/>
          <a:lstStyle/>
          <a:p>
            <a:pPr marL="342900" indent="-342900" algn="l" eaLnBrk="1" hangingPunct="1">
              <a:spcBef>
                <a:spcPct val="20000"/>
              </a:spcBef>
            </a:pPr>
            <a:endParaRPr lang="en-US" sz="2000" i="0" dirty="0">
              <a:solidFill>
                <a:srgbClr val="FF0000"/>
              </a:solidFill>
            </a:endParaRPr>
          </a:p>
          <a:p>
            <a:pPr marL="342900" indent="-342900" algn="l" eaLnBrk="1" hangingPunct="1">
              <a:spcBef>
                <a:spcPct val="20000"/>
              </a:spcBef>
              <a:buFontTx/>
              <a:buChar char="•"/>
            </a:pPr>
            <a:r>
              <a:rPr lang="de-CH" sz="2000" i="0" dirty="0">
                <a:solidFill>
                  <a:srgbClr val="000000"/>
                </a:solidFill>
              </a:rPr>
              <a:t>Sensor </a:t>
            </a:r>
            <a:r>
              <a:rPr lang="de-CH" sz="2000" i="0" dirty="0" err="1">
                <a:solidFill>
                  <a:srgbClr val="000000"/>
                </a:solidFill>
              </a:rPr>
              <a:t>nodes</a:t>
            </a:r>
            <a:endParaRPr lang="de-CH" sz="2000" i="0" dirty="0">
              <a:solidFill>
                <a:srgbClr val="000000"/>
              </a:solidFill>
            </a:endParaRPr>
          </a:p>
          <a:p>
            <a:pPr marL="742950" lvl="1" indent="-285750" algn="l" eaLnBrk="1" hangingPunct="1">
              <a:spcBef>
                <a:spcPct val="20000"/>
              </a:spcBef>
              <a:buFontTx/>
              <a:buChar char="–"/>
            </a:pPr>
            <a:r>
              <a:rPr lang="de-CH" sz="2000" i="0" dirty="0" err="1"/>
              <a:t>Processor</a:t>
            </a:r>
            <a:r>
              <a:rPr lang="de-CH" sz="2000" i="0" dirty="0"/>
              <a:t> &amp; </a:t>
            </a:r>
            <a:r>
              <a:rPr lang="de-CH" sz="2000" i="0" dirty="0" err="1"/>
              <a:t>memory</a:t>
            </a:r>
            <a:endParaRPr lang="de-CH" sz="2000" i="0" dirty="0"/>
          </a:p>
          <a:p>
            <a:pPr marL="742950" lvl="1" indent="-285750" algn="l" eaLnBrk="1" hangingPunct="1">
              <a:spcBef>
                <a:spcPct val="20000"/>
              </a:spcBef>
              <a:buFontTx/>
              <a:buChar char="–"/>
            </a:pPr>
            <a:r>
              <a:rPr lang="de-CH" sz="2000" i="0" dirty="0" err="1"/>
              <a:t>Short-range</a:t>
            </a:r>
            <a:r>
              <a:rPr lang="de-CH" sz="2000" i="0" dirty="0"/>
              <a:t> </a:t>
            </a:r>
            <a:r>
              <a:rPr lang="de-CH" sz="2000" i="0" dirty="0" err="1"/>
              <a:t>radio</a:t>
            </a:r>
            <a:endParaRPr lang="de-CH" sz="2000" i="0" dirty="0"/>
          </a:p>
          <a:p>
            <a:pPr marL="742950" lvl="1" indent="-285750" algn="l" eaLnBrk="1" hangingPunct="1">
              <a:spcBef>
                <a:spcPct val="20000"/>
              </a:spcBef>
              <a:buFontTx/>
              <a:buChar char="–"/>
            </a:pPr>
            <a:r>
              <a:rPr lang="de-CH" sz="2000" i="0" dirty="0" err="1">
                <a:solidFill>
                  <a:srgbClr val="FF0000"/>
                </a:solidFill>
              </a:rPr>
              <a:t>Battery</a:t>
            </a:r>
            <a:r>
              <a:rPr lang="de-CH" sz="2000" i="0" dirty="0">
                <a:solidFill>
                  <a:srgbClr val="FF0000"/>
                </a:solidFill>
              </a:rPr>
              <a:t> </a:t>
            </a:r>
            <a:r>
              <a:rPr lang="de-CH" sz="2000" i="0" dirty="0" err="1">
                <a:solidFill>
                  <a:srgbClr val="FF0000"/>
                </a:solidFill>
              </a:rPr>
              <a:t>powered</a:t>
            </a:r>
            <a:endParaRPr lang="de-CH" sz="2000" i="0" dirty="0">
              <a:solidFill>
                <a:srgbClr val="FF0000"/>
              </a:solidFill>
            </a:endParaRPr>
          </a:p>
          <a:p>
            <a:pPr marL="342900" indent="-342900" algn="l" eaLnBrk="1" hangingPunct="1">
              <a:spcBef>
                <a:spcPct val="20000"/>
              </a:spcBef>
              <a:buFontTx/>
              <a:buChar char="•"/>
            </a:pPr>
            <a:endParaRPr lang="de-CH" sz="2000" i="0" dirty="0">
              <a:solidFill>
                <a:srgbClr val="000000"/>
              </a:solidFill>
            </a:endParaRPr>
          </a:p>
          <a:p>
            <a:pPr marL="342900" indent="-342900" algn="l" eaLnBrk="1" hangingPunct="1">
              <a:spcBef>
                <a:spcPct val="20000"/>
              </a:spcBef>
              <a:buFontTx/>
              <a:buChar char="•"/>
            </a:pPr>
            <a:r>
              <a:rPr lang="en-US" sz="2000" i="0" dirty="0">
                <a:solidFill>
                  <a:srgbClr val="000000"/>
                </a:solidFill>
              </a:rPr>
              <a:t>Requirements</a:t>
            </a:r>
          </a:p>
          <a:p>
            <a:pPr marL="742950" lvl="1" indent="-285750" algn="l" eaLnBrk="1" hangingPunct="1">
              <a:spcBef>
                <a:spcPct val="20000"/>
              </a:spcBef>
              <a:buFontTx/>
              <a:buChar char="–"/>
            </a:pPr>
            <a:r>
              <a:rPr lang="en-US" sz="2000" i="0" dirty="0"/>
              <a:t>Monitoring geographic region</a:t>
            </a:r>
          </a:p>
          <a:p>
            <a:pPr marL="742950" lvl="1" indent="-285750" algn="l" eaLnBrk="1" hangingPunct="1">
              <a:spcBef>
                <a:spcPct val="20000"/>
              </a:spcBef>
              <a:buFontTx/>
              <a:buChar char="–"/>
            </a:pPr>
            <a:r>
              <a:rPr lang="en-US" sz="2000" i="0" dirty="0"/>
              <a:t>Unattended operation</a:t>
            </a:r>
          </a:p>
          <a:p>
            <a:pPr marL="742950" lvl="1" indent="-285750" algn="l" eaLnBrk="1" hangingPunct="1">
              <a:spcBef>
                <a:spcPct val="20000"/>
              </a:spcBef>
              <a:buFontTx/>
              <a:buChar char="–"/>
            </a:pPr>
            <a:r>
              <a:rPr lang="en-US" sz="2000" i="0" dirty="0">
                <a:solidFill>
                  <a:srgbClr val="FF0000"/>
                </a:solidFill>
              </a:rPr>
              <a:t>Long </a:t>
            </a:r>
            <a:r>
              <a:rPr lang="en-US" sz="2000" i="0" dirty="0" smtClean="0">
                <a:solidFill>
                  <a:srgbClr val="FF0000"/>
                </a:solidFill>
              </a:rPr>
              <a:t>lifetime</a:t>
            </a:r>
          </a:p>
        </p:txBody>
      </p:sp>
      <p:pic>
        <p:nvPicPr>
          <p:cNvPr id="1029127" name="Picture 7" descr="7"/>
          <p:cNvPicPr>
            <a:picLocks noChangeAspect="1" noChangeArrowheads="1"/>
          </p:cNvPicPr>
          <p:nvPr/>
        </p:nvPicPr>
        <p:blipFill>
          <a:blip r:embed="rId3" cstate="print"/>
          <a:srcRect/>
          <a:stretch>
            <a:fillRect/>
          </a:stretch>
        </p:blipFill>
        <p:spPr bwMode="auto">
          <a:xfrm>
            <a:off x="4716463" y="1773238"/>
            <a:ext cx="263525" cy="431800"/>
          </a:xfrm>
          <a:prstGeom prst="rect">
            <a:avLst/>
          </a:prstGeom>
          <a:noFill/>
        </p:spPr>
      </p:pic>
      <p:pic>
        <p:nvPicPr>
          <p:cNvPr id="1029128" name="Picture 8" descr="9"/>
          <p:cNvPicPr>
            <a:picLocks noChangeAspect="1" noChangeArrowheads="1"/>
          </p:cNvPicPr>
          <p:nvPr/>
        </p:nvPicPr>
        <p:blipFill>
          <a:blip r:embed="rId4" cstate="print"/>
          <a:srcRect/>
          <a:stretch>
            <a:fillRect/>
          </a:stretch>
        </p:blipFill>
        <p:spPr bwMode="auto">
          <a:xfrm>
            <a:off x="7164388" y="1052513"/>
            <a:ext cx="371475" cy="576262"/>
          </a:xfrm>
          <a:prstGeom prst="rect">
            <a:avLst/>
          </a:prstGeom>
          <a:noFill/>
        </p:spPr>
      </p:pic>
      <p:pic>
        <p:nvPicPr>
          <p:cNvPr id="1029129" name="Picture 9" descr="1"/>
          <p:cNvPicPr>
            <a:picLocks noChangeAspect="1" noChangeArrowheads="1"/>
          </p:cNvPicPr>
          <p:nvPr/>
        </p:nvPicPr>
        <p:blipFill>
          <a:blip r:embed="rId5" cstate="print"/>
          <a:srcRect/>
          <a:stretch>
            <a:fillRect/>
          </a:stretch>
        </p:blipFill>
        <p:spPr bwMode="auto">
          <a:xfrm>
            <a:off x="5219700" y="3573463"/>
            <a:ext cx="336550" cy="504825"/>
          </a:xfrm>
          <a:prstGeom prst="rect">
            <a:avLst/>
          </a:prstGeom>
          <a:noFill/>
        </p:spPr>
      </p:pic>
      <p:pic>
        <p:nvPicPr>
          <p:cNvPr id="1029130" name="Picture 10" descr="3"/>
          <p:cNvPicPr>
            <a:picLocks noChangeAspect="1" noChangeArrowheads="1"/>
          </p:cNvPicPr>
          <p:nvPr/>
        </p:nvPicPr>
        <p:blipFill>
          <a:blip r:embed="rId6" cstate="print"/>
          <a:srcRect/>
          <a:stretch>
            <a:fillRect/>
          </a:stretch>
        </p:blipFill>
        <p:spPr bwMode="auto">
          <a:xfrm>
            <a:off x="7235825" y="2420938"/>
            <a:ext cx="282575" cy="576262"/>
          </a:xfrm>
          <a:prstGeom prst="rect">
            <a:avLst/>
          </a:prstGeom>
          <a:noFill/>
        </p:spPr>
      </p:pic>
      <p:pic>
        <p:nvPicPr>
          <p:cNvPr id="1029131" name="Picture 11" descr="4"/>
          <p:cNvPicPr>
            <a:picLocks noChangeAspect="1" noChangeArrowheads="1"/>
          </p:cNvPicPr>
          <p:nvPr/>
        </p:nvPicPr>
        <p:blipFill>
          <a:blip r:embed="rId7" cstate="print"/>
          <a:srcRect/>
          <a:stretch>
            <a:fillRect/>
          </a:stretch>
        </p:blipFill>
        <p:spPr bwMode="auto">
          <a:xfrm>
            <a:off x="5724525" y="1125538"/>
            <a:ext cx="360363" cy="576262"/>
          </a:xfrm>
          <a:prstGeom prst="rect">
            <a:avLst/>
          </a:prstGeom>
          <a:noFill/>
        </p:spPr>
      </p:pic>
      <p:pic>
        <p:nvPicPr>
          <p:cNvPr id="1029132" name="Picture 12" descr="1"/>
          <p:cNvPicPr>
            <a:picLocks noChangeAspect="1" noChangeArrowheads="1"/>
          </p:cNvPicPr>
          <p:nvPr/>
        </p:nvPicPr>
        <p:blipFill>
          <a:blip r:embed="rId8" cstate="print"/>
          <a:srcRect/>
          <a:stretch>
            <a:fillRect/>
          </a:stretch>
        </p:blipFill>
        <p:spPr bwMode="auto">
          <a:xfrm rot="-92823">
            <a:off x="6372225" y="1989138"/>
            <a:ext cx="334963" cy="503237"/>
          </a:xfrm>
          <a:prstGeom prst="rect">
            <a:avLst/>
          </a:prstGeom>
          <a:noFill/>
        </p:spPr>
      </p:pic>
      <p:pic>
        <p:nvPicPr>
          <p:cNvPr id="1029133" name="Picture 13" descr="3"/>
          <p:cNvPicPr>
            <a:picLocks noChangeAspect="1" noChangeArrowheads="1"/>
          </p:cNvPicPr>
          <p:nvPr/>
        </p:nvPicPr>
        <p:blipFill>
          <a:blip r:embed="rId9" cstate="print"/>
          <a:srcRect/>
          <a:stretch>
            <a:fillRect/>
          </a:stretch>
        </p:blipFill>
        <p:spPr bwMode="auto">
          <a:xfrm rot="-682289">
            <a:off x="8101013" y="1989138"/>
            <a:ext cx="282575" cy="576262"/>
          </a:xfrm>
          <a:prstGeom prst="rect">
            <a:avLst/>
          </a:prstGeom>
          <a:noFill/>
        </p:spPr>
      </p:pic>
      <p:pic>
        <p:nvPicPr>
          <p:cNvPr id="1029134" name="Picture 14" descr="4"/>
          <p:cNvPicPr>
            <a:picLocks noChangeAspect="1" noChangeArrowheads="1"/>
          </p:cNvPicPr>
          <p:nvPr/>
        </p:nvPicPr>
        <p:blipFill>
          <a:blip r:embed="rId10" cstate="print"/>
          <a:srcRect/>
          <a:stretch>
            <a:fillRect/>
          </a:stretch>
        </p:blipFill>
        <p:spPr bwMode="auto">
          <a:xfrm>
            <a:off x="5292725" y="2492375"/>
            <a:ext cx="360363" cy="576263"/>
          </a:xfrm>
          <a:prstGeom prst="rect">
            <a:avLst/>
          </a:prstGeom>
          <a:noFill/>
        </p:spPr>
      </p:pic>
      <p:pic>
        <p:nvPicPr>
          <p:cNvPr id="1029135" name="Picture 15" descr="7"/>
          <p:cNvPicPr>
            <a:picLocks noChangeAspect="1" noChangeArrowheads="1"/>
          </p:cNvPicPr>
          <p:nvPr/>
        </p:nvPicPr>
        <p:blipFill>
          <a:blip r:embed="rId11" cstate="print"/>
          <a:srcRect/>
          <a:stretch>
            <a:fillRect/>
          </a:stretch>
        </p:blipFill>
        <p:spPr bwMode="auto">
          <a:xfrm>
            <a:off x="6659563" y="3500438"/>
            <a:ext cx="265112" cy="433387"/>
          </a:xfrm>
          <a:prstGeom prst="rect">
            <a:avLst/>
          </a:prstGeom>
          <a:noFill/>
        </p:spPr>
      </p:pic>
      <p:sp>
        <p:nvSpPr>
          <p:cNvPr id="1029136" name="Line 16"/>
          <p:cNvSpPr>
            <a:spLocks noChangeShapeType="1"/>
          </p:cNvSpPr>
          <p:nvPr/>
        </p:nvSpPr>
        <p:spPr bwMode="auto">
          <a:xfrm>
            <a:off x="4932363" y="2205038"/>
            <a:ext cx="431800" cy="576262"/>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37" name="Line 17"/>
          <p:cNvSpPr>
            <a:spLocks noChangeShapeType="1"/>
          </p:cNvSpPr>
          <p:nvPr/>
        </p:nvSpPr>
        <p:spPr bwMode="auto">
          <a:xfrm flipV="1">
            <a:off x="5003800" y="1657350"/>
            <a:ext cx="739775" cy="331788"/>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38" name="Line 18"/>
          <p:cNvSpPr>
            <a:spLocks noChangeShapeType="1"/>
          </p:cNvSpPr>
          <p:nvPr/>
        </p:nvSpPr>
        <p:spPr bwMode="auto">
          <a:xfrm>
            <a:off x="6046788" y="1676400"/>
            <a:ext cx="344487" cy="485775"/>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39" name="Line 19"/>
          <p:cNvSpPr>
            <a:spLocks noChangeShapeType="1"/>
          </p:cNvSpPr>
          <p:nvPr/>
        </p:nvSpPr>
        <p:spPr bwMode="auto">
          <a:xfrm flipV="1">
            <a:off x="6161088" y="1504950"/>
            <a:ext cx="963612" cy="52388"/>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0" name="Line 20"/>
          <p:cNvSpPr>
            <a:spLocks noChangeShapeType="1"/>
          </p:cNvSpPr>
          <p:nvPr/>
        </p:nvSpPr>
        <p:spPr bwMode="auto">
          <a:xfrm>
            <a:off x="7461250" y="1595438"/>
            <a:ext cx="630238" cy="715962"/>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1" name="Line 21"/>
          <p:cNvSpPr>
            <a:spLocks noChangeShapeType="1"/>
          </p:cNvSpPr>
          <p:nvPr/>
        </p:nvSpPr>
        <p:spPr bwMode="auto">
          <a:xfrm flipH="1">
            <a:off x="6678613" y="1643063"/>
            <a:ext cx="528637" cy="500062"/>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2" name="Line 22"/>
          <p:cNvSpPr>
            <a:spLocks noChangeShapeType="1"/>
          </p:cNvSpPr>
          <p:nvPr/>
        </p:nvSpPr>
        <p:spPr bwMode="auto">
          <a:xfrm flipH="1">
            <a:off x="5318125" y="3084513"/>
            <a:ext cx="195263" cy="681037"/>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3" name="Line 23"/>
          <p:cNvSpPr>
            <a:spLocks noChangeShapeType="1"/>
          </p:cNvSpPr>
          <p:nvPr/>
        </p:nvSpPr>
        <p:spPr bwMode="auto">
          <a:xfrm flipH="1">
            <a:off x="5581650" y="3778250"/>
            <a:ext cx="1004888" cy="138113"/>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4" name="Line 24"/>
          <p:cNvSpPr>
            <a:spLocks noChangeShapeType="1"/>
          </p:cNvSpPr>
          <p:nvPr/>
        </p:nvSpPr>
        <p:spPr bwMode="auto">
          <a:xfrm flipH="1" flipV="1">
            <a:off x="6726238" y="2452688"/>
            <a:ext cx="433387" cy="252412"/>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5" name="Line 25"/>
          <p:cNvSpPr>
            <a:spLocks noChangeShapeType="1"/>
          </p:cNvSpPr>
          <p:nvPr/>
        </p:nvSpPr>
        <p:spPr bwMode="auto">
          <a:xfrm flipH="1">
            <a:off x="6899275" y="3025775"/>
            <a:ext cx="309563" cy="519113"/>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6" name="Line 26"/>
          <p:cNvSpPr>
            <a:spLocks noChangeShapeType="1"/>
          </p:cNvSpPr>
          <p:nvPr/>
        </p:nvSpPr>
        <p:spPr bwMode="auto">
          <a:xfrm flipH="1">
            <a:off x="7534275" y="2492375"/>
            <a:ext cx="512763" cy="309563"/>
          </a:xfrm>
          <a:prstGeom prst="line">
            <a:avLst/>
          </a:prstGeom>
          <a:noFill/>
          <a:ln w="12700">
            <a:solidFill>
              <a:schemeClr val="bg2"/>
            </a:solidFill>
            <a:round/>
            <a:headEnd type="triangle" w="med" len="med"/>
            <a:tailEnd type="triangle" w="med" len="med"/>
          </a:ln>
          <a:effectLst/>
        </p:spPr>
        <p:txBody>
          <a:bodyPr/>
          <a:lstStyle/>
          <a:p>
            <a:endParaRPr lang="en-US"/>
          </a:p>
        </p:txBody>
      </p:sp>
      <p:sp>
        <p:nvSpPr>
          <p:cNvPr id="1029147" name="Line 27"/>
          <p:cNvSpPr>
            <a:spLocks noChangeShapeType="1"/>
          </p:cNvSpPr>
          <p:nvPr/>
        </p:nvSpPr>
        <p:spPr bwMode="auto">
          <a:xfrm flipV="1">
            <a:off x="5670550" y="2473325"/>
            <a:ext cx="654050" cy="322263"/>
          </a:xfrm>
          <a:prstGeom prst="line">
            <a:avLst/>
          </a:prstGeom>
          <a:noFill/>
          <a:ln w="12700">
            <a:solidFill>
              <a:schemeClr val="bg2"/>
            </a:solidFill>
            <a:round/>
            <a:headEnd type="triangle" w="med" len="med"/>
            <a:tailEnd type="triangle" w="med" len="med"/>
          </a:ln>
          <a:effectLst/>
        </p:spPr>
        <p:txBody>
          <a:bodyPr/>
          <a:lstStyle/>
          <a:p>
            <a:endParaRPr lang="en-US"/>
          </a:p>
        </p:txBody>
      </p:sp>
      <p:pic>
        <p:nvPicPr>
          <p:cNvPr id="25" name="Picture 4" descr="C:\Documents and Settings\Pascal\Local Settings\Temporary Internet Files\Content.IE5\6G127S94\MCj04238280000[1].wmf"/>
          <p:cNvPicPr>
            <a:picLocks noChangeAspect="1" noChangeArrowheads="1"/>
          </p:cNvPicPr>
          <p:nvPr/>
        </p:nvPicPr>
        <p:blipFill>
          <a:blip r:embed="rId12" cstate="print"/>
          <a:srcRect/>
          <a:stretch>
            <a:fillRect/>
          </a:stretch>
        </p:blipFill>
        <p:spPr bwMode="auto">
          <a:xfrm>
            <a:off x="7790666" y="5050090"/>
            <a:ext cx="740992" cy="1122663"/>
          </a:xfrm>
          <a:prstGeom prst="rect">
            <a:avLst/>
          </a:prstGeom>
          <a:noFill/>
        </p:spPr>
      </p:pic>
      <p:sp>
        <p:nvSpPr>
          <p:cNvPr id="26" name="Textfeld 29"/>
          <p:cNvSpPr txBox="1"/>
          <p:nvPr/>
        </p:nvSpPr>
        <p:spPr>
          <a:xfrm>
            <a:off x="3799189" y="5176846"/>
            <a:ext cx="3983843" cy="707886"/>
          </a:xfrm>
          <a:prstGeom prst="rect">
            <a:avLst/>
          </a:prstGeom>
          <a:noFill/>
        </p:spPr>
        <p:txBody>
          <a:bodyPr wrap="square" rtlCol="0">
            <a:spAutoFit/>
          </a:bodyPr>
          <a:lstStyle/>
          <a:p>
            <a:pPr algn="l"/>
            <a:r>
              <a:rPr lang="en-US" sz="2000" dirty="0" smtClean="0"/>
              <a:t>What kind of traffic patterns may </a:t>
            </a:r>
            <a:br>
              <a:rPr lang="en-US" sz="2000" dirty="0" smtClean="0"/>
            </a:br>
            <a:r>
              <a:rPr lang="en-US" sz="2000" dirty="0" smtClean="0"/>
              <a:t>occur in a sensor network?</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sz="quarter"/>
          </p:nvPr>
        </p:nvSpPr>
        <p:spPr/>
        <p:txBody>
          <a:bodyPr/>
          <a:lstStyle/>
          <a:p>
            <a:r>
              <a:rPr lang="de-CH" dirty="0" smtClean="0"/>
              <a:t>Data </a:t>
            </a:r>
            <a:r>
              <a:rPr lang="de-CH" dirty="0" err="1" smtClean="0"/>
              <a:t>Gathering</a:t>
            </a:r>
            <a:endParaRPr lang="en-US" dirty="0"/>
          </a:p>
        </p:txBody>
      </p:sp>
      <p:sp>
        <p:nvSpPr>
          <p:cNvPr id="1029123" name="Rectangle 3"/>
          <p:cNvSpPr>
            <a:spLocks noChangeArrowheads="1"/>
          </p:cNvSpPr>
          <p:nvPr/>
        </p:nvSpPr>
        <p:spPr bwMode="auto">
          <a:xfrm>
            <a:off x="468313" y="836613"/>
            <a:ext cx="8213463" cy="5750454"/>
          </a:xfrm>
          <a:prstGeom prst="rect">
            <a:avLst/>
          </a:prstGeom>
          <a:noFill/>
          <a:ln w="9525">
            <a:noFill/>
            <a:miter lim="800000"/>
            <a:headEnd/>
            <a:tailEnd/>
          </a:ln>
          <a:effectLst/>
        </p:spPr>
        <p:txBody>
          <a:bodyPr/>
          <a:lstStyle/>
          <a:p>
            <a:pPr marL="742950" lvl="1" indent="-285750" algn="l" eaLnBrk="1" hangingPunct="1">
              <a:spcBef>
                <a:spcPct val="20000"/>
              </a:spcBef>
            </a:pPr>
            <a:endParaRPr lang="en-US" sz="2000" dirty="0" smtClean="0">
              <a:solidFill>
                <a:srgbClr val="FF0000"/>
              </a:solidFill>
            </a:endParaRPr>
          </a:p>
          <a:p>
            <a:pPr marL="285750" indent="-285750" algn="l">
              <a:spcBef>
                <a:spcPct val="20000"/>
              </a:spcBef>
              <a:buFont typeface="Arial" pitchFamily="34" charset="0"/>
              <a:buChar char="•"/>
            </a:pPr>
            <a:r>
              <a:rPr lang="en-US" sz="2000" i="0" dirty="0" smtClean="0"/>
              <a:t>Different traffic demands require different solutions</a:t>
            </a:r>
          </a:p>
          <a:p>
            <a:pPr marL="285750" indent="-285750" algn="l">
              <a:spcBef>
                <a:spcPct val="20000"/>
              </a:spcBef>
              <a:buFont typeface="Arial" pitchFamily="34" charset="0"/>
              <a:buChar char="•"/>
            </a:pPr>
            <a:endParaRPr lang="en-US" sz="2000" dirty="0" smtClean="0"/>
          </a:p>
          <a:p>
            <a:pPr marL="285750" indent="-285750" algn="l">
              <a:spcBef>
                <a:spcPct val="20000"/>
              </a:spcBef>
              <a:buFont typeface="Arial" pitchFamily="34" charset="0"/>
              <a:buChar char="•"/>
            </a:pPr>
            <a:r>
              <a:rPr lang="en-US" sz="2000" dirty="0" smtClean="0">
                <a:solidFill>
                  <a:srgbClr val="FF0000"/>
                </a:solidFill>
              </a:rPr>
              <a:t>Continuous</a:t>
            </a:r>
            <a:r>
              <a:rPr lang="en-US" sz="2000" dirty="0" smtClean="0"/>
              <a:t> data collection</a:t>
            </a:r>
            <a:endParaRPr lang="en-US" sz="2000" i="0" dirty="0" smtClean="0"/>
          </a:p>
          <a:p>
            <a:pPr marL="742950" lvl="1" indent="-285750" algn="l">
              <a:spcBef>
                <a:spcPct val="20000"/>
              </a:spcBef>
              <a:buFont typeface="Symbol" pitchFamily="18" charset="2"/>
              <a:buChar char="-"/>
            </a:pPr>
            <a:r>
              <a:rPr lang="en-US" sz="2000" dirty="0" smtClean="0"/>
              <a:t>Every node sends a sensor reading once every two minutes</a:t>
            </a:r>
          </a:p>
          <a:p>
            <a:pPr marL="742950" lvl="1" indent="-285750" algn="l">
              <a:spcBef>
                <a:spcPct val="20000"/>
              </a:spcBef>
              <a:buFont typeface="Symbol" pitchFamily="18" charset="2"/>
              <a:buChar char="-"/>
            </a:pPr>
            <a:endParaRPr lang="en-US" sz="2000" i="0" dirty="0" smtClean="0"/>
          </a:p>
          <a:p>
            <a:pPr marL="285750" indent="-285750" algn="l">
              <a:spcBef>
                <a:spcPct val="20000"/>
              </a:spcBef>
              <a:buFont typeface="Arial" pitchFamily="34" charset="0"/>
              <a:buChar char="•"/>
            </a:pPr>
            <a:r>
              <a:rPr lang="en-US" sz="2000" i="0" dirty="0" smtClean="0"/>
              <a:t>Database-like network </a:t>
            </a:r>
            <a:r>
              <a:rPr lang="en-US" sz="2000" i="0" dirty="0" smtClean="0">
                <a:solidFill>
                  <a:srgbClr val="FF0000"/>
                </a:solidFill>
              </a:rPr>
              <a:t>queries</a:t>
            </a:r>
          </a:p>
          <a:p>
            <a:pPr marL="742950" lvl="1" indent="-285750" algn="l">
              <a:spcBef>
                <a:spcPct val="20000"/>
              </a:spcBef>
              <a:buFont typeface="Symbol" pitchFamily="18" charset="2"/>
              <a:buChar char="-"/>
            </a:pPr>
            <a:r>
              <a:rPr lang="en-US" sz="2000" dirty="0" smtClean="0"/>
              <a:t>“Which sensors measure a temperature higher than 21°C?”</a:t>
            </a:r>
          </a:p>
          <a:p>
            <a:pPr marL="742950" lvl="1" indent="-285750" algn="l">
              <a:spcBef>
                <a:spcPct val="20000"/>
              </a:spcBef>
              <a:buFont typeface="Symbol" pitchFamily="18" charset="2"/>
              <a:buChar char="-"/>
            </a:pPr>
            <a:endParaRPr lang="en-US" sz="2000" i="0" dirty="0" smtClean="0"/>
          </a:p>
          <a:p>
            <a:pPr marL="285750" indent="-285750" algn="l">
              <a:spcBef>
                <a:spcPct val="20000"/>
              </a:spcBef>
              <a:buFont typeface="Arial" pitchFamily="34" charset="0"/>
              <a:buChar char="•"/>
            </a:pPr>
            <a:r>
              <a:rPr lang="en-US" sz="2000" dirty="0" smtClean="0">
                <a:solidFill>
                  <a:srgbClr val="FF0000"/>
                </a:solidFill>
              </a:rPr>
              <a:t>Event</a:t>
            </a:r>
            <a:r>
              <a:rPr lang="en-US" sz="2000" dirty="0" smtClean="0"/>
              <a:t> notifications</a:t>
            </a:r>
          </a:p>
          <a:p>
            <a:pPr marL="742950" lvl="1" indent="-285750" algn="l">
              <a:spcBef>
                <a:spcPct val="20000"/>
              </a:spcBef>
              <a:buFont typeface="Symbol" pitchFamily="18" charset="2"/>
              <a:buChar char="-"/>
            </a:pPr>
            <a:r>
              <a:rPr lang="en-US" sz="2000" i="0" dirty="0" smtClean="0"/>
              <a:t>A sensor sends an emergency message in case of fire detection.</a:t>
            </a:r>
          </a:p>
        </p:txBody>
      </p:sp>
      <p:pic>
        <p:nvPicPr>
          <p:cNvPr id="4"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790666" y="5050090"/>
            <a:ext cx="740992" cy="1122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1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12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12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12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8148" name="Picture 4"/>
          <p:cNvPicPr>
            <a:picLocks noChangeAspect="1" noChangeArrowheads="1"/>
          </p:cNvPicPr>
          <p:nvPr/>
        </p:nvPicPr>
        <p:blipFill>
          <a:blip r:embed="rId3" cstate="print"/>
          <a:srcRect/>
          <a:stretch>
            <a:fillRect/>
          </a:stretch>
        </p:blipFill>
        <p:spPr bwMode="auto">
          <a:xfrm>
            <a:off x="1979558" y="2104724"/>
            <a:ext cx="5069918" cy="1451208"/>
          </a:xfrm>
          <a:prstGeom prst="rect">
            <a:avLst/>
          </a:prstGeom>
          <a:noFill/>
          <a:ln w="19050" algn="ctr">
            <a:noFill/>
            <a:miter lim="800000"/>
            <a:headEnd/>
            <a:tailEnd/>
          </a:ln>
          <a:effectLst/>
        </p:spPr>
      </p:pic>
      <p:sp>
        <p:nvSpPr>
          <p:cNvPr id="1158149" name="Rectangle 5"/>
          <p:cNvSpPr>
            <a:spLocks noGrp="1" noChangeArrowheads="1"/>
          </p:cNvSpPr>
          <p:nvPr>
            <p:ph type="title"/>
          </p:nvPr>
        </p:nvSpPr>
        <p:spPr/>
        <p:txBody>
          <a:bodyPr/>
          <a:lstStyle/>
          <a:p>
            <a:r>
              <a:rPr lang="en-US" dirty="0" smtClean="0"/>
              <a:t>Sensor Network as a Database</a:t>
            </a:r>
            <a:endParaRPr lang="en-US" dirty="0"/>
          </a:p>
        </p:txBody>
      </p:sp>
      <p:sp>
        <p:nvSpPr>
          <p:cNvPr id="1158150" name="Rectangle 6"/>
          <p:cNvSpPr>
            <a:spLocks noGrp="1" noChangeArrowheads="1"/>
          </p:cNvSpPr>
          <p:nvPr>
            <p:ph idx="1"/>
          </p:nvPr>
        </p:nvSpPr>
        <p:spPr/>
        <p:txBody>
          <a:bodyPr/>
          <a:lstStyle/>
          <a:p>
            <a:endParaRPr lang="en-US" dirty="0"/>
          </a:p>
          <a:p>
            <a:r>
              <a:rPr lang="en-US" dirty="0"/>
              <a:t>Use </a:t>
            </a:r>
            <a:r>
              <a:rPr lang="en-US" dirty="0" smtClean="0"/>
              <a:t>paradigms familiar </a:t>
            </a:r>
            <a:r>
              <a:rPr lang="en-US" dirty="0"/>
              <a:t>from </a:t>
            </a:r>
            <a:r>
              <a:rPr lang="en-US" dirty="0" smtClean="0"/>
              <a:t>relational databases to simplify </a:t>
            </a:r>
            <a:r>
              <a:rPr lang="en-US" dirty="0"/>
              <a:t>the</a:t>
            </a:r>
            <a:br>
              <a:rPr lang="en-US" dirty="0"/>
            </a:br>
            <a:r>
              <a:rPr lang="en-US" dirty="0"/>
              <a:t>“</a:t>
            </a:r>
            <a:r>
              <a:rPr lang="en-US" dirty="0" smtClean="0"/>
              <a:t>programming” interface </a:t>
            </a:r>
            <a:r>
              <a:rPr lang="en-US" dirty="0"/>
              <a:t>for </a:t>
            </a:r>
            <a:r>
              <a:rPr lang="en-US" dirty="0" smtClean="0"/>
              <a:t>the application developer</a:t>
            </a:r>
            <a:r>
              <a:rPr lang="en-US" dirty="0"/>
              <a:t>.</a:t>
            </a:r>
          </a:p>
          <a:p>
            <a:endParaRPr lang="en-US" dirty="0" smtClean="0"/>
          </a:p>
          <a:p>
            <a:endParaRPr lang="en-US" b="1" dirty="0" smtClean="0"/>
          </a:p>
          <a:p>
            <a:endParaRPr lang="en-US" dirty="0" smtClean="0"/>
          </a:p>
          <a:p>
            <a:pPr>
              <a:buNone/>
            </a:pPr>
            <a:endParaRPr lang="en-US" dirty="0" smtClean="0"/>
          </a:p>
          <a:p>
            <a:endParaRPr lang="en-US" dirty="0" smtClean="0"/>
          </a:p>
          <a:p>
            <a:endParaRPr lang="en-US" dirty="0"/>
          </a:p>
          <a:p>
            <a:r>
              <a:rPr lang="en-US" dirty="0" err="1"/>
              <a:t>TinyDB</a:t>
            </a:r>
            <a:r>
              <a:rPr lang="en-US" dirty="0"/>
              <a:t> </a:t>
            </a:r>
            <a:r>
              <a:rPr lang="en-US" dirty="0" smtClean="0"/>
              <a:t>is a service that supports </a:t>
            </a:r>
            <a:br>
              <a:rPr lang="en-US" dirty="0" smtClean="0"/>
            </a:br>
            <a:r>
              <a:rPr lang="en-US" dirty="0" smtClean="0"/>
              <a:t>SQL-like queries on a sensor network.</a:t>
            </a:r>
          </a:p>
          <a:p>
            <a:pPr lvl="1"/>
            <a:r>
              <a:rPr lang="en-US" dirty="0" smtClean="0"/>
              <a:t>Flooding/echo communication</a:t>
            </a:r>
          </a:p>
          <a:p>
            <a:pPr lvl="1"/>
            <a:r>
              <a:rPr lang="en-US" dirty="0" smtClean="0"/>
              <a:t>Uses in-network </a:t>
            </a:r>
            <a:r>
              <a:rPr lang="en-US" dirty="0"/>
              <a:t>aggregation to</a:t>
            </a:r>
            <a:br>
              <a:rPr lang="en-US" dirty="0"/>
            </a:br>
            <a:r>
              <a:rPr lang="en-US" dirty="0"/>
              <a:t>speed up </a:t>
            </a:r>
            <a:r>
              <a:rPr lang="en-US" dirty="0" smtClean="0"/>
              <a:t>result propagation.</a:t>
            </a:r>
            <a:endParaRPr lang="en-US" dirty="0"/>
          </a:p>
        </p:txBody>
      </p:sp>
      <p:pic>
        <p:nvPicPr>
          <p:cNvPr id="1158151" name="Picture 7"/>
          <p:cNvPicPr>
            <a:picLocks noChangeAspect="1" noChangeArrowheads="1"/>
          </p:cNvPicPr>
          <p:nvPr/>
        </p:nvPicPr>
        <p:blipFill>
          <a:blip r:embed="rId4" cstate="print"/>
          <a:srcRect/>
          <a:stretch>
            <a:fillRect/>
          </a:stretch>
        </p:blipFill>
        <p:spPr bwMode="auto">
          <a:xfrm>
            <a:off x="5586724" y="4186685"/>
            <a:ext cx="2839710" cy="1641352"/>
          </a:xfrm>
          <a:prstGeom prst="rect">
            <a:avLst/>
          </a:prstGeom>
          <a:noFill/>
          <a:ln w="19050" algn="ctr">
            <a:solidFill>
              <a:schemeClr val="tx1"/>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815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815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8150">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8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r>
              <a:rPr lang="de-CH" dirty="0" smtClean="0"/>
              <a:t>Distributed </a:t>
            </a:r>
            <a:r>
              <a:rPr lang="de-CH" dirty="0" err="1" smtClean="0"/>
              <a:t>Aggregation</a:t>
            </a:r>
            <a:endParaRPr lang="en-US" dirty="0"/>
          </a:p>
        </p:txBody>
      </p:sp>
      <p:pic>
        <p:nvPicPr>
          <p:cNvPr id="1159216" name="Picture 48"/>
          <p:cNvPicPr>
            <a:picLocks noChangeAspect="1" noChangeArrowheads="1"/>
          </p:cNvPicPr>
          <p:nvPr/>
        </p:nvPicPr>
        <p:blipFill>
          <a:blip r:embed="rId3" cstate="print"/>
          <a:srcRect/>
          <a:stretch>
            <a:fillRect/>
          </a:stretch>
        </p:blipFill>
        <p:spPr bwMode="auto">
          <a:xfrm>
            <a:off x="6063362" y="1289448"/>
            <a:ext cx="2599536" cy="1844174"/>
          </a:xfrm>
          <a:prstGeom prst="rect">
            <a:avLst/>
          </a:prstGeom>
          <a:noFill/>
          <a:ln w="9525" algn="ctr">
            <a:noFill/>
            <a:miter lim="800000"/>
            <a:headEnd/>
            <a:tailEnd/>
          </a:ln>
          <a:effectLst/>
        </p:spPr>
      </p:pic>
      <p:sp>
        <p:nvSpPr>
          <p:cNvPr id="1159220" name="AutoShape 52"/>
          <p:cNvSpPr>
            <a:spLocks noChangeArrowheads="1"/>
          </p:cNvSpPr>
          <p:nvPr/>
        </p:nvSpPr>
        <p:spPr bwMode="auto">
          <a:xfrm>
            <a:off x="5909745" y="4808610"/>
            <a:ext cx="2771775" cy="1150937"/>
          </a:xfrm>
          <a:prstGeom prst="cloudCallout">
            <a:avLst>
              <a:gd name="adj1" fmla="val -35358"/>
              <a:gd name="adj2" fmla="val -82126"/>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r>
              <a:rPr lang="de-CH" sz="1600"/>
              <a:t>What cannot be computed using these functions?</a:t>
            </a:r>
            <a:endParaRPr lang="en-US" sz="1600"/>
          </a:p>
        </p:txBody>
      </p:sp>
      <p:sp>
        <p:nvSpPr>
          <p:cNvPr id="8" name="Rectangle 6"/>
          <p:cNvSpPr>
            <a:spLocks noGrp="1" noChangeArrowheads="1"/>
          </p:cNvSpPr>
          <p:nvPr>
            <p:ph idx="1"/>
          </p:nvPr>
        </p:nvSpPr>
        <p:spPr>
          <a:xfrm>
            <a:off x="468313" y="836613"/>
            <a:ext cx="8207375" cy="5337175"/>
          </a:xfrm>
        </p:spPr>
        <p:txBody>
          <a:bodyPr/>
          <a:lstStyle/>
          <a:p>
            <a:endParaRPr lang="en-US" dirty="0"/>
          </a:p>
          <a:p>
            <a:r>
              <a:rPr lang="de-CH" dirty="0" err="1" smtClean="0"/>
              <a:t>Growing</a:t>
            </a:r>
            <a:r>
              <a:rPr lang="de-CH" dirty="0" smtClean="0"/>
              <a:t> </a:t>
            </a:r>
            <a:r>
              <a:rPr lang="de-CH" dirty="0" err="1" smtClean="0"/>
              <a:t>interest</a:t>
            </a:r>
            <a:r>
              <a:rPr lang="de-CH" dirty="0" smtClean="0"/>
              <a:t> in </a:t>
            </a:r>
            <a:r>
              <a:rPr lang="de-CH" dirty="0" err="1" smtClean="0">
                <a:solidFill>
                  <a:srgbClr val="3983EF"/>
                </a:solidFill>
              </a:rPr>
              <a:t>distributed</a:t>
            </a:r>
            <a:r>
              <a:rPr lang="de-CH" dirty="0" smtClean="0">
                <a:solidFill>
                  <a:srgbClr val="3983EF"/>
                </a:solidFill>
              </a:rPr>
              <a:t> </a:t>
            </a:r>
            <a:r>
              <a:rPr lang="de-CH" dirty="0" err="1" smtClean="0">
                <a:solidFill>
                  <a:srgbClr val="3983EF"/>
                </a:solidFill>
              </a:rPr>
              <a:t>aggregation</a:t>
            </a:r>
            <a:endParaRPr lang="de-CH" dirty="0" smtClean="0">
              <a:solidFill>
                <a:srgbClr val="3983EF"/>
              </a:solidFill>
            </a:endParaRPr>
          </a:p>
          <a:p>
            <a:pPr lvl="1"/>
            <a:r>
              <a:rPr lang="de-CH" dirty="0" smtClean="0">
                <a:sym typeface="Wingdings" pitchFamily="2" charset="2"/>
              </a:rPr>
              <a:t>Sensor </a:t>
            </a:r>
            <a:r>
              <a:rPr lang="de-CH" dirty="0" err="1" smtClean="0">
                <a:sym typeface="Wingdings" pitchFamily="2" charset="2"/>
              </a:rPr>
              <a:t>networks</a:t>
            </a:r>
            <a:r>
              <a:rPr lang="de-CH" dirty="0" smtClean="0">
                <a:sym typeface="Wingdings" pitchFamily="2" charset="2"/>
              </a:rPr>
              <a:t>, </a:t>
            </a:r>
            <a:r>
              <a:rPr lang="de-CH" dirty="0" err="1" smtClean="0">
                <a:sym typeface="Wingdings" pitchFamily="2" charset="2"/>
              </a:rPr>
              <a:t>distributed</a:t>
            </a:r>
            <a:r>
              <a:rPr lang="de-CH" dirty="0" smtClean="0">
                <a:sym typeface="Wingdings" pitchFamily="2" charset="2"/>
              </a:rPr>
              <a:t> </a:t>
            </a:r>
            <a:r>
              <a:rPr lang="de-CH" dirty="0" err="1" smtClean="0">
                <a:sym typeface="Wingdings" pitchFamily="2" charset="2"/>
              </a:rPr>
              <a:t>databases</a:t>
            </a:r>
            <a:r>
              <a:rPr lang="de-CH" dirty="0" smtClean="0">
                <a:sym typeface="Wingdings" pitchFamily="2" charset="2"/>
              </a:rPr>
              <a:t>...</a:t>
            </a:r>
          </a:p>
          <a:p>
            <a:endParaRPr lang="de-CH" dirty="0" smtClean="0">
              <a:sym typeface="Wingdings" pitchFamily="2" charset="2"/>
            </a:endParaRPr>
          </a:p>
          <a:p>
            <a:pPr>
              <a:tabLst>
                <a:tab pos="2971800" algn="l"/>
              </a:tabLst>
            </a:pPr>
            <a:r>
              <a:rPr lang="de-CH" dirty="0" err="1" smtClean="0"/>
              <a:t>Aggregation</a:t>
            </a:r>
            <a:r>
              <a:rPr lang="de-CH" dirty="0" smtClean="0"/>
              <a:t> </a:t>
            </a:r>
            <a:r>
              <a:rPr lang="de-CH" dirty="0" err="1" smtClean="0"/>
              <a:t>functions</a:t>
            </a:r>
            <a:r>
              <a:rPr lang="de-CH" dirty="0" smtClean="0"/>
              <a:t>?</a:t>
            </a:r>
          </a:p>
          <a:p>
            <a:pPr lvl="1">
              <a:buClr>
                <a:schemeClr val="tx1"/>
              </a:buClr>
              <a:tabLst>
                <a:tab pos="2971800" algn="l"/>
              </a:tabLst>
            </a:pPr>
            <a:r>
              <a:rPr lang="de-CH" i="1" dirty="0" smtClean="0">
                <a:solidFill>
                  <a:srgbClr val="3983EF"/>
                </a:solidFill>
                <a:sym typeface="Wingdings" pitchFamily="2" charset="2"/>
              </a:rPr>
              <a:t>Distributive</a:t>
            </a:r>
            <a:r>
              <a:rPr lang="de-CH" dirty="0" smtClean="0">
                <a:sym typeface="Wingdings" pitchFamily="2" charset="2"/>
              </a:rPr>
              <a:t> (</a:t>
            </a:r>
            <a:r>
              <a:rPr lang="de-CH" dirty="0" err="1" smtClean="0">
                <a:sym typeface="Wingdings" pitchFamily="2" charset="2"/>
              </a:rPr>
              <a:t>max</a:t>
            </a:r>
            <a:r>
              <a:rPr lang="de-CH" dirty="0" smtClean="0">
                <a:sym typeface="Wingdings" pitchFamily="2" charset="2"/>
              </a:rPr>
              <a:t>, min, </a:t>
            </a:r>
            <a:r>
              <a:rPr lang="de-CH" dirty="0" err="1" smtClean="0">
                <a:sym typeface="Wingdings" pitchFamily="2" charset="2"/>
              </a:rPr>
              <a:t>sum</a:t>
            </a:r>
            <a:r>
              <a:rPr lang="de-CH" dirty="0" smtClean="0">
                <a:sym typeface="Wingdings" pitchFamily="2" charset="2"/>
              </a:rPr>
              <a:t>, </a:t>
            </a:r>
            <a:r>
              <a:rPr lang="de-CH" dirty="0" err="1" smtClean="0">
                <a:sym typeface="Wingdings" pitchFamily="2" charset="2"/>
              </a:rPr>
              <a:t>count</a:t>
            </a:r>
            <a:r>
              <a:rPr lang="de-CH" dirty="0" smtClean="0">
                <a:sym typeface="Wingdings" pitchFamily="2" charset="2"/>
              </a:rPr>
              <a:t>)</a:t>
            </a:r>
          </a:p>
          <a:p>
            <a:pPr lvl="1">
              <a:buClr>
                <a:schemeClr val="tx1"/>
              </a:buClr>
              <a:tabLst>
                <a:tab pos="2971800" algn="l"/>
              </a:tabLst>
            </a:pPr>
            <a:r>
              <a:rPr lang="de-CH" i="1" dirty="0" err="1" smtClean="0">
                <a:solidFill>
                  <a:srgbClr val="3983EF"/>
                </a:solidFill>
                <a:sym typeface="Wingdings" pitchFamily="2" charset="2"/>
              </a:rPr>
              <a:t>Algebraic</a:t>
            </a:r>
            <a:r>
              <a:rPr lang="de-CH" dirty="0" smtClean="0">
                <a:sym typeface="Wingdings" pitchFamily="2" charset="2"/>
              </a:rPr>
              <a:t> (plus, minus, </a:t>
            </a:r>
            <a:r>
              <a:rPr lang="de-CH" dirty="0" err="1" smtClean="0">
                <a:sym typeface="Wingdings" pitchFamily="2" charset="2"/>
              </a:rPr>
              <a:t>average</a:t>
            </a:r>
            <a:r>
              <a:rPr lang="de-CH" dirty="0" smtClean="0">
                <a:sym typeface="Wingdings" pitchFamily="2" charset="2"/>
              </a:rPr>
              <a:t>)</a:t>
            </a:r>
          </a:p>
          <a:p>
            <a:pPr lvl="1">
              <a:buClr>
                <a:schemeClr val="tx1"/>
              </a:buClr>
              <a:tabLst>
                <a:tab pos="2971800" algn="l"/>
              </a:tabLst>
            </a:pPr>
            <a:r>
              <a:rPr lang="de-CH" i="1" dirty="0" err="1" smtClean="0">
                <a:solidFill>
                  <a:srgbClr val="3983EF"/>
                </a:solidFill>
              </a:rPr>
              <a:t>Holistic</a:t>
            </a:r>
            <a:r>
              <a:rPr lang="de-CH" dirty="0" smtClean="0"/>
              <a:t> (median, </a:t>
            </a:r>
            <a:r>
              <a:rPr lang="de-CH" dirty="0" err="1" smtClean="0"/>
              <a:t>k</a:t>
            </a:r>
            <a:r>
              <a:rPr lang="de-CH" baseline="30000" dirty="0" err="1" smtClean="0"/>
              <a:t>th</a:t>
            </a:r>
            <a:r>
              <a:rPr lang="de-CH" dirty="0" smtClean="0"/>
              <a:t> </a:t>
            </a:r>
            <a:r>
              <a:rPr lang="de-CH" dirty="0" err="1" smtClean="0"/>
              <a:t>smallest/largest</a:t>
            </a:r>
            <a:r>
              <a:rPr lang="de-CH" dirty="0" smtClean="0"/>
              <a:t> </a:t>
            </a:r>
            <a:r>
              <a:rPr lang="de-CH" dirty="0" err="1" smtClean="0"/>
              <a:t>value</a:t>
            </a:r>
            <a:r>
              <a:rPr lang="de-CH" dirty="0" smtClean="0"/>
              <a:t>)</a:t>
            </a:r>
            <a:endParaRPr lang="en-US" dirty="0" smtClean="0"/>
          </a:p>
          <a:p>
            <a:endParaRPr lang="en-US" dirty="0" smtClean="0"/>
          </a:p>
          <a:p>
            <a:pPr>
              <a:tabLst>
                <a:tab pos="2971800" algn="l"/>
              </a:tabLst>
            </a:pPr>
            <a:r>
              <a:rPr lang="de-CH" i="1" dirty="0" err="1" smtClean="0"/>
              <a:t>Combinations</a:t>
            </a:r>
            <a:r>
              <a:rPr lang="de-CH" dirty="0" smtClean="0"/>
              <a:t> of </a:t>
            </a:r>
            <a:r>
              <a:rPr lang="de-CH" dirty="0" err="1" smtClean="0"/>
              <a:t>these</a:t>
            </a:r>
            <a:r>
              <a:rPr lang="de-CH" dirty="0" smtClean="0"/>
              <a:t> </a:t>
            </a:r>
            <a:r>
              <a:rPr lang="de-CH" dirty="0" err="1" smtClean="0"/>
              <a:t>functions</a:t>
            </a:r>
            <a:r>
              <a:rPr lang="de-CH" dirty="0" smtClean="0"/>
              <a:t> </a:t>
            </a:r>
            <a:r>
              <a:rPr lang="de-CH" dirty="0" err="1" smtClean="0"/>
              <a:t>enable</a:t>
            </a:r>
            <a:r>
              <a:rPr lang="de-CH" dirty="0" smtClean="0"/>
              <a:t> </a:t>
            </a:r>
            <a:r>
              <a:rPr lang="de-CH" dirty="0" err="1" smtClean="0">
                <a:solidFill>
                  <a:schemeClr val="tx1"/>
                </a:solidFill>
              </a:rPr>
              <a:t>complex</a:t>
            </a:r>
            <a:r>
              <a:rPr lang="de-CH" dirty="0" smtClean="0">
                <a:solidFill>
                  <a:schemeClr val="tx1"/>
                </a:solidFill>
              </a:rPr>
              <a:t> </a:t>
            </a:r>
            <a:r>
              <a:rPr lang="de-CH" dirty="0" err="1" smtClean="0">
                <a:solidFill>
                  <a:schemeClr val="tx1"/>
                </a:solidFill>
              </a:rPr>
              <a:t>queries</a:t>
            </a:r>
            <a:r>
              <a:rPr lang="de-CH" dirty="0" smtClean="0"/>
              <a:t>.</a:t>
            </a:r>
          </a:p>
          <a:p>
            <a:pPr lvl="1">
              <a:tabLst>
                <a:tab pos="2971800" algn="l"/>
              </a:tabLst>
            </a:pPr>
            <a:r>
              <a:rPr lang="de-CH" dirty="0" smtClean="0">
                <a:sym typeface="Wingdings" pitchFamily="2" charset="2"/>
              </a:rPr>
              <a:t>„</a:t>
            </a:r>
            <a:r>
              <a:rPr lang="de-CH" dirty="0" err="1" smtClean="0">
                <a:sym typeface="Wingdings" pitchFamily="2" charset="2"/>
              </a:rPr>
              <a:t>What</a:t>
            </a:r>
            <a:r>
              <a:rPr lang="de-CH" dirty="0" smtClean="0">
                <a:sym typeface="Wingdings" pitchFamily="2" charset="2"/>
              </a:rPr>
              <a:t> </a:t>
            </a:r>
            <a:r>
              <a:rPr lang="de-CH" dirty="0" err="1" smtClean="0">
                <a:sym typeface="Wingdings" pitchFamily="2" charset="2"/>
              </a:rPr>
              <a:t>is</a:t>
            </a:r>
            <a:r>
              <a:rPr lang="de-CH" dirty="0" smtClean="0">
                <a:sym typeface="Wingdings" pitchFamily="2" charset="2"/>
              </a:rPr>
              <a:t> </a:t>
            </a:r>
            <a:r>
              <a:rPr lang="de-CH" dirty="0" err="1" smtClean="0">
                <a:sym typeface="Wingdings" pitchFamily="2" charset="2"/>
              </a:rPr>
              <a:t>the</a:t>
            </a:r>
            <a:r>
              <a:rPr lang="de-CH" dirty="0" smtClean="0">
                <a:sym typeface="Wingdings" pitchFamily="2" charset="2"/>
              </a:rPr>
              <a:t> </a:t>
            </a:r>
            <a:r>
              <a:rPr lang="de-CH" dirty="0" err="1" smtClean="0">
                <a:sym typeface="Wingdings" pitchFamily="2" charset="2"/>
              </a:rPr>
              <a:t>average</a:t>
            </a:r>
            <a:r>
              <a:rPr lang="de-CH" dirty="0" smtClean="0">
                <a:sym typeface="Wingdings" pitchFamily="2" charset="2"/>
              </a:rPr>
              <a:t> of </a:t>
            </a:r>
            <a:r>
              <a:rPr lang="de-CH" dirty="0" err="1" smtClean="0">
                <a:sym typeface="Wingdings" pitchFamily="2" charset="2"/>
              </a:rPr>
              <a:t>the</a:t>
            </a:r>
            <a:r>
              <a:rPr lang="de-CH" dirty="0" smtClean="0">
                <a:sym typeface="Wingdings" pitchFamily="2" charset="2"/>
              </a:rPr>
              <a:t> 10% </a:t>
            </a:r>
            <a:r>
              <a:rPr lang="de-CH" dirty="0" err="1" smtClean="0">
                <a:sym typeface="Wingdings" pitchFamily="2" charset="2"/>
              </a:rPr>
              <a:t>largest</a:t>
            </a:r>
            <a:r>
              <a:rPr lang="de-CH" dirty="0" smtClean="0">
                <a:sym typeface="Wingdings" pitchFamily="2" charset="2"/>
              </a:rPr>
              <a:t> </a:t>
            </a:r>
            <a:r>
              <a:rPr lang="de-CH" dirty="0" err="1" smtClean="0">
                <a:sym typeface="Wingdings" pitchFamily="2" charset="2"/>
              </a:rPr>
              <a:t>values</a:t>
            </a:r>
            <a:r>
              <a:rPr lang="de-CH" dirty="0" smtClean="0">
                <a:sym typeface="Wingdings" pitchFamily="2" charset="2"/>
              </a:rPr>
              <a:t>?“</a:t>
            </a:r>
            <a:endParaRPr lang="de-DE"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59220"/>
                                        </p:tgtEl>
                                        <p:attrNameLst>
                                          <p:attrName>style.visibility</p:attrName>
                                        </p:attrNameLst>
                                      </p:cBhvr>
                                      <p:to>
                                        <p:strVal val="visible"/>
                                      </p:to>
                                    </p:set>
                                    <p:animEffect transition="in" filter="dissolve">
                                      <p:cBhvr>
                                        <p:cTn id="7" dur="500"/>
                                        <p:tgtEl>
                                          <p:spTgt spid="115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2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
          <p:cNvSpPr>
            <a:spLocks noGrp="1" noChangeArrowheads="1"/>
          </p:cNvSpPr>
          <p:nvPr>
            <p:ph idx="1"/>
          </p:nvPr>
        </p:nvSpPr>
        <p:spPr>
          <a:xfrm>
            <a:off x="468313" y="836613"/>
            <a:ext cx="8207375" cy="5337175"/>
          </a:xfrm>
        </p:spPr>
        <p:txBody>
          <a:bodyPr/>
          <a:lstStyle/>
          <a:p>
            <a:pPr>
              <a:spcBef>
                <a:spcPct val="50000"/>
              </a:spcBef>
              <a:tabLst>
                <a:tab pos="2971800" algn="l"/>
              </a:tabLst>
            </a:pPr>
            <a:endParaRPr lang="en-US" dirty="0" smtClean="0"/>
          </a:p>
          <a:p>
            <a:pPr>
              <a:spcBef>
                <a:spcPct val="50000"/>
              </a:spcBef>
              <a:tabLst>
                <a:tab pos="2971800" algn="l"/>
              </a:tabLst>
            </a:pPr>
            <a:r>
              <a:rPr lang="en-US" dirty="0" smtClean="0"/>
              <a:t>How </a:t>
            </a:r>
            <a:r>
              <a:rPr lang="en-US" dirty="0" smtClean="0">
                <a:solidFill>
                  <a:schemeClr val="tx1"/>
                </a:solidFill>
              </a:rPr>
              <a:t>difficult</a:t>
            </a:r>
            <a:r>
              <a:rPr lang="en-US" dirty="0" smtClean="0"/>
              <a:t> is it to compute these aggregation primitives?</a:t>
            </a:r>
          </a:p>
          <a:p>
            <a:pPr>
              <a:spcBef>
                <a:spcPct val="50000"/>
              </a:spcBef>
              <a:tabLst>
                <a:tab pos="2971800" algn="l"/>
              </a:tabLst>
            </a:pPr>
            <a:endParaRPr lang="en-US" sz="1200" dirty="0" smtClean="0"/>
          </a:p>
          <a:p>
            <a:pPr>
              <a:spcBef>
                <a:spcPct val="50000"/>
              </a:spcBef>
              <a:tabLst>
                <a:tab pos="2971800" algn="l"/>
              </a:tabLst>
            </a:pPr>
            <a:r>
              <a:rPr lang="en-US" dirty="0" smtClean="0"/>
              <a:t>Model:</a:t>
            </a:r>
          </a:p>
          <a:p>
            <a:pPr lvl="1">
              <a:tabLst>
                <a:tab pos="2971800" algn="l"/>
              </a:tabLst>
            </a:pPr>
            <a:r>
              <a:rPr lang="en-US" dirty="0" smtClean="0"/>
              <a:t>All nodes hold a </a:t>
            </a:r>
            <a:r>
              <a:rPr lang="en-US" dirty="0" smtClean="0">
                <a:solidFill>
                  <a:srgbClr val="3983EF"/>
                </a:solidFill>
              </a:rPr>
              <a:t>single element</a:t>
            </a:r>
            <a:r>
              <a:rPr lang="en-US" dirty="0" smtClean="0"/>
              <a:t>.</a:t>
            </a:r>
          </a:p>
          <a:p>
            <a:pPr lvl="1">
              <a:tabLst>
                <a:tab pos="2971800" algn="l"/>
              </a:tabLst>
            </a:pPr>
            <a:r>
              <a:rPr lang="en-US" dirty="0" smtClean="0"/>
              <a:t>A </a:t>
            </a:r>
            <a:r>
              <a:rPr lang="en-US" dirty="0" smtClean="0">
                <a:solidFill>
                  <a:srgbClr val="3983EF"/>
                </a:solidFill>
              </a:rPr>
              <a:t>spanning tree </a:t>
            </a:r>
            <a:r>
              <a:rPr lang="en-US" dirty="0" smtClean="0"/>
              <a:t>is available</a:t>
            </a:r>
          </a:p>
          <a:p>
            <a:pPr lvl="2">
              <a:tabLst>
                <a:tab pos="2971800" algn="l"/>
              </a:tabLst>
            </a:pPr>
            <a:r>
              <a:rPr lang="en-US" dirty="0" smtClean="0"/>
              <a:t>Shortest path tree (SPT), all nodes on shortest path to sink, radius D</a:t>
            </a:r>
          </a:p>
          <a:p>
            <a:pPr lvl="1">
              <a:tabLst>
                <a:tab pos="2971800" algn="l"/>
              </a:tabLst>
            </a:pPr>
            <a:r>
              <a:rPr lang="en-US" dirty="0" smtClean="0"/>
              <a:t>Messages can only contain 1 or 2</a:t>
            </a:r>
            <a:r>
              <a:rPr lang="en-US" dirty="0" smtClean="0">
                <a:solidFill>
                  <a:srgbClr val="FF0000"/>
                </a:solidFill>
              </a:rPr>
              <a:t> </a:t>
            </a:r>
            <a:r>
              <a:rPr lang="en-US" dirty="0" smtClean="0"/>
              <a:t>elements.</a:t>
            </a:r>
          </a:p>
          <a:p>
            <a:pPr lvl="1">
              <a:tabLst>
                <a:tab pos="2971800" algn="l"/>
              </a:tabLst>
            </a:pPr>
            <a:endParaRPr lang="en-US" dirty="0"/>
          </a:p>
        </p:txBody>
      </p:sp>
      <p:sp>
        <p:nvSpPr>
          <p:cNvPr id="1252354" name="Rectangle 2"/>
          <p:cNvSpPr>
            <a:spLocks noGrp="1" noChangeArrowheads="1"/>
          </p:cNvSpPr>
          <p:nvPr>
            <p:ph type="title"/>
          </p:nvPr>
        </p:nvSpPr>
        <p:spPr/>
        <p:txBody>
          <a:bodyPr/>
          <a:lstStyle/>
          <a:p>
            <a:r>
              <a:rPr lang="de-CH" dirty="0" err="1" smtClean="0"/>
              <a:t>Aggregation</a:t>
            </a:r>
            <a:r>
              <a:rPr lang="de-CH" dirty="0" smtClean="0"/>
              <a:t> Model</a:t>
            </a:r>
            <a:endParaRPr lang="en-US" dirty="0"/>
          </a:p>
        </p:txBody>
      </p:sp>
      <p:pic>
        <p:nvPicPr>
          <p:cNvPr id="1252355" name="Picture 3"/>
          <p:cNvPicPr>
            <a:picLocks noChangeAspect="1" noChangeArrowheads="1"/>
          </p:cNvPicPr>
          <p:nvPr/>
        </p:nvPicPr>
        <p:blipFill>
          <a:blip r:embed="rId3" cstate="print"/>
          <a:srcRect/>
          <a:stretch>
            <a:fillRect/>
          </a:stretch>
        </p:blipFill>
        <p:spPr bwMode="auto">
          <a:xfrm>
            <a:off x="910867" y="4664589"/>
            <a:ext cx="2411413" cy="1711325"/>
          </a:xfrm>
          <a:prstGeom prst="rect">
            <a:avLst/>
          </a:prstGeom>
          <a:noFill/>
          <a:ln w="9525" algn="ctr">
            <a:noFill/>
            <a:miter lim="800000"/>
            <a:headEnd/>
            <a:tailEnd/>
          </a:ln>
          <a:effectLst/>
        </p:spPr>
      </p:pic>
      <p:sp>
        <p:nvSpPr>
          <p:cNvPr id="1252372" name="Line 20"/>
          <p:cNvSpPr>
            <a:spLocks noChangeShapeType="1"/>
          </p:cNvSpPr>
          <p:nvPr/>
        </p:nvSpPr>
        <p:spPr bwMode="auto">
          <a:xfrm>
            <a:off x="4894035" y="4947699"/>
            <a:ext cx="795305" cy="61128"/>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73" name="Line 21"/>
          <p:cNvSpPr>
            <a:spLocks noChangeShapeType="1"/>
          </p:cNvSpPr>
          <p:nvPr/>
        </p:nvSpPr>
        <p:spPr bwMode="auto">
          <a:xfrm>
            <a:off x="4894035" y="4947699"/>
            <a:ext cx="126239" cy="482380"/>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74" name="Line 22"/>
          <p:cNvSpPr>
            <a:spLocks noChangeShapeType="1"/>
          </p:cNvSpPr>
          <p:nvPr/>
        </p:nvSpPr>
        <p:spPr bwMode="auto">
          <a:xfrm flipH="1">
            <a:off x="4957155" y="5399515"/>
            <a:ext cx="32261" cy="512944"/>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75" name="Line 23"/>
          <p:cNvSpPr>
            <a:spLocks noChangeShapeType="1"/>
          </p:cNvSpPr>
          <p:nvPr/>
        </p:nvSpPr>
        <p:spPr bwMode="auto">
          <a:xfrm>
            <a:off x="4957155" y="5912459"/>
            <a:ext cx="795305" cy="301654"/>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76" name="Line 24"/>
          <p:cNvSpPr>
            <a:spLocks noChangeShapeType="1"/>
          </p:cNvSpPr>
          <p:nvPr/>
        </p:nvSpPr>
        <p:spPr bwMode="auto">
          <a:xfrm flipV="1">
            <a:off x="5689340" y="4887900"/>
            <a:ext cx="921544" cy="150162"/>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77" name="Line 25"/>
          <p:cNvSpPr>
            <a:spLocks noChangeShapeType="1"/>
          </p:cNvSpPr>
          <p:nvPr/>
        </p:nvSpPr>
        <p:spPr bwMode="auto">
          <a:xfrm>
            <a:off x="5689340" y="5038063"/>
            <a:ext cx="63119" cy="482380"/>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79" name="Line 27"/>
          <p:cNvSpPr>
            <a:spLocks noChangeShapeType="1"/>
          </p:cNvSpPr>
          <p:nvPr/>
        </p:nvSpPr>
        <p:spPr bwMode="auto">
          <a:xfrm>
            <a:off x="5720199" y="5038063"/>
            <a:ext cx="478305" cy="361453"/>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80" name="Line 28"/>
          <p:cNvSpPr>
            <a:spLocks noChangeShapeType="1"/>
          </p:cNvSpPr>
          <p:nvPr/>
        </p:nvSpPr>
        <p:spPr bwMode="auto">
          <a:xfrm>
            <a:off x="6229362" y="5430079"/>
            <a:ext cx="318402" cy="603307"/>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81" name="Line 29"/>
          <p:cNvSpPr>
            <a:spLocks noChangeShapeType="1"/>
          </p:cNvSpPr>
          <p:nvPr/>
        </p:nvSpPr>
        <p:spPr bwMode="auto">
          <a:xfrm>
            <a:off x="6229362" y="5399515"/>
            <a:ext cx="1050588" cy="0"/>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82" name="Line 30"/>
          <p:cNvSpPr>
            <a:spLocks noChangeShapeType="1"/>
          </p:cNvSpPr>
          <p:nvPr/>
        </p:nvSpPr>
        <p:spPr bwMode="auto">
          <a:xfrm>
            <a:off x="7279950" y="5399515"/>
            <a:ext cx="730783" cy="61128"/>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83" name="Line 31"/>
          <p:cNvSpPr>
            <a:spLocks noChangeShapeType="1"/>
          </p:cNvSpPr>
          <p:nvPr/>
        </p:nvSpPr>
        <p:spPr bwMode="auto">
          <a:xfrm flipH="1">
            <a:off x="7279950" y="5068627"/>
            <a:ext cx="158500" cy="361453"/>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84" name="Line 32"/>
          <p:cNvSpPr>
            <a:spLocks noChangeShapeType="1"/>
          </p:cNvSpPr>
          <p:nvPr/>
        </p:nvSpPr>
        <p:spPr bwMode="auto">
          <a:xfrm flipH="1">
            <a:off x="7279950" y="5430079"/>
            <a:ext cx="30858" cy="392017"/>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89" name="Line 37"/>
          <p:cNvSpPr>
            <a:spLocks noChangeShapeType="1"/>
          </p:cNvSpPr>
          <p:nvPr/>
        </p:nvSpPr>
        <p:spPr bwMode="auto">
          <a:xfrm>
            <a:off x="7279950" y="5430079"/>
            <a:ext cx="635402" cy="422581"/>
          </a:xfrm>
          <a:prstGeom prst="line">
            <a:avLst/>
          </a:prstGeom>
          <a:noFill/>
          <a:ln w="31750">
            <a:solidFill>
              <a:schemeClr val="tx1">
                <a:lumMod val="65000"/>
                <a:lumOff val="35000"/>
              </a:schemeClr>
            </a:solidFill>
            <a:round/>
            <a:headEnd/>
            <a:tailEnd/>
          </a:ln>
          <a:effectLst/>
        </p:spPr>
        <p:txBody>
          <a:bodyPr lIns="90000" tIns="46800" rIns="90000" bIns="46800">
            <a:spAutoFit/>
          </a:bodyPr>
          <a:lstStyle/>
          <a:p>
            <a:endParaRPr lang="en-US"/>
          </a:p>
        </p:txBody>
      </p:sp>
      <p:sp>
        <p:nvSpPr>
          <p:cNvPr id="1252396" name="Text Box 44"/>
          <p:cNvSpPr txBox="1">
            <a:spLocks noChangeArrowheads="1"/>
          </p:cNvSpPr>
          <p:nvPr/>
        </p:nvSpPr>
        <p:spPr bwMode="auto">
          <a:xfrm>
            <a:off x="4674024" y="5366750"/>
            <a:ext cx="349250"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19</a:t>
            </a:r>
            <a:endParaRPr lang="de-DE" sz="1200" dirty="0"/>
          </a:p>
        </p:txBody>
      </p:sp>
      <p:sp>
        <p:nvSpPr>
          <p:cNvPr id="1252397" name="Text Box 45"/>
          <p:cNvSpPr txBox="1">
            <a:spLocks noChangeArrowheads="1"/>
          </p:cNvSpPr>
          <p:nvPr/>
        </p:nvSpPr>
        <p:spPr bwMode="auto">
          <a:xfrm>
            <a:off x="4870092" y="4683639"/>
            <a:ext cx="265113"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a:t>8</a:t>
            </a:r>
            <a:endParaRPr lang="de-DE" sz="1200" dirty="0"/>
          </a:p>
        </p:txBody>
      </p:sp>
      <p:sp>
        <p:nvSpPr>
          <p:cNvPr id="1252398" name="Text Box 46"/>
          <p:cNvSpPr txBox="1">
            <a:spLocks noChangeArrowheads="1"/>
          </p:cNvSpPr>
          <p:nvPr/>
        </p:nvSpPr>
        <p:spPr bwMode="auto">
          <a:xfrm>
            <a:off x="7498992" y="4970976"/>
            <a:ext cx="265113"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a:t>9</a:t>
            </a:r>
            <a:endParaRPr lang="de-DE" sz="1200"/>
          </a:p>
        </p:txBody>
      </p:sp>
      <p:sp>
        <p:nvSpPr>
          <p:cNvPr id="1252399" name="Text Box 47"/>
          <p:cNvSpPr txBox="1">
            <a:spLocks noChangeArrowheads="1"/>
          </p:cNvSpPr>
          <p:nvPr/>
        </p:nvSpPr>
        <p:spPr bwMode="auto">
          <a:xfrm>
            <a:off x="5770205" y="6160014"/>
            <a:ext cx="349250"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a:t>20</a:t>
            </a:r>
            <a:endParaRPr lang="de-DE" sz="1200"/>
          </a:p>
        </p:txBody>
      </p:sp>
      <p:sp>
        <p:nvSpPr>
          <p:cNvPr id="1252400" name="Text Box 48"/>
          <p:cNvSpPr txBox="1">
            <a:spLocks noChangeArrowheads="1"/>
          </p:cNvSpPr>
          <p:nvPr/>
        </p:nvSpPr>
        <p:spPr bwMode="auto">
          <a:xfrm>
            <a:off x="5554305" y="4720151"/>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65</a:t>
            </a:r>
            <a:endParaRPr lang="de-DE" sz="1200" dirty="0"/>
          </a:p>
        </p:txBody>
      </p:sp>
      <p:sp>
        <p:nvSpPr>
          <p:cNvPr id="1252401" name="Text Box 49"/>
          <p:cNvSpPr txBox="1">
            <a:spLocks noChangeArrowheads="1"/>
          </p:cNvSpPr>
          <p:nvPr/>
        </p:nvSpPr>
        <p:spPr bwMode="auto">
          <a:xfrm>
            <a:off x="7930792" y="5859939"/>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96</a:t>
            </a:r>
            <a:endParaRPr lang="de-DE" sz="1200" dirty="0"/>
          </a:p>
        </p:txBody>
      </p:sp>
      <p:sp>
        <p:nvSpPr>
          <p:cNvPr id="1252402" name="Text Box 50"/>
          <p:cNvSpPr txBox="1">
            <a:spLocks noChangeArrowheads="1"/>
          </p:cNvSpPr>
          <p:nvPr/>
        </p:nvSpPr>
        <p:spPr bwMode="auto">
          <a:xfrm>
            <a:off x="6490930" y="5763139"/>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28</a:t>
            </a:r>
            <a:endParaRPr lang="de-DE" sz="1200" dirty="0"/>
          </a:p>
        </p:txBody>
      </p:sp>
      <p:sp>
        <p:nvSpPr>
          <p:cNvPr id="1252403" name="Text Box 51"/>
          <p:cNvSpPr txBox="1">
            <a:spLocks noChangeArrowheads="1"/>
          </p:cNvSpPr>
          <p:nvPr/>
        </p:nvSpPr>
        <p:spPr bwMode="auto">
          <a:xfrm>
            <a:off x="4689117" y="5956814"/>
            <a:ext cx="43663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100</a:t>
            </a:r>
            <a:endParaRPr lang="de-DE" sz="1200" dirty="0"/>
          </a:p>
        </p:txBody>
      </p:sp>
      <p:sp>
        <p:nvSpPr>
          <p:cNvPr id="1252404" name="Text Box 52"/>
          <p:cNvSpPr txBox="1">
            <a:spLocks noChangeArrowheads="1"/>
          </p:cNvSpPr>
          <p:nvPr/>
        </p:nvSpPr>
        <p:spPr bwMode="auto">
          <a:xfrm>
            <a:off x="5505092" y="5547239"/>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19</a:t>
            </a:r>
            <a:endParaRPr lang="de-DE" sz="1200" dirty="0"/>
          </a:p>
        </p:txBody>
      </p:sp>
      <p:sp>
        <p:nvSpPr>
          <p:cNvPr id="1252405" name="Text Box 53"/>
          <p:cNvSpPr txBox="1">
            <a:spLocks noChangeArrowheads="1"/>
          </p:cNvSpPr>
          <p:nvPr/>
        </p:nvSpPr>
        <p:spPr bwMode="auto">
          <a:xfrm>
            <a:off x="6084463" y="5115439"/>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27</a:t>
            </a:r>
            <a:endParaRPr lang="de-DE" sz="1200" dirty="0"/>
          </a:p>
        </p:txBody>
      </p:sp>
      <p:sp>
        <p:nvSpPr>
          <p:cNvPr id="1252406" name="Text Box 54"/>
          <p:cNvSpPr txBox="1">
            <a:spLocks noChangeArrowheads="1"/>
          </p:cNvSpPr>
          <p:nvPr/>
        </p:nvSpPr>
        <p:spPr bwMode="auto">
          <a:xfrm>
            <a:off x="7900537" y="5129726"/>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45</a:t>
            </a:r>
            <a:endParaRPr lang="de-DE" sz="1200" dirty="0"/>
          </a:p>
        </p:txBody>
      </p:sp>
      <p:sp>
        <p:nvSpPr>
          <p:cNvPr id="1252407" name="Text Box 55"/>
          <p:cNvSpPr txBox="1">
            <a:spLocks noChangeArrowheads="1"/>
          </p:cNvSpPr>
          <p:nvPr/>
        </p:nvSpPr>
        <p:spPr bwMode="auto">
          <a:xfrm>
            <a:off x="6608405" y="4683639"/>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36</a:t>
            </a:r>
            <a:endParaRPr lang="de-DE" sz="1200" dirty="0"/>
          </a:p>
        </p:txBody>
      </p:sp>
      <p:sp>
        <p:nvSpPr>
          <p:cNvPr id="1252408" name="Text Box 56"/>
          <p:cNvSpPr txBox="1">
            <a:spLocks noChangeArrowheads="1"/>
          </p:cNvSpPr>
          <p:nvPr/>
        </p:nvSpPr>
        <p:spPr bwMode="auto">
          <a:xfrm>
            <a:off x="6926335" y="5383055"/>
            <a:ext cx="351676" cy="279180"/>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dirty="0" smtClean="0"/>
              <a:t>71</a:t>
            </a:r>
            <a:endParaRPr lang="de-DE" sz="1200" dirty="0"/>
          </a:p>
        </p:txBody>
      </p:sp>
      <p:sp>
        <p:nvSpPr>
          <p:cNvPr id="1252409" name="Text Box 57"/>
          <p:cNvSpPr txBox="1">
            <a:spLocks noChangeArrowheads="1"/>
          </p:cNvSpPr>
          <p:nvPr/>
        </p:nvSpPr>
        <p:spPr bwMode="auto">
          <a:xfrm>
            <a:off x="7283092" y="5836164"/>
            <a:ext cx="265113" cy="274637"/>
          </a:xfrm>
          <a:prstGeom prst="rect">
            <a:avLst/>
          </a:prstGeom>
          <a:noFill/>
          <a:ln w="9525" algn="ctr">
            <a:noFill/>
            <a:miter lim="800000"/>
            <a:headEnd/>
            <a:tailEnd/>
          </a:ln>
          <a:effectLst/>
        </p:spPr>
        <p:txBody>
          <a:bodyPr wrap="none" lIns="90000" tIns="46800" rIns="90000" bIns="46800">
            <a:spAutoFit/>
          </a:bodyPr>
          <a:lstStyle/>
          <a:p>
            <a:pPr>
              <a:tabLst>
                <a:tab pos="2971800" algn="l"/>
              </a:tabLst>
            </a:pPr>
            <a:r>
              <a:rPr lang="de-CH" sz="1200"/>
              <a:t>3</a:t>
            </a:r>
            <a:endParaRPr lang="de-DE" sz="1200"/>
          </a:p>
        </p:txBody>
      </p:sp>
      <p:sp>
        <p:nvSpPr>
          <p:cNvPr id="53" name="Line 20"/>
          <p:cNvSpPr>
            <a:spLocks noChangeShapeType="1"/>
          </p:cNvSpPr>
          <p:nvPr/>
        </p:nvSpPr>
        <p:spPr bwMode="auto">
          <a:xfrm flipV="1">
            <a:off x="5036029" y="5079833"/>
            <a:ext cx="643095" cy="321546"/>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1" name="Line 20"/>
          <p:cNvSpPr>
            <a:spLocks noChangeShapeType="1"/>
          </p:cNvSpPr>
          <p:nvPr/>
        </p:nvSpPr>
        <p:spPr bwMode="auto">
          <a:xfrm flipV="1">
            <a:off x="5769559" y="5521960"/>
            <a:ext cx="45719" cy="653141"/>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2" name="Line 20"/>
          <p:cNvSpPr>
            <a:spLocks noChangeShapeType="1"/>
          </p:cNvSpPr>
          <p:nvPr/>
        </p:nvSpPr>
        <p:spPr bwMode="auto">
          <a:xfrm flipV="1">
            <a:off x="5759511" y="5421477"/>
            <a:ext cx="442127" cy="80387"/>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4" name="Line 20"/>
          <p:cNvSpPr>
            <a:spLocks noChangeShapeType="1"/>
          </p:cNvSpPr>
          <p:nvPr/>
        </p:nvSpPr>
        <p:spPr bwMode="auto">
          <a:xfrm flipV="1">
            <a:off x="6221735" y="4949203"/>
            <a:ext cx="381837" cy="472273"/>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5" name="Line 20"/>
          <p:cNvSpPr>
            <a:spLocks noChangeShapeType="1"/>
          </p:cNvSpPr>
          <p:nvPr/>
        </p:nvSpPr>
        <p:spPr bwMode="auto">
          <a:xfrm flipH="1" flipV="1">
            <a:off x="6623670" y="4929108"/>
            <a:ext cx="773722" cy="140677"/>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6" name="Line 20"/>
          <p:cNvSpPr>
            <a:spLocks noChangeShapeType="1"/>
          </p:cNvSpPr>
          <p:nvPr/>
        </p:nvSpPr>
        <p:spPr bwMode="auto">
          <a:xfrm flipH="1" flipV="1">
            <a:off x="7417488" y="5079833"/>
            <a:ext cx="552659" cy="371788"/>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7" name="Line 20"/>
          <p:cNvSpPr>
            <a:spLocks noChangeShapeType="1"/>
          </p:cNvSpPr>
          <p:nvPr/>
        </p:nvSpPr>
        <p:spPr bwMode="auto">
          <a:xfrm flipV="1">
            <a:off x="7919905" y="5421477"/>
            <a:ext cx="45719" cy="452176"/>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8" name="Line 20"/>
          <p:cNvSpPr>
            <a:spLocks noChangeShapeType="1"/>
          </p:cNvSpPr>
          <p:nvPr/>
        </p:nvSpPr>
        <p:spPr bwMode="auto">
          <a:xfrm flipH="1" flipV="1">
            <a:off x="7296908" y="5813362"/>
            <a:ext cx="622999" cy="80387"/>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59" name="Line 20"/>
          <p:cNvSpPr>
            <a:spLocks noChangeShapeType="1"/>
          </p:cNvSpPr>
          <p:nvPr/>
        </p:nvSpPr>
        <p:spPr bwMode="auto">
          <a:xfrm flipV="1">
            <a:off x="6543281" y="5833459"/>
            <a:ext cx="753625" cy="211016"/>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60" name="Line 20"/>
          <p:cNvSpPr>
            <a:spLocks noChangeShapeType="1"/>
          </p:cNvSpPr>
          <p:nvPr/>
        </p:nvSpPr>
        <p:spPr bwMode="auto">
          <a:xfrm flipH="1">
            <a:off x="5779608" y="6064571"/>
            <a:ext cx="783772" cy="130628"/>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61" name="Line 20"/>
          <p:cNvSpPr>
            <a:spLocks noChangeShapeType="1"/>
          </p:cNvSpPr>
          <p:nvPr/>
        </p:nvSpPr>
        <p:spPr bwMode="auto">
          <a:xfrm flipH="1" flipV="1">
            <a:off x="5015934" y="5441573"/>
            <a:ext cx="743577" cy="80387"/>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62" name="Line 20"/>
          <p:cNvSpPr>
            <a:spLocks noChangeShapeType="1"/>
          </p:cNvSpPr>
          <p:nvPr/>
        </p:nvSpPr>
        <p:spPr bwMode="auto">
          <a:xfrm>
            <a:off x="6613621" y="4919061"/>
            <a:ext cx="673239" cy="522514"/>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63" name="Line 20"/>
          <p:cNvSpPr>
            <a:spLocks noChangeShapeType="1"/>
          </p:cNvSpPr>
          <p:nvPr/>
        </p:nvSpPr>
        <p:spPr bwMode="auto">
          <a:xfrm flipV="1">
            <a:off x="4955644" y="5552105"/>
            <a:ext cx="823964" cy="361739"/>
          </a:xfrm>
          <a:prstGeom prst="line">
            <a:avLst/>
          </a:prstGeom>
          <a:noFill/>
          <a:ln w="31750">
            <a:solidFill>
              <a:schemeClr val="tx1">
                <a:lumMod val="65000"/>
                <a:lumOff val="35000"/>
              </a:schemeClr>
            </a:solidFill>
            <a:round/>
            <a:headEnd/>
            <a:tailEnd/>
          </a:ln>
          <a:effectLst/>
        </p:spPr>
        <p:txBody>
          <a:bodyPr wrap="square" lIns="90000" tIns="46800" rIns="90000" bIns="46800">
            <a:spAutoFit/>
          </a:bodyPr>
          <a:lstStyle/>
          <a:p>
            <a:endParaRPr lang="en-US"/>
          </a:p>
        </p:txBody>
      </p:sp>
      <p:sp>
        <p:nvSpPr>
          <p:cNvPr id="1252361" name="Oval 9"/>
          <p:cNvSpPr>
            <a:spLocks noChangeArrowheads="1"/>
          </p:cNvSpPr>
          <p:nvPr/>
        </p:nvSpPr>
        <p:spPr bwMode="auto">
          <a:xfrm>
            <a:off x="4798655" y="4857336"/>
            <a:ext cx="190761" cy="180726"/>
          </a:xfrm>
          <a:prstGeom prst="ellipse">
            <a:avLst/>
          </a:prstGeom>
          <a:solidFill>
            <a:schemeClr val="tx1"/>
          </a:solidFill>
          <a:ln w="9525" algn="ctr">
            <a:solidFill>
              <a:schemeClr val="tx1"/>
            </a:solidFill>
            <a:round/>
            <a:headEnd/>
            <a:tailEnd/>
          </a:ln>
          <a:effectLst/>
        </p:spPr>
        <p:txBody>
          <a:bodyPr wrap="none" lIns="90000" tIns="46800" rIns="90000" bIns="46800" anchor="ctr">
            <a:spAutoFit/>
          </a:bodyPr>
          <a:lstStyle/>
          <a:p>
            <a:endParaRPr lang="en-US"/>
          </a:p>
        </p:txBody>
      </p:sp>
      <p:sp>
        <p:nvSpPr>
          <p:cNvPr id="1252363" name="Oval 11"/>
          <p:cNvSpPr>
            <a:spLocks noChangeArrowheads="1"/>
          </p:cNvSpPr>
          <p:nvPr/>
        </p:nvSpPr>
        <p:spPr bwMode="auto">
          <a:xfrm>
            <a:off x="4924894" y="5339716"/>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6" name="Oval 14"/>
          <p:cNvSpPr>
            <a:spLocks noChangeArrowheads="1"/>
          </p:cNvSpPr>
          <p:nvPr/>
        </p:nvSpPr>
        <p:spPr bwMode="auto">
          <a:xfrm>
            <a:off x="4861774" y="5822096"/>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7" name="Oval 15"/>
          <p:cNvSpPr>
            <a:spLocks noChangeArrowheads="1"/>
          </p:cNvSpPr>
          <p:nvPr/>
        </p:nvSpPr>
        <p:spPr bwMode="auto">
          <a:xfrm>
            <a:off x="6452384" y="5972258"/>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8" name="Oval 16"/>
          <p:cNvSpPr>
            <a:spLocks noChangeArrowheads="1"/>
          </p:cNvSpPr>
          <p:nvPr/>
        </p:nvSpPr>
        <p:spPr bwMode="auto">
          <a:xfrm>
            <a:off x="5657079" y="6123750"/>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9" name="Oval 17"/>
          <p:cNvSpPr>
            <a:spLocks noChangeArrowheads="1"/>
          </p:cNvSpPr>
          <p:nvPr/>
        </p:nvSpPr>
        <p:spPr bwMode="auto">
          <a:xfrm>
            <a:off x="7215428" y="5731733"/>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70" name="Oval 18"/>
          <p:cNvSpPr>
            <a:spLocks noChangeArrowheads="1"/>
          </p:cNvSpPr>
          <p:nvPr/>
        </p:nvSpPr>
        <p:spPr bwMode="auto">
          <a:xfrm>
            <a:off x="7884494" y="5370280"/>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71" name="Oval 19"/>
          <p:cNvSpPr>
            <a:spLocks noChangeArrowheads="1"/>
          </p:cNvSpPr>
          <p:nvPr/>
        </p:nvSpPr>
        <p:spPr bwMode="auto">
          <a:xfrm>
            <a:off x="6133982" y="5339716"/>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78" name="Oval 26"/>
          <p:cNvSpPr>
            <a:spLocks noChangeArrowheads="1"/>
          </p:cNvSpPr>
          <p:nvPr/>
        </p:nvSpPr>
        <p:spPr bwMode="auto">
          <a:xfrm>
            <a:off x="5689340" y="5430079"/>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85" name="Oval 33"/>
          <p:cNvSpPr>
            <a:spLocks noChangeArrowheads="1"/>
          </p:cNvSpPr>
          <p:nvPr/>
        </p:nvSpPr>
        <p:spPr bwMode="auto">
          <a:xfrm>
            <a:off x="7819972" y="5791532"/>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87" name="Oval 35"/>
          <p:cNvSpPr>
            <a:spLocks noChangeArrowheads="1"/>
          </p:cNvSpPr>
          <p:nvPr/>
        </p:nvSpPr>
        <p:spPr bwMode="auto">
          <a:xfrm>
            <a:off x="7343070" y="5008827"/>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2" name="Oval 10"/>
          <p:cNvSpPr>
            <a:spLocks noChangeArrowheads="1"/>
          </p:cNvSpPr>
          <p:nvPr/>
        </p:nvSpPr>
        <p:spPr bwMode="auto">
          <a:xfrm>
            <a:off x="5593960" y="4947699"/>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5" name="Oval 13"/>
          <p:cNvSpPr>
            <a:spLocks noChangeArrowheads="1"/>
          </p:cNvSpPr>
          <p:nvPr/>
        </p:nvSpPr>
        <p:spPr bwMode="auto">
          <a:xfrm>
            <a:off x="6515504" y="4828101"/>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64" name="Oval 12"/>
          <p:cNvSpPr>
            <a:spLocks noChangeArrowheads="1"/>
          </p:cNvSpPr>
          <p:nvPr/>
        </p:nvSpPr>
        <p:spPr bwMode="auto">
          <a:xfrm>
            <a:off x="7184570" y="5339716"/>
            <a:ext cx="190761" cy="180726"/>
          </a:xfrm>
          <a:prstGeom prst="ellipse">
            <a:avLst/>
          </a:prstGeom>
          <a:solidFill>
            <a:schemeClr val="tx1"/>
          </a:solidFill>
          <a:ln w="9525" algn="ctr">
            <a:noFill/>
            <a:round/>
            <a:headEnd/>
            <a:tailEnd/>
          </a:ln>
          <a:effectLst/>
        </p:spPr>
        <p:txBody>
          <a:bodyPr wrap="none" lIns="90000" tIns="46800" rIns="90000" bIns="46800" anchor="ctr">
            <a:spAutoFit/>
          </a:bodyPr>
          <a:lstStyle/>
          <a:p>
            <a:endParaRPr lang="en-US"/>
          </a:p>
        </p:txBody>
      </p:sp>
      <p:sp>
        <p:nvSpPr>
          <p:cNvPr id="1252394" name="AutoShape 42"/>
          <p:cNvSpPr>
            <a:spLocks noChangeArrowheads="1"/>
          </p:cNvSpPr>
          <p:nvPr/>
        </p:nvSpPr>
        <p:spPr bwMode="auto">
          <a:xfrm>
            <a:off x="5780399" y="1627833"/>
            <a:ext cx="2861183" cy="1163800"/>
          </a:xfrm>
          <a:prstGeom prst="cloudCallout">
            <a:avLst>
              <a:gd name="adj1" fmla="val -91211"/>
              <a:gd name="adj2" fmla="val 30283"/>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r>
              <a:rPr lang="de-CH" sz="1400" dirty="0" err="1"/>
              <a:t>Can</a:t>
            </a:r>
            <a:r>
              <a:rPr lang="de-CH" sz="1400" dirty="0"/>
              <a:t> </a:t>
            </a:r>
            <a:r>
              <a:rPr lang="de-CH" sz="1400" dirty="0" err="1" smtClean="0"/>
              <a:t>be</a:t>
            </a:r>
            <a:r>
              <a:rPr lang="de-CH" sz="1400" dirty="0" smtClean="0"/>
              <a:t> </a:t>
            </a:r>
            <a:r>
              <a:rPr lang="de-CH" sz="1400" dirty="0" err="1" smtClean="0"/>
              <a:t>generalized</a:t>
            </a:r>
            <a:r>
              <a:rPr lang="de-CH" sz="1400" dirty="0" smtClean="0"/>
              <a:t> </a:t>
            </a:r>
            <a:r>
              <a:rPr lang="de-CH" sz="1400" dirty="0"/>
              <a:t>to an </a:t>
            </a:r>
            <a:r>
              <a:rPr lang="de-CH" sz="1400" dirty="0" err="1"/>
              <a:t>arbitrary</a:t>
            </a:r>
            <a:r>
              <a:rPr lang="de-CH" sz="1400" dirty="0"/>
              <a:t> </a:t>
            </a:r>
            <a:r>
              <a:rPr lang="de-CH" sz="1400" dirty="0" err="1"/>
              <a:t>number</a:t>
            </a:r>
            <a:r>
              <a:rPr lang="de-CH" sz="1400" dirty="0"/>
              <a:t> of </a:t>
            </a:r>
            <a:r>
              <a:rPr lang="de-CH" sz="1400" dirty="0" err="1"/>
              <a:t>elements</a:t>
            </a:r>
            <a:r>
              <a:rPr lang="de-CH" sz="1400" dirty="0"/>
              <a:t>!</a:t>
            </a:r>
            <a:endParaRPr lang="en-US" sz="1400" dirty="0"/>
          </a:p>
        </p:txBody>
      </p:sp>
      <p:sp>
        <p:nvSpPr>
          <p:cNvPr id="65" name="Pfeil nach rechts 64"/>
          <p:cNvSpPr/>
          <p:nvPr/>
        </p:nvSpPr>
        <p:spPr bwMode="auto">
          <a:xfrm>
            <a:off x="3697793" y="5315578"/>
            <a:ext cx="663192" cy="371789"/>
          </a:xfrm>
          <a:prstGeom prst="rightArrow">
            <a:avLst/>
          </a:prstGeom>
          <a:solidFill>
            <a:srgbClr val="3983EF"/>
          </a:solidFill>
          <a:ln w="9525" cap="flat" cmpd="sng" algn="ctr">
            <a:solidFill>
              <a:srgbClr val="3983E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66" name="AutoShape 42"/>
          <p:cNvSpPr>
            <a:spLocks noChangeArrowheads="1"/>
          </p:cNvSpPr>
          <p:nvPr/>
        </p:nvSpPr>
        <p:spPr bwMode="auto">
          <a:xfrm>
            <a:off x="6043332" y="3483556"/>
            <a:ext cx="1392448" cy="611275"/>
          </a:xfrm>
          <a:prstGeom prst="cloudCallout">
            <a:avLst>
              <a:gd name="adj1" fmla="val -70477"/>
              <a:gd name="adj2" fmla="val -43029"/>
            </a:avLst>
          </a:prstGeom>
          <a:solidFill>
            <a:srgbClr val="3983EF"/>
          </a:solidFill>
          <a:ln w="9525">
            <a:solidFill>
              <a:schemeClr val="tx1"/>
            </a:solidFill>
            <a:round/>
            <a:headEnd/>
            <a:tailEnd/>
          </a:ln>
          <a:effectLst/>
        </p:spPr>
        <p:txBody>
          <a:bodyPr lIns="90000" tIns="46800" rIns="90000" bIns="46800"/>
          <a:lstStyle/>
          <a:p>
            <a:pPr algn="ctr">
              <a:tabLst>
                <a:tab pos="2971800" algn="l"/>
              </a:tabLst>
            </a:pPr>
            <a:r>
              <a:rPr lang="de-CH" sz="1400" dirty="0" smtClean="0"/>
              <a:t>O(1)</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3" end="3"/>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523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23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524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240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2523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24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23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524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523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24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24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524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523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24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524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24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523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523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23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523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523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523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23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523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523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523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523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23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23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523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523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5236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5236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523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5236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523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523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5237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5238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5238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5236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523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5236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52355"/>
                                        </p:tgtEl>
                                        <p:attrNameLst>
                                          <p:attrName>style.visibility</p:attrName>
                                        </p:attrNameLst>
                                      </p:cBhvr>
                                      <p:to>
                                        <p:strVal val="visible"/>
                                      </p:to>
                                    </p:set>
                                  </p:childTnLst>
                                </p:cTn>
                              </p:par>
                            </p:childTnLst>
                          </p:cTn>
                        </p:par>
                        <p:par>
                          <p:cTn id="125" fill="hold">
                            <p:stCondLst>
                              <p:cond delay="0"/>
                            </p:stCondLst>
                            <p:childTnLst>
                              <p:par>
                                <p:cTn id="126" presetID="1" presetClass="entr" presetSubtype="0" fill="hold" grpId="0" nodeType="afterEffect">
                                  <p:stCondLst>
                                    <p:cond delay="500"/>
                                  </p:stCondLst>
                                  <p:childTnLst>
                                    <p:set>
                                      <p:cBhvr>
                                        <p:cTn id="127" dur="1" fill="hold">
                                          <p:stCondLst>
                                            <p:cond delay="0"/>
                                          </p:stCondLst>
                                        </p:cTn>
                                        <p:tgtEl>
                                          <p:spTgt spid="125239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dir="cw">
                                      <p:cBhvr>
                                        <p:cTn id="131" dur="500" fill="hold"/>
                                        <p:tgtEl>
                                          <p:spTgt spid="1252375"/>
                                        </p:tgtEl>
                                        <p:attrNameLst>
                                          <p:attrName>stroke.color</p:attrName>
                                        </p:attrNameLst>
                                      </p:cBhvr>
                                      <p:to>
                                        <a:schemeClr val="tx1"/>
                                      </p:to>
                                    </p:animClr>
                                    <p:set>
                                      <p:cBhvr>
                                        <p:cTn id="132" dur="500" fill="hold"/>
                                        <p:tgtEl>
                                          <p:spTgt spid="1252375"/>
                                        </p:tgtEl>
                                        <p:attrNameLst>
                                          <p:attrName>stroke.on</p:attrName>
                                        </p:attrNameLst>
                                      </p:cBhvr>
                                      <p:to>
                                        <p:strVal val="true"/>
                                      </p:to>
                                    </p:set>
                                  </p:childTnLst>
                                </p:cTn>
                              </p:par>
                              <p:par>
                                <p:cTn id="133" presetID="1" presetClass="entr" presetSubtype="0" fill="hold" nodeType="withEffect">
                                  <p:stCondLst>
                                    <p:cond delay="0"/>
                                  </p:stCondLst>
                                  <p:childTnLst>
                                    <p:set>
                                      <p:cBhvr>
                                        <p:cTn id="134" dur="1" fill="hold">
                                          <p:stCondLst>
                                            <p:cond delay="0"/>
                                          </p:stCondLst>
                                        </p:cTn>
                                        <p:tgtEl>
                                          <p:spTgt spid="64">
                                            <p:txEl>
                                              <p:pRg st="5" end="5"/>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4">
                                            <p:txEl>
                                              <p:pRg st="6" end="6"/>
                                            </p:txEl>
                                          </p:spTgt>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500" fill="hold"/>
                                        <p:tgtEl>
                                          <p:spTgt spid="1252374"/>
                                        </p:tgtEl>
                                        <p:attrNameLst>
                                          <p:attrName>stroke.color</p:attrName>
                                        </p:attrNameLst>
                                      </p:cBhvr>
                                      <p:to>
                                        <a:schemeClr val="tx1"/>
                                      </p:to>
                                    </p:animClr>
                                    <p:set>
                                      <p:cBhvr>
                                        <p:cTn id="139" dur="500" fill="hold"/>
                                        <p:tgtEl>
                                          <p:spTgt spid="1252374"/>
                                        </p:tgtEl>
                                        <p:attrNameLst>
                                          <p:attrName>stroke.on</p:attrName>
                                        </p:attrNameLst>
                                      </p:cBhvr>
                                      <p:to>
                                        <p:strVal val="true"/>
                                      </p:to>
                                    </p:set>
                                  </p:childTnLst>
                                </p:cTn>
                              </p:par>
                              <p:par>
                                <p:cTn id="140" presetID="7" presetClass="emph" presetSubtype="2" fill="hold" nodeType="withEffect">
                                  <p:stCondLst>
                                    <p:cond delay="0"/>
                                  </p:stCondLst>
                                  <p:childTnLst>
                                    <p:animClr clrSpc="rgb" dir="cw">
                                      <p:cBhvr>
                                        <p:cTn id="141" dur="500" fill="hold"/>
                                        <p:tgtEl>
                                          <p:spTgt spid="1252373"/>
                                        </p:tgtEl>
                                        <p:attrNameLst>
                                          <p:attrName>stroke.color</p:attrName>
                                        </p:attrNameLst>
                                      </p:cBhvr>
                                      <p:to>
                                        <a:schemeClr val="tx1"/>
                                      </p:to>
                                    </p:animClr>
                                    <p:set>
                                      <p:cBhvr>
                                        <p:cTn id="142" dur="500" fill="hold"/>
                                        <p:tgtEl>
                                          <p:spTgt spid="1252373"/>
                                        </p:tgtEl>
                                        <p:attrNameLst>
                                          <p:attrName>stroke.on</p:attrName>
                                        </p:attrNameLst>
                                      </p:cBhvr>
                                      <p:to>
                                        <p:strVal val="true"/>
                                      </p:to>
                                    </p:set>
                                  </p:childTnLst>
                                </p:cTn>
                              </p:par>
                              <p:par>
                                <p:cTn id="143" presetID="7" presetClass="emph" presetSubtype="2" fill="hold" nodeType="withEffect">
                                  <p:stCondLst>
                                    <p:cond delay="0"/>
                                  </p:stCondLst>
                                  <p:childTnLst>
                                    <p:animClr clrSpc="rgb" dir="cw">
                                      <p:cBhvr>
                                        <p:cTn id="144" dur="500" fill="hold"/>
                                        <p:tgtEl>
                                          <p:spTgt spid="1252372"/>
                                        </p:tgtEl>
                                        <p:attrNameLst>
                                          <p:attrName>stroke.color</p:attrName>
                                        </p:attrNameLst>
                                      </p:cBhvr>
                                      <p:to>
                                        <a:schemeClr val="tx1"/>
                                      </p:to>
                                    </p:animClr>
                                    <p:set>
                                      <p:cBhvr>
                                        <p:cTn id="145" dur="500" fill="hold"/>
                                        <p:tgtEl>
                                          <p:spTgt spid="1252372"/>
                                        </p:tgtEl>
                                        <p:attrNameLst>
                                          <p:attrName>stroke.on</p:attrName>
                                        </p:attrNameLst>
                                      </p:cBhvr>
                                      <p:to>
                                        <p:strVal val="true"/>
                                      </p:to>
                                    </p:set>
                                  </p:childTnLst>
                                </p:cTn>
                              </p:par>
                              <p:par>
                                <p:cTn id="146" presetID="7" presetClass="emph" presetSubtype="2" fill="hold" nodeType="withEffect">
                                  <p:stCondLst>
                                    <p:cond delay="0"/>
                                  </p:stCondLst>
                                  <p:childTnLst>
                                    <p:animClr clrSpc="rgb" dir="cw">
                                      <p:cBhvr>
                                        <p:cTn id="147" dur="500" fill="hold"/>
                                        <p:tgtEl>
                                          <p:spTgt spid="1252377"/>
                                        </p:tgtEl>
                                        <p:attrNameLst>
                                          <p:attrName>stroke.color</p:attrName>
                                        </p:attrNameLst>
                                      </p:cBhvr>
                                      <p:to>
                                        <a:schemeClr val="tx1"/>
                                      </p:to>
                                    </p:animClr>
                                    <p:set>
                                      <p:cBhvr>
                                        <p:cTn id="148" dur="500" fill="hold"/>
                                        <p:tgtEl>
                                          <p:spTgt spid="1252377"/>
                                        </p:tgtEl>
                                        <p:attrNameLst>
                                          <p:attrName>stroke.on</p:attrName>
                                        </p:attrNameLst>
                                      </p:cBhvr>
                                      <p:to>
                                        <p:strVal val="true"/>
                                      </p:to>
                                    </p:set>
                                  </p:childTnLst>
                                </p:cTn>
                              </p:par>
                              <p:par>
                                <p:cTn id="149" presetID="7" presetClass="emph" presetSubtype="2" fill="hold" nodeType="withEffect">
                                  <p:stCondLst>
                                    <p:cond delay="0"/>
                                  </p:stCondLst>
                                  <p:childTnLst>
                                    <p:animClr clrSpc="rgb" dir="cw">
                                      <p:cBhvr>
                                        <p:cTn id="150" dur="500" fill="hold"/>
                                        <p:tgtEl>
                                          <p:spTgt spid="1252376"/>
                                        </p:tgtEl>
                                        <p:attrNameLst>
                                          <p:attrName>stroke.color</p:attrName>
                                        </p:attrNameLst>
                                      </p:cBhvr>
                                      <p:to>
                                        <a:schemeClr val="tx1"/>
                                      </p:to>
                                    </p:animClr>
                                    <p:set>
                                      <p:cBhvr>
                                        <p:cTn id="151" dur="500" fill="hold"/>
                                        <p:tgtEl>
                                          <p:spTgt spid="1252376"/>
                                        </p:tgtEl>
                                        <p:attrNameLst>
                                          <p:attrName>stroke.on</p:attrName>
                                        </p:attrNameLst>
                                      </p:cBhvr>
                                      <p:to>
                                        <p:strVal val="true"/>
                                      </p:to>
                                    </p:set>
                                  </p:childTnLst>
                                </p:cTn>
                              </p:par>
                              <p:par>
                                <p:cTn id="152" presetID="7" presetClass="emph" presetSubtype="2" fill="hold" nodeType="withEffect">
                                  <p:stCondLst>
                                    <p:cond delay="0"/>
                                  </p:stCondLst>
                                  <p:childTnLst>
                                    <p:animClr clrSpc="rgb" dir="cw">
                                      <p:cBhvr>
                                        <p:cTn id="153" dur="500" fill="hold"/>
                                        <p:tgtEl>
                                          <p:spTgt spid="1252379"/>
                                        </p:tgtEl>
                                        <p:attrNameLst>
                                          <p:attrName>stroke.color</p:attrName>
                                        </p:attrNameLst>
                                      </p:cBhvr>
                                      <p:to>
                                        <a:schemeClr val="tx1"/>
                                      </p:to>
                                    </p:animClr>
                                    <p:set>
                                      <p:cBhvr>
                                        <p:cTn id="154" dur="500" fill="hold"/>
                                        <p:tgtEl>
                                          <p:spTgt spid="1252379"/>
                                        </p:tgtEl>
                                        <p:attrNameLst>
                                          <p:attrName>stroke.on</p:attrName>
                                        </p:attrNameLst>
                                      </p:cBhvr>
                                      <p:to>
                                        <p:strVal val="true"/>
                                      </p:to>
                                    </p:set>
                                  </p:childTnLst>
                                </p:cTn>
                              </p:par>
                              <p:par>
                                <p:cTn id="155" presetID="7" presetClass="emph" presetSubtype="2" fill="hold" nodeType="withEffect">
                                  <p:stCondLst>
                                    <p:cond delay="0"/>
                                  </p:stCondLst>
                                  <p:childTnLst>
                                    <p:animClr clrSpc="rgb" dir="cw">
                                      <p:cBhvr>
                                        <p:cTn id="156" dur="500" fill="hold"/>
                                        <p:tgtEl>
                                          <p:spTgt spid="1252380"/>
                                        </p:tgtEl>
                                        <p:attrNameLst>
                                          <p:attrName>stroke.color</p:attrName>
                                        </p:attrNameLst>
                                      </p:cBhvr>
                                      <p:to>
                                        <a:schemeClr val="tx1"/>
                                      </p:to>
                                    </p:animClr>
                                    <p:set>
                                      <p:cBhvr>
                                        <p:cTn id="157" dur="500" fill="hold"/>
                                        <p:tgtEl>
                                          <p:spTgt spid="1252380"/>
                                        </p:tgtEl>
                                        <p:attrNameLst>
                                          <p:attrName>stroke.on</p:attrName>
                                        </p:attrNameLst>
                                      </p:cBhvr>
                                      <p:to>
                                        <p:strVal val="true"/>
                                      </p:to>
                                    </p:set>
                                  </p:childTnLst>
                                </p:cTn>
                              </p:par>
                              <p:par>
                                <p:cTn id="158" presetID="7" presetClass="emph" presetSubtype="2" fill="hold" nodeType="withEffect">
                                  <p:stCondLst>
                                    <p:cond delay="0"/>
                                  </p:stCondLst>
                                  <p:childTnLst>
                                    <p:animClr clrSpc="rgb" dir="cw">
                                      <p:cBhvr>
                                        <p:cTn id="159" dur="500" fill="hold"/>
                                        <p:tgtEl>
                                          <p:spTgt spid="1252381"/>
                                        </p:tgtEl>
                                        <p:attrNameLst>
                                          <p:attrName>stroke.color</p:attrName>
                                        </p:attrNameLst>
                                      </p:cBhvr>
                                      <p:to>
                                        <a:schemeClr val="tx1"/>
                                      </p:to>
                                    </p:animClr>
                                    <p:set>
                                      <p:cBhvr>
                                        <p:cTn id="160" dur="500" fill="hold"/>
                                        <p:tgtEl>
                                          <p:spTgt spid="1252381"/>
                                        </p:tgtEl>
                                        <p:attrNameLst>
                                          <p:attrName>stroke.on</p:attrName>
                                        </p:attrNameLst>
                                      </p:cBhvr>
                                      <p:to>
                                        <p:strVal val="true"/>
                                      </p:to>
                                    </p:set>
                                  </p:childTnLst>
                                </p:cTn>
                              </p:par>
                              <p:par>
                                <p:cTn id="161" presetID="7" presetClass="emph" presetSubtype="2" fill="hold" nodeType="withEffect">
                                  <p:stCondLst>
                                    <p:cond delay="0"/>
                                  </p:stCondLst>
                                  <p:childTnLst>
                                    <p:animClr clrSpc="rgb" dir="cw">
                                      <p:cBhvr>
                                        <p:cTn id="162" dur="500" fill="hold"/>
                                        <p:tgtEl>
                                          <p:spTgt spid="1252383"/>
                                        </p:tgtEl>
                                        <p:attrNameLst>
                                          <p:attrName>stroke.color</p:attrName>
                                        </p:attrNameLst>
                                      </p:cBhvr>
                                      <p:to>
                                        <a:schemeClr val="tx1"/>
                                      </p:to>
                                    </p:animClr>
                                    <p:set>
                                      <p:cBhvr>
                                        <p:cTn id="163" dur="500" fill="hold"/>
                                        <p:tgtEl>
                                          <p:spTgt spid="1252383"/>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500" fill="hold"/>
                                        <p:tgtEl>
                                          <p:spTgt spid="1252382"/>
                                        </p:tgtEl>
                                        <p:attrNameLst>
                                          <p:attrName>stroke.color</p:attrName>
                                        </p:attrNameLst>
                                      </p:cBhvr>
                                      <p:to>
                                        <a:schemeClr val="tx1"/>
                                      </p:to>
                                    </p:animClr>
                                    <p:set>
                                      <p:cBhvr>
                                        <p:cTn id="166" dur="500" fill="hold"/>
                                        <p:tgtEl>
                                          <p:spTgt spid="1252382"/>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1252389"/>
                                        </p:tgtEl>
                                        <p:attrNameLst>
                                          <p:attrName>stroke.color</p:attrName>
                                        </p:attrNameLst>
                                      </p:cBhvr>
                                      <p:to>
                                        <a:schemeClr val="tx1"/>
                                      </p:to>
                                    </p:animClr>
                                    <p:set>
                                      <p:cBhvr>
                                        <p:cTn id="169" dur="500" fill="hold"/>
                                        <p:tgtEl>
                                          <p:spTgt spid="1252389"/>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500" fill="hold"/>
                                        <p:tgtEl>
                                          <p:spTgt spid="1252384"/>
                                        </p:tgtEl>
                                        <p:attrNameLst>
                                          <p:attrName>stroke.color</p:attrName>
                                        </p:attrNameLst>
                                      </p:cBhvr>
                                      <p:to>
                                        <a:schemeClr val="tx1"/>
                                      </p:to>
                                    </p:animClr>
                                    <p:set>
                                      <p:cBhvr>
                                        <p:cTn id="172" dur="500" fill="hold"/>
                                        <p:tgtEl>
                                          <p:spTgt spid="1252384"/>
                                        </p:tgtEl>
                                        <p:attrNameLst>
                                          <p:attrName>stroke.on</p:attrName>
                                        </p:attrNameLst>
                                      </p:cBhvr>
                                      <p:to>
                                        <p:strVal val="true"/>
                                      </p:to>
                                    </p:set>
                                  </p:childTnLst>
                                </p:cTn>
                              </p:par>
                              <p:par>
                                <p:cTn id="173" presetID="1" presetClass="exit" presetSubtype="0" fill="hold" grpId="1" nodeType="withEffect">
                                  <p:stCondLst>
                                    <p:cond delay="0"/>
                                  </p:stCondLst>
                                  <p:childTnLst>
                                    <p:set>
                                      <p:cBhvr>
                                        <p:cTn id="174" dur="1" fill="hold">
                                          <p:stCondLst>
                                            <p:cond delay="0"/>
                                          </p:stCondLst>
                                        </p:cTn>
                                        <p:tgtEl>
                                          <p:spTgt spid="63"/>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61"/>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53"/>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51"/>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52"/>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54"/>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62"/>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55"/>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56"/>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5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5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59"/>
                                        </p:tgtEl>
                                        <p:attrNameLst>
                                          <p:attrName>style.visibility</p:attrName>
                                        </p:attrNameLst>
                                      </p:cBhvr>
                                      <p:to>
                                        <p:strVal val="hidden"/>
                                      </p:to>
                                    </p:set>
                                  </p:childTnLst>
                                </p:cTn>
                              </p:par>
                              <p:par>
                                <p:cTn id="199" presetID="1" presetClass="emph" presetSubtype="2" fill="hold" nodeType="withEffect">
                                  <p:stCondLst>
                                    <p:cond delay="0"/>
                                  </p:stCondLst>
                                  <p:childTnLst>
                                    <p:animClr clrSpc="rgb" dir="cw">
                                      <p:cBhvr>
                                        <p:cTn id="200" dur="500" fill="hold"/>
                                        <p:tgtEl>
                                          <p:spTgt spid="1252361"/>
                                        </p:tgtEl>
                                        <p:attrNameLst>
                                          <p:attrName>fillcolor</p:attrName>
                                        </p:attrNameLst>
                                      </p:cBhvr>
                                      <p:to>
                                        <a:srgbClr val="3983EF"/>
                                      </p:to>
                                    </p:animClr>
                                    <p:set>
                                      <p:cBhvr>
                                        <p:cTn id="201" dur="500" fill="hold"/>
                                        <p:tgtEl>
                                          <p:spTgt spid="1252361"/>
                                        </p:tgtEl>
                                        <p:attrNameLst>
                                          <p:attrName>fill.type</p:attrName>
                                        </p:attrNameLst>
                                      </p:cBhvr>
                                      <p:to>
                                        <p:strVal val="solid"/>
                                      </p:to>
                                    </p:set>
                                    <p:set>
                                      <p:cBhvr>
                                        <p:cTn id="202" dur="500" fill="hold"/>
                                        <p:tgtEl>
                                          <p:spTgt spid="1252361"/>
                                        </p:tgtEl>
                                        <p:attrNameLst>
                                          <p:attrName>fill.on</p:attrName>
                                        </p:attrNameLst>
                                      </p:cBhvr>
                                      <p:to>
                                        <p:strVal val="true"/>
                                      </p:to>
                                    </p:set>
                                  </p:childTnLst>
                                </p:cTn>
                              </p:par>
                              <p:par>
                                <p:cTn id="203" presetID="7" presetClass="emph" presetSubtype="2" fill="hold" nodeType="withEffect">
                                  <p:stCondLst>
                                    <p:cond delay="0"/>
                                  </p:stCondLst>
                                  <p:childTnLst>
                                    <p:animClr clrSpc="rgb" dir="cw">
                                      <p:cBhvr>
                                        <p:cTn id="204" dur="500" fill="hold"/>
                                        <p:tgtEl>
                                          <p:spTgt spid="1252361"/>
                                        </p:tgtEl>
                                        <p:attrNameLst>
                                          <p:attrName>stroke.color</p:attrName>
                                        </p:attrNameLst>
                                      </p:cBhvr>
                                      <p:to>
                                        <a:srgbClr val="3983EF"/>
                                      </p:to>
                                    </p:animClr>
                                    <p:set>
                                      <p:cBhvr>
                                        <p:cTn id="205" dur="500" fill="hold"/>
                                        <p:tgtEl>
                                          <p:spTgt spid="1252361"/>
                                        </p:tgtEl>
                                        <p:attrNameLst>
                                          <p:attrName>stroke.on</p:attrName>
                                        </p:attrNameLst>
                                      </p:cBhvr>
                                      <p:to>
                                        <p:strVal val="tru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64">
                                            <p:txEl>
                                              <p:pRg st="7" end="7"/>
                                            </p:txEl>
                                          </p:spTgt>
                                        </p:tgtEl>
                                        <p:attrNameLst>
                                          <p:attrName>style.visibility</p:attrName>
                                        </p:attrNameLst>
                                      </p:cBhvr>
                                      <p:to>
                                        <p:strVal val="visible"/>
                                      </p:to>
                                    </p:set>
                                  </p:childTnLst>
                                </p:cTn>
                              </p:par>
                            </p:childTnLst>
                          </p:cTn>
                        </p:par>
                        <p:par>
                          <p:cTn id="210" fill="hold">
                            <p:stCondLst>
                              <p:cond delay="0"/>
                            </p:stCondLst>
                            <p:childTnLst>
                              <p:par>
                                <p:cTn id="211" presetID="1" presetClass="entr" presetSubtype="0" fill="hold" grpId="0" nodeType="afterEffect">
                                  <p:stCondLst>
                                    <p:cond delay="0"/>
                                  </p:stCondLst>
                                  <p:childTnLst>
                                    <p:set>
                                      <p:cBhvr>
                                        <p:cTn id="21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72" grpId="0" animBg="1"/>
      <p:bldP spid="1252372" grpId="1" animBg="1"/>
      <p:bldP spid="1252373" grpId="0" animBg="1"/>
      <p:bldP spid="1252374" grpId="0" animBg="1"/>
      <p:bldP spid="1252375" grpId="0" animBg="1"/>
      <p:bldP spid="1252376" grpId="0" animBg="1"/>
      <p:bldP spid="1252377" grpId="0" animBg="1"/>
      <p:bldP spid="1252379" grpId="0" animBg="1"/>
      <p:bldP spid="1252380" grpId="0" animBg="1"/>
      <p:bldP spid="1252381" grpId="0" animBg="1"/>
      <p:bldP spid="1252382" grpId="0" animBg="1"/>
      <p:bldP spid="1252383" grpId="0" animBg="1"/>
      <p:bldP spid="1252384" grpId="0" animBg="1"/>
      <p:bldP spid="1252389" grpId="0" animBg="1"/>
      <p:bldP spid="1252396" grpId="0"/>
      <p:bldP spid="1252397" grpId="0"/>
      <p:bldP spid="1252398" grpId="0"/>
      <p:bldP spid="1252399" grpId="0"/>
      <p:bldP spid="1252400" grpId="0"/>
      <p:bldP spid="1252401" grpId="0"/>
      <p:bldP spid="1252402" grpId="0"/>
      <p:bldP spid="1252403" grpId="0"/>
      <p:bldP spid="1252404" grpId="0"/>
      <p:bldP spid="1252405" grpId="0"/>
      <p:bldP spid="1252406" grpId="0"/>
      <p:bldP spid="1252407" grpId="0"/>
      <p:bldP spid="1252408" grpId="0"/>
      <p:bldP spid="1252409" grpId="0"/>
      <p:bldP spid="53" grpId="0" animBg="1"/>
      <p:bldP spid="53" grpId="1"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1252361" grpId="0" animBg="1"/>
      <p:bldP spid="1252363" grpId="0" animBg="1"/>
      <p:bldP spid="1252366" grpId="0" animBg="1"/>
      <p:bldP spid="1252367" grpId="0" animBg="1"/>
      <p:bldP spid="1252368" grpId="0" animBg="1"/>
      <p:bldP spid="1252369" grpId="0" animBg="1"/>
      <p:bldP spid="1252370" grpId="0" animBg="1"/>
      <p:bldP spid="1252371" grpId="0" animBg="1"/>
      <p:bldP spid="1252378" grpId="0" animBg="1"/>
      <p:bldP spid="1252385" grpId="0" animBg="1"/>
      <p:bldP spid="1252387" grpId="0" animBg="1"/>
      <p:bldP spid="1252362" grpId="0" animBg="1"/>
      <p:bldP spid="1252365" grpId="0" animBg="1"/>
      <p:bldP spid="1252365" grpId="1" animBg="1"/>
      <p:bldP spid="1252364" grpId="0" animBg="1"/>
      <p:bldP spid="1252394" grpId="0" animBg="1"/>
      <p:bldP spid="65" grpId="0" animBg="1"/>
      <p:bldP spid="6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50"/>
  <p:tag name="DEFAULTHEIGHT" val="540"/>
  <p:tag name="FIRSTROGER20WATTENHOFER@9FI3EBKMVWQMHYXG" val="2797"/>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x_{S \subseteq V} \frac{\mbox{cost(induced tree of S+{r} on T)}}&#10;{\mbox{cost(minimum Steiner tree of S+{r})}}.$$&#10;\end{document}&#10;"/>
  <p:tag name="FILENAME" val="txp_fig"/>
  <p:tag name="FORMAT" val="epswrite"/>
  <p:tag name="RES" val="1200"/>
  <p:tag name="BLEND" val="0"/>
  <p:tag name="TRANSPARENT" val="1"/>
  <p:tag name="TBUG" val="0"/>
  <p:tag name="ALLOWFS" val="0"/>
  <p:tag name="ORIGWIDTH" val="414"/>
  <p:tag name="PICTUREFILESIZE" val="31064"/>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1749</Words>
  <Application>Microsoft Office PowerPoint</Application>
  <PresentationFormat>On-screen Show (4:3)</PresentationFormat>
  <Paragraphs>542</Paragraphs>
  <Slides>40</Slides>
  <Notes>40</Notes>
  <HiddenSlides>0</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7" baseType="lpstr">
      <vt:lpstr>Arial</vt:lpstr>
      <vt:lpstr>CMMI10</vt:lpstr>
      <vt:lpstr>CMSY7</vt:lpstr>
      <vt:lpstr>Times New Roman</vt:lpstr>
      <vt:lpstr>CMSY10</vt:lpstr>
      <vt:lpstr>宋体</vt:lpstr>
      <vt:lpstr>CMR7</vt:lpstr>
      <vt:lpstr>CMR10</vt:lpstr>
      <vt:lpstr>Tahoma</vt:lpstr>
      <vt:lpstr>CMEX10</vt:lpstr>
      <vt:lpstr>Symbol</vt:lpstr>
      <vt:lpstr>CMMI7</vt:lpstr>
      <vt:lpstr>Wingdings</vt:lpstr>
      <vt:lpstr>cmmi5</vt:lpstr>
      <vt:lpstr>Template</vt:lpstr>
      <vt:lpstr>1_Template</vt:lpstr>
      <vt:lpstr>Chart</vt:lpstr>
      <vt:lpstr>Data Gathering Chapter 4</vt:lpstr>
      <vt:lpstr>Environmental Monitoring (PermaSense)</vt:lpstr>
      <vt:lpstr>Rating</vt:lpstr>
      <vt:lpstr>Overview</vt:lpstr>
      <vt:lpstr>Sensor networks</vt:lpstr>
      <vt:lpstr>Data Gathering</vt:lpstr>
      <vt:lpstr>Sensor Network as a Database</vt:lpstr>
      <vt:lpstr>Distributed Aggregation</vt:lpstr>
      <vt:lpstr>Aggregation Model</vt:lpstr>
      <vt:lpstr>Computing the Minimum Value…</vt:lpstr>
      <vt:lpstr>Distributive &amp; Algebraic Functions</vt:lpstr>
      <vt:lpstr>Holistic Functions</vt:lpstr>
      <vt:lpstr>Randomized Algorithm</vt:lpstr>
      <vt:lpstr>Randomized Algorithm</vt:lpstr>
      <vt:lpstr>Randomized Algorithm</vt:lpstr>
      <vt:lpstr>Deterministic Algorithm</vt:lpstr>
      <vt:lpstr>Median Summary</vt:lpstr>
      <vt:lpstr>Sensor Network as a Database</vt:lpstr>
      <vt:lpstr>Selective data aggregation</vt:lpstr>
      <vt:lpstr>Example</vt:lpstr>
      <vt:lpstr>Given the lime subset…</vt:lpstr>
      <vt:lpstr>Induced Subtree</vt:lpstr>
      <vt:lpstr>Universal Spanning Tree Problem</vt:lpstr>
      <vt:lpstr>Main results</vt:lpstr>
      <vt:lpstr>Algorithm sketch</vt:lpstr>
      <vt:lpstr>Simulation with random node distribution &amp; random events</vt:lpstr>
      <vt:lpstr>Continuous Data Gathering</vt:lpstr>
      <vt:lpstr>Energy-Efficient Protocol Design</vt:lpstr>
      <vt:lpstr>Dozer System</vt:lpstr>
      <vt:lpstr>Dozer System</vt:lpstr>
      <vt:lpstr>Dozer System</vt:lpstr>
      <vt:lpstr>Dozer System</vt:lpstr>
      <vt:lpstr>Evaluation</vt:lpstr>
      <vt:lpstr>Dozer in Action</vt:lpstr>
      <vt:lpstr>Tree Maintenance</vt:lpstr>
      <vt:lpstr>Energy Consumption</vt:lpstr>
      <vt:lpstr>Energy Consumption</vt:lpstr>
      <vt:lpstr>More than one sink?</vt:lpstr>
      <vt:lpstr>Dozer Conclusions &amp; Possible Future Work</vt:lpstr>
      <vt:lpstr>Open problem</vt:lpstr>
    </vt:vector>
  </TitlesOfParts>
  <Company>IFW 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Data Gathering</dc:title>
  <dc:creator>Roger Wattenhofer</dc:creator>
  <cp:lastModifiedBy>Philipp Sommer</cp:lastModifiedBy>
  <cp:revision>1734</cp:revision>
  <dcterms:created xsi:type="dcterms:W3CDTF">2004-04-23T16:05:06Z</dcterms:created>
  <dcterms:modified xsi:type="dcterms:W3CDTF">2010-10-16T15:54:04Z</dcterms:modified>
</cp:coreProperties>
</file>