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418" r:id="rId2"/>
    <p:sldId id="818" r:id="rId3"/>
    <p:sldId id="757" r:id="rId4"/>
    <p:sldId id="771" r:id="rId5"/>
    <p:sldId id="772" r:id="rId6"/>
    <p:sldId id="820" r:id="rId7"/>
    <p:sldId id="821" r:id="rId8"/>
    <p:sldId id="774" r:id="rId9"/>
    <p:sldId id="775" r:id="rId10"/>
    <p:sldId id="817" r:id="rId11"/>
    <p:sldId id="777" r:id="rId12"/>
    <p:sldId id="778" r:id="rId13"/>
    <p:sldId id="779" r:id="rId14"/>
    <p:sldId id="780" r:id="rId15"/>
    <p:sldId id="781" r:id="rId16"/>
    <p:sldId id="782" r:id="rId17"/>
    <p:sldId id="783" r:id="rId18"/>
    <p:sldId id="784" r:id="rId19"/>
    <p:sldId id="785" r:id="rId20"/>
    <p:sldId id="786" r:id="rId21"/>
    <p:sldId id="787" r:id="rId22"/>
    <p:sldId id="790" r:id="rId23"/>
    <p:sldId id="791" r:id="rId24"/>
    <p:sldId id="792" r:id="rId25"/>
    <p:sldId id="793" r:id="rId26"/>
    <p:sldId id="794" r:id="rId27"/>
    <p:sldId id="795" r:id="rId28"/>
    <p:sldId id="796" r:id="rId29"/>
    <p:sldId id="797" r:id="rId30"/>
    <p:sldId id="798" r:id="rId31"/>
    <p:sldId id="799" r:id="rId32"/>
    <p:sldId id="803" r:id="rId33"/>
    <p:sldId id="813" r:id="rId34"/>
    <p:sldId id="814" r:id="rId35"/>
    <p:sldId id="815" r:id="rId36"/>
    <p:sldId id="816" r:id="rId37"/>
  </p:sldIdLst>
  <p:sldSz cx="9144000" cy="6858000" type="screen4x3"/>
  <p:notesSz cx="7099300" cy="10234613"/>
  <p:embeddedFontLst>
    <p:embeddedFont>
      <p:font typeface="cmsy10" pitchFamily="34" charset="0"/>
      <p:regular r:id="rId40"/>
    </p:embeddedFont>
    <p:embeddedFont>
      <p:font typeface="Verdana" pitchFamily="34" charset="0"/>
      <p:regular r:id="rId41"/>
      <p:bold r:id="rId42"/>
      <p:italic r:id="rId43"/>
      <p:boldItalic r:id="rId44"/>
    </p:embeddedFont>
    <p:embeddedFont>
      <p:font typeface="CMR10" pitchFamily="34" charset="0"/>
      <p:regular r:id="rId45"/>
    </p:embeddedFont>
    <p:embeddedFont>
      <p:font typeface="CMMI7" pitchFamily="34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CMR7" pitchFamily="34" charset="0"/>
      <p:regular r:id="rId51"/>
    </p:embeddedFont>
    <p:embeddedFont>
      <p:font typeface="CMMI10" pitchFamily="34" charset="0"/>
      <p:regular r:id="rId52"/>
    </p:embeddedFont>
  </p:embeddedFontLst>
  <p:custDataLst>
    <p:tags r:id="rId5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3EF"/>
    <a:srgbClr val="1264DC"/>
    <a:srgbClr val="105AC6"/>
    <a:srgbClr val="0E50B2"/>
    <a:srgbClr val="0C469C"/>
    <a:srgbClr val="6A80F0"/>
    <a:srgbClr val="0033CC"/>
    <a:srgbClr val="33CC33"/>
    <a:srgbClr val="FD9B93"/>
    <a:srgbClr val="FD9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1" autoAdjust="0"/>
    <p:restoredTop sz="87160" autoAdjust="0"/>
  </p:normalViewPr>
  <p:slideViewPr>
    <p:cSldViewPr snapToGrid="0">
      <p:cViewPr>
        <p:scale>
          <a:sx n="100" d="100"/>
          <a:sy n="100" d="100"/>
        </p:scale>
        <p:origin x="-1032" y="-60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0263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5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263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3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28663"/>
            <a:ext cx="5187950" cy="3890962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862515"/>
            <a:ext cx="5186363" cy="4619625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DF69B-62C9-4FE9-B9D0-3C4DCF013CBD}" type="slidenum">
              <a:rPr lang="en-US"/>
              <a:pPr/>
              <a:t>10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E6F35-0956-4392-8D09-64D1131C5365}" type="slidenum">
              <a:rPr lang="en-US"/>
              <a:pPr/>
              <a:t>11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E6C1B-822A-45B8-8B6E-8DA2B551FA30}" type="slidenum">
              <a:rPr lang="en-US"/>
              <a:pPr/>
              <a:t>12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63852-FBA3-463B-BFF1-57D665BEF689}" type="slidenum">
              <a:rPr lang="en-US"/>
              <a:pPr/>
              <a:t>13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939F4-F683-456D-815D-9803A97D47D4}" type="slidenum">
              <a:rPr lang="en-US"/>
              <a:pPr/>
              <a:t>14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A7AFD-71B9-47C2-8C02-4522AFFE9387}" type="slidenum">
              <a:rPr lang="en-US"/>
              <a:pPr/>
              <a:t>15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7C40-F90B-4852-9BB9-4D1E20A76918}" type="slidenum">
              <a:rPr lang="en-US"/>
              <a:pPr/>
              <a:t>16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B577E-E901-4BCF-96F9-EFA89DD29115}" type="slidenum">
              <a:rPr lang="en-US"/>
              <a:pPr/>
              <a:t>17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94836-5526-4600-A56D-6AAE2644D6F7}" type="slidenum">
              <a:rPr lang="en-US"/>
              <a:pPr/>
              <a:t>18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8CE6E-E4E8-4907-BC6A-9D4FD291FFD8}" type="slidenum">
              <a:rPr lang="en-US"/>
              <a:pPr/>
              <a:t>19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8D5E8-EF82-4078-9304-CE71397D3EBB}" type="slidenum">
              <a:rPr lang="en-US"/>
              <a:pPr/>
              <a:t>20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B1E51-339E-4E3A-BE12-DAC7CDCDFE05}" type="slidenum">
              <a:rPr lang="en-US"/>
              <a:pPr/>
              <a:t>21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6AA37-06D0-47B4-95D5-B154DF289B75}" type="slidenum">
              <a:rPr lang="en-US"/>
              <a:pPr/>
              <a:t>22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4C9BF-798A-470E-9FF1-ADB4786CB40B}" type="slidenum">
              <a:rPr lang="en-US"/>
              <a:pPr/>
              <a:t>23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43221-6A9C-4EE5-8CDB-FBBE9E286FDE}" type="slidenum">
              <a:rPr lang="en-US"/>
              <a:pPr/>
              <a:t>24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94BAC-9846-4F23-9562-1D9F421DFD9D}" type="slidenum">
              <a:rPr lang="en-US"/>
              <a:pPr/>
              <a:t>25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9B755-FDD8-4F30-AE46-F6A846559036}" type="slidenum">
              <a:rPr lang="en-US"/>
              <a:pPr/>
              <a:t>26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E7612-A212-4B7D-8A19-034528693D1D}" type="slidenum">
              <a:rPr lang="en-US"/>
              <a:pPr/>
              <a:t>27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B7E00-BEB9-460C-B8A3-A277C0064EEC}" type="slidenum">
              <a:rPr lang="en-US"/>
              <a:pPr/>
              <a:t>28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023FA-A624-4901-906B-C118A653E07F}" type="slidenum">
              <a:rPr lang="en-US"/>
              <a:pPr/>
              <a:t>29</a:t>
            </a:fld>
            <a:endParaRPr lang="en-US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66CF2-3CEA-4B47-A057-DA8F0AA278A2}" type="slidenum">
              <a:rPr lang="en-US"/>
              <a:pPr/>
              <a:t>30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FA26B-0BED-47B3-8540-38C947D94A45}" type="slidenum">
              <a:rPr lang="en-US"/>
              <a:pPr/>
              <a:t>31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7249B-2219-467A-95C7-899DE02A7EDF}" type="slidenum">
              <a:rPr lang="en-US"/>
              <a:pPr/>
              <a:t>32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F5AE3-7D25-41CD-85C5-3DA330E86B57}" type="slidenum">
              <a:rPr lang="en-US"/>
              <a:pPr/>
              <a:t>33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EDA14-A6DF-4D4C-9B41-8EF16F6B5E0F}" type="slidenum">
              <a:rPr lang="en-US"/>
              <a:pPr/>
              <a:t>34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4BA64-2113-4AC5-A06F-5135E8818771}" type="slidenum">
              <a:rPr lang="en-US"/>
              <a:pPr/>
              <a:t>35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1E2A1-ECB4-4045-9B1D-B337543577C7}" type="slidenum">
              <a:rPr lang="en-US"/>
              <a:pPr/>
              <a:t>4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8C5E9-9A2D-42E5-966F-76627028B4AA}" type="slidenum">
              <a:rPr lang="en-US"/>
              <a:pPr/>
              <a:t>5</a:t>
            </a:fld>
            <a:endParaRPr 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297F8-CCA6-4F70-9F82-991827D346C6}" type="slidenum">
              <a:rPr lang="en-US"/>
              <a:pPr/>
              <a:t>6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65" y="4861774"/>
            <a:ext cx="5678772" cy="460623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0FB4-89D4-446D-A0D2-4B4AA4BF92E5}" type="slidenum">
              <a:rPr lang="en-US"/>
              <a:pPr/>
              <a:t>8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C6CAE-13CD-40F8-A215-CF1EC5F0F0EB}" type="slidenum">
              <a:rPr lang="en-US"/>
              <a:pPr/>
              <a:t>9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836613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557588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Stefan Schmid, ETH Zurich @ WPDRTS 2006</a:t>
            </a:r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FF68A7-24C8-468A-A9DB-C2F03FFF0C35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6613"/>
            <a:ext cx="4027488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Distributed Computing Group    </a:t>
            </a:r>
            <a:r>
              <a:rPr lang="en-US" i="1"/>
              <a:t>MOBILE COMPUTING</a:t>
            </a:r>
            <a:r>
              <a:rPr lang="en-US"/>
              <a:t>    R.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C83F6F90-6EBF-4BD5-AF24-E21D56BCA25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3597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bord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6675" y="3455988"/>
            <a:ext cx="2727325" cy="3071812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text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pic>
        <p:nvPicPr>
          <p:cNvPr id="29710" name="Picture 14" descr="Untitled-2"/>
          <p:cNvPicPr>
            <a:picLocks noChangeAspect="1" noChangeArrowheads="1"/>
          </p:cNvPicPr>
          <p:nvPr/>
        </p:nvPicPr>
        <p:blipFill>
          <a:blip r:embed="rId17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5218981" y="3769743"/>
            <a:ext cx="3925019" cy="2786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3" r:id="rId11"/>
    <p:sldLayoutId id="2147483674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4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wmf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whitedu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075"/>
            <a:ext cx="9144000" cy="6178550"/>
          </a:xfrm>
          <a:prstGeom prst="rect">
            <a:avLst/>
          </a:prstGeom>
          <a:noFill/>
        </p:spPr>
      </p:pic>
      <p:pic>
        <p:nvPicPr>
          <p:cNvPr id="188421" name="Picture 5" descr="et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7700" y="6019800"/>
            <a:ext cx="2830513" cy="790575"/>
          </a:xfrm>
          <a:prstGeom prst="rect">
            <a:avLst/>
          </a:prstGeom>
          <a:noFill/>
        </p:spPr>
      </p:pic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7350" y="1068388"/>
            <a:ext cx="8315325" cy="1435100"/>
          </a:xfrm>
        </p:spPr>
        <p:txBody>
          <a:bodyPr/>
          <a:lstStyle/>
          <a:p>
            <a:pPr algn="r"/>
            <a:r>
              <a:rPr lang="en-US" sz="4100" dirty="0" smtClean="0">
                <a:solidFill>
                  <a:schemeClr val="bg1"/>
                </a:solidFill>
              </a:rPr>
              <a:t>Topology Control</a:t>
            </a:r>
            <a:r>
              <a:rPr lang="en-US" sz="400" dirty="0">
                <a:solidFill>
                  <a:schemeClr val="bg1"/>
                </a:solidFill>
              </a:rPr>
              <a:t/>
            </a:r>
            <a:br>
              <a:rPr lang="en-US" sz="4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Chapter 3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36" name="Oval 20"/>
          <p:cNvSpPr>
            <a:spLocks noChangeArrowheads="1"/>
          </p:cNvSpPr>
          <p:nvPr/>
        </p:nvSpPr>
        <p:spPr bwMode="auto">
          <a:xfrm>
            <a:off x="6076950" y="1381125"/>
            <a:ext cx="1657350" cy="1647825"/>
          </a:xfrm>
          <a:prstGeom prst="ellipse">
            <a:avLst/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37" name="Oval 21"/>
          <p:cNvSpPr>
            <a:spLocks noChangeArrowheads="1"/>
          </p:cNvSpPr>
          <p:nvPr/>
        </p:nvSpPr>
        <p:spPr bwMode="auto">
          <a:xfrm>
            <a:off x="6921500" y="1377950"/>
            <a:ext cx="1657350" cy="1647825"/>
          </a:xfrm>
          <a:prstGeom prst="ellipse">
            <a:avLst/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Proximity Graphs</a:t>
            </a:r>
            <a:endParaRPr lang="de-CH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Relative Neighborhood Graph RNG(V)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edge e = (</a:t>
            </a:r>
            <a:r>
              <a:rPr lang="en-US" dirty="0" err="1"/>
              <a:t>u,v</a:t>
            </a:r>
            <a:r>
              <a:rPr lang="en-US" dirty="0"/>
              <a:t>) is in the RNG(V) </a:t>
            </a:r>
            <a:r>
              <a:rPr lang="en-US" dirty="0" err="1"/>
              <a:t>iff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there is no node w </a:t>
            </a:r>
            <a:r>
              <a:rPr lang="en-US" dirty="0" smtClean="0"/>
              <a:t>in the “</a:t>
            </a:r>
            <a:r>
              <a:rPr lang="en-US" dirty="0" err="1" smtClean="0"/>
              <a:t>lune</a:t>
            </a:r>
            <a:r>
              <a:rPr lang="en-US" smtClean="0"/>
              <a:t>” </a:t>
            </a:r>
            <a:r>
              <a:rPr lang="en-US" dirty="0" smtClean="0"/>
              <a:t>of (</a:t>
            </a:r>
            <a:r>
              <a:rPr lang="en-US" dirty="0" err="1" smtClean="0"/>
              <a:t>u,v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i.e., no </a:t>
            </a:r>
            <a:r>
              <a:rPr lang="en-US" dirty="0" err="1" smtClean="0"/>
              <a:t>noe</a:t>
            </a:r>
            <a:r>
              <a:rPr lang="en-US" dirty="0" smtClean="0"/>
              <a:t> with </a:t>
            </a:r>
            <a:r>
              <a:rPr lang="en-US" dirty="0" err="1" smtClean="0"/>
              <a:t>with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u,w</a:t>
            </a:r>
            <a:r>
              <a:rPr lang="en-US" dirty="0"/>
              <a:t>) &lt; 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/>
              <a:t>v,w</a:t>
            </a:r>
            <a:r>
              <a:rPr lang="en-US" dirty="0"/>
              <a:t>) &lt; (</a:t>
            </a:r>
            <a:r>
              <a:rPr lang="en-US" dirty="0" err="1"/>
              <a:t>u,v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r>
              <a:rPr lang="en-US" dirty="0"/>
              <a:t>Minimum Spanning Tree MST(V)</a:t>
            </a:r>
          </a:p>
          <a:p>
            <a:pPr lvl="1"/>
            <a:endParaRPr lang="en-US" dirty="0"/>
          </a:p>
          <a:p>
            <a:pPr lvl="1"/>
            <a:r>
              <a:rPr lang="de-CH" dirty="0"/>
              <a:t>A </a:t>
            </a:r>
            <a:r>
              <a:rPr lang="de-CH" dirty="0" err="1"/>
              <a:t>subset</a:t>
            </a:r>
            <a:r>
              <a:rPr lang="de-CH" dirty="0"/>
              <a:t> of </a:t>
            </a:r>
            <a:r>
              <a:rPr lang="de-CH" i="1" dirty="0"/>
              <a:t>E</a:t>
            </a:r>
            <a:r>
              <a:rPr lang="de-CH" dirty="0"/>
              <a:t> of </a:t>
            </a:r>
            <a:r>
              <a:rPr lang="de-CH" i="1" dirty="0"/>
              <a:t>G</a:t>
            </a:r>
            <a:r>
              <a:rPr lang="de-CH" dirty="0"/>
              <a:t> of </a:t>
            </a:r>
            <a:r>
              <a:rPr lang="de-CH" dirty="0" err="1"/>
              <a:t>minimum</a:t>
            </a:r>
            <a:r>
              <a:rPr lang="de-CH" dirty="0"/>
              <a:t> </a:t>
            </a:r>
            <a:r>
              <a:rPr lang="de-CH" dirty="0" err="1"/>
              <a:t>weight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forms</a:t>
            </a:r>
            <a:r>
              <a:rPr lang="de-CH" dirty="0"/>
              <a:t> a </a:t>
            </a:r>
            <a:r>
              <a:rPr lang="de-CH" dirty="0" err="1"/>
              <a:t>tree</a:t>
            </a:r>
            <a:r>
              <a:rPr lang="de-CH" dirty="0"/>
              <a:t> on </a:t>
            </a:r>
            <a:r>
              <a:rPr lang="de-CH" i="1" dirty="0"/>
              <a:t>V</a:t>
            </a:r>
            <a:r>
              <a:rPr lang="de-CH" dirty="0"/>
              <a:t>.</a:t>
            </a:r>
          </a:p>
        </p:txBody>
      </p:sp>
      <p:sp>
        <p:nvSpPr>
          <p:cNvPr id="649230" name="Oval 14"/>
          <p:cNvSpPr>
            <a:spLocks noChangeArrowheads="1"/>
          </p:cNvSpPr>
          <p:nvPr/>
        </p:nvSpPr>
        <p:spPr bwMode="auto">
          <a:xfrm>
            <a:off x="6889750" y="21732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31" name="Oval 15"/>
          <p:cNvSpPr>
            <a:spLocks noChangeArrowheads="1"/>
          </p:cNvSpPr>
          <p:nvPr/>
        </p:nvSpPr>
        <p:spPr bwMode="auto">
          <a:xfrm>
            <a:off x="7700963" y="21796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32" name="Line 16"/>
          <p:cNvSpPr>
            <a:spLocks noChangeShapeType="1"/>
          </p:cNvSpPr>
          <p:nvPr/>
        </p:nvSpPr>
        <p:spPr bwMode="auto">
          <a:xfrm>
            <a:off x="6937375" y="2206625"/>
            <a:ext cx="835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3" name="Rectangle 17"/>
          <p:cNvSpPr>
            <a:spLocks noChangeArrowheads="1"/>
          </p:cNvSpPr>
          <p:nvPr/>
        </p:nvSpPr>
        <p:spPr bwMode="auto">
          <a:xfrm>
            <a:off x="7732713" y="20351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v</a:t>
            </a:r>
            <a:endParaRPr lang="de-CH" sz="1600" i="1">
              <a:solidFill>
                <a:schemeClr val="tx1"/>
              </a:solidFill>
            </a:endParaRPr>
          </a:p>
        </p:txBody>
      </p:sp>
      <p:sp>
        <p:nvSpPr>
          <p:cNvPr id="649234" name="Rectangle 18"/>
          <p:cNvSpPr>
            <a:spLocks noChangeArrowheads="1"/>
          </p:cNvSpPr>
          <p:nvPr/>
        </p:nvSpPr>
        <p:spPr bwMode="auto">
          <a:xfrm>
            <a:off x="6610350" y="20335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u</a:t>
            </a:r>
            <a:endParaRPr lang="de-CH" sz="1600" i="1">
              <a:solidFill>
                <a:schemeClr val="tx1"/>
              </a:solidFill>
            </a:endParaRPr>
          </a:p>
        </p:txBody>
      </p:sp>
      <p:pic>
        <p:nvPicPr>
          <p:cNvPr id="649240" name="Picture 24" descr="m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3452813"/>
            <a:ext cx="2171700" cy="220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smtClean="0"/>
              <a:t>Proximity Graphs</a:t>
            </a:r>
            <a:endParaRPr lang="en-US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370887" cy="53371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Theorem 1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MST </a:t>
            </a:r>
            <a:r>
              <a:rPr lang="en-US" dirty="0" smtClean="0">
                <a:latin typeface="cmsy10"/>
              </a:rPr>
              <a:t>µ</a:t>
            </a:r>
            <a:r>
              <a:rPr lang="de-CH" dirty="0" smtClean="0"/>
              <a:t> RNG </a:t>
            </a:r>
            <a:r>
              <a:rPr lang="en-US" dirty="0" smtClean="0">
                <a:latin typeface="cmsy10"/>
              </a:rPr>
              <a:t>µ</a:t>
            </a:r>
            <a:r>
              <a:rPr lang="de-CH" dirty="0" smtClean="0"/>
              <a:t> GG </a:t>
            </a:r>
            <a:r>
              <a:rPr lang="en-US" dirty="0" smtClean="0">
                <a:latin typeface="cmsy10"/>
              </a:rPr>
              <a:t>µ</a:t>
            </a:r>
            <a:r>
              <a:rPr lang="de-CH" dirty="0" smtClean="0"/>
              <a:t> DT </a:t>
            </a:r>
            <a:endParaRPr lang="en-US" dirty="0"/>
          </a:p>
          <a:p>
            <a:endParaRPr lang="en-US" dirty="0"/>
          </a:p>
          <a:p>
            <a:r>
              <a:rPr lang="en-US" dirty="0"/>
              <a:t>Corollary:</a:t>
            </a:r>
            <a:br>
              <a:rPr lang="en-US" dirty="0"/>
            </a:br>
            <a:r>
              <a:rPr lang="en-US" dirty="0"/>
              <a:t>Since the </a:t>
            </a:r>
            <a:r>
              <a:rPr lang="en-US" dirty="0" smtClean="0"/>
              <a:t>MST </a:t>
            </a:r>
            <a:r>
              <a:rPr lang="en-US" dirty="0"/>
              <a:t>is connected and the </a:t>
            </a:r>
            <a:r>
              <a:rPr lang="en-US" dirty="0" smtClean="0"/>
              <a:t>DT </a:t>
            </a:r>
            <a:r>
              <a:rPr lang="en-US" dirty="0"/>
              <a:t>is planar, all the </a:t>
            </a:r>
            <a:r>
              <a:rPr lang="en-US" dirty="0" smtClean="0"/>
              <a:t>graphs </a:t>
            </a:r>
            <a:r>
              <a:rPr lang="en-US" dirty="0"/>
              <a:t>in Theorem 1 are connected and planar.</a:t>
            </a:r>
          </a:p>
          <a:p>
            <a:endParaRPr lang="en-US" dirty="0"/>
          </a:p>
          <a:p>
            <a:r>
              <a:rPr lang="en-US" dirty="0"/>
              <a:t>Theorem 2:</a:t>
            </a:r>
            <a:br>
              <a:rPr lang="en-US" dirty="0"/>
            </a:br>
            <a:r>
              <a:rPr lang="en-US" dirty="0"/>
              <a:t>The Gabriel Graph </a:t>
            </a:r>
            <a:r>
              <a:rPr lang="en-US" dirty="0" smtClean="0"/>
              <a:t>is a power spanner (for path </a:t>
            </a:r>
            <a:r>
              <a:rPr lang="en-US" dirty="0"/>
              <a:t>loss </a:t>
            </a:r>
            <a:r>
              <a:rPr lang="en-US" dirty="0" smtClean="0"/>
              <a:t>exponent </a:t>
            </a:r>
            <a:r>
              <a:rPr lang="en-US" dirty="0" smtClean="0">
                <a:sym typeface="Symbol" charset="2"/>
              </a:rPr>
              <a:t></a:t>
            </a:r>
            <a:r>
              <a:rPr lang="en-US" dirty="0" smtClean="0"/>
              <a:t> </a:t>
            </a:r>
            <a:r>
              <a:rPr lang="en-US" dirty="0">
                <a:latin typeface="cmsy10" pitchFamily="34" charset="0"/>
              </a:rPr>
              <a:t>¸</a:t>
            </a:r>
            <a:r>
              <a:rPr lang="en-US" dirty="0"/>
              <a:t> 2</a:t>
            </a:r>
            <a:r>
              <a:rPr lang="en-US" dirty="0" smtClean="0"/>
              <a:t>). So is GG </a:t>
            </a:r>
            <a:r>
              <a:rPr lang="en-US" dirty="0" smtClean="0">
                <a:latin typeface="cmsy10" pitchFamily="34" charset="0"/>
              </a:rPr>
              <a:t>Å </a:t>
            </a:r>
            <a:r>
              <a:rPr lang="en-US" dirty="0" smtClean="0"/>
              <a:t>UDG.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Remaining issue: either high degree (RNG and up), and/or no spanner (RNG and down). There is an extensive and ongoing search for “Swiss Army Knife” topology control algorithms.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Proximity Graphs</a:t>
            </a:r>
            <a:endParaRPr lang="en-US" dirty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latin typeface="Symbol" charset="2"/>
                <a:sym typeface="Symbol" charset="2"/>
              </a:rPr>
              <a:t></a:t>
            </a:r>
            <a:r>
              <a:rPr lang="en-US" dirty="0"/>
              <a:t>-Skeleton</a:t>
            </a:r>
          </a:p>
          <a:p>
            <a:pPr lvl="1"/>
            <a:r>
              <a:rPr lang="en-US" dirty="0" smtClean="0"/>
              <a:t>Disk diameters are </a:t>
            </a:r>
            <a:r>
              <a:rPr lang="en-US" dirty="0" smtClean="0">
                <a:latin typeface="Symbol" charset="2"/>
                <a:sym typeface="Symbol" charset="2"/>
              </a:rPr>
              <a:t></a:t>
            </a:r>
            <a:r>
              <a:rPr lang="en-US" b="1" dirty="0" smtClean="0">
                <a:latin typeface="cmsy10"/>
                <a:sym typeface="Symbol" charset="2"/>
              </a:rPr>
              <a:t>¢</a:t>
            </a:r>
            <a:r>
              <a:rPr lang="en-US" dirty="0" smtClean="0">
                <a:latin typeface="+mj-lt"/>
              </a:rPr>
              <a:t>d(</a:t>
            </a:r>
            <a:r>
              <a:rPr lang="en-US" dirty="0" err="1" smtClean="0">
                <a:latin typeface="+mj-lt"/>
              </a:rPr>
              <a:t>u,v</a:t>
            </a:r>
            <a:r>
              <a:rPr lang="en-US" dirty="0" smtClean="0">
                <a:latin typeface="+mj-lt"/>
              </a:rPr>
              <a:t>), going through </a:t>
            </a:r>
            <a:r>
              <a:rPr lang="en-US" dirty="0" smtClean="0"/>
              <a:t>u resp. v</a:t>
            </a:r>
          </a:p>
          <a:p>
            <a:pPr lvl="1"/>
            <a:r>
              <a:rPr lang="en-US" dirty="0" smtClean="0"/>
              <a:t>Generalizing GG (</a:t>
            </a:r>
            <a:r>
              <a:rPr lang="en-US" dirty="0">
                <a:latin typeface="Symbol" charset="2"/>
                <a:sym typeface="Symbol" charset="2"/>
              </a:rPr>
              <a:t></a:t>
            </a:r>
            <a:r>
              <a:rPr lang="en-US" dirty="0"/>
              <a:t> = 1) and </a:t>
            </a:r>
            <a:r>
              <a:rPr lang="en-US" dirty="0" smtClean="0"/>
              <a:t>RNG (</a:t>
            </a:r>
            <a:r>
              <a:rPr lang="en-US" dirty="0">
                <a:latin typeface="Symbol" charset="2"/>
                <a:sym typeface="Symbol" charset="2"/>
              </a:rPr>
              <a:t></a:t>
            </a:r>
            <a:r>
              <a:rPr lang="en-US" dirty="0"/>
              <a:t> = 2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r>
              <a:rPr lang="en-US" dirty="0"/>
              <a:t>Yao-Graph</a:t>
            </a:r>
          </a:p>
          <a:p>
            <a:pPr lvl="1"/>
            <a:r>
              <a:rPr lang="en-US" dirty="0"/>
              <a:t>Each node partitions directions in </a:t>
            </a:r>
            <a:br>
              <a:rPr lang="en-US" dirty="0"/>
            </a:br>
            <a:r>
              <a:rPr lang="en-US" dirty="0"/>
              <a:t>k cones and then connects to the</a:t>
            </a:r>
            <a:br>
              <a:rPr lang="en-US" dirty="0"/>
            </a:br>
            <a:r>
              <a:rPr lang="en-US" dirty="0"/>
              <a:t>closest node in each cone</a:t>
            </a:r>
          </a:p>
          <a:p>
            <a:endParaRPr lang="en-US" dirty="0"/>
          </a:p>
          <a:p>
            <a:r>
              <a:rPr lang="en-US" dirty="0"/>
              <a:t>Cone-Based Graph</a:t>
            </a:r>
          </a:p>
          <a:p>
            <a:pPr lvl="1"/>
            <a:r>
              <a:rPr lang="en-US" dirty="0"/>
              <a:t>Dynamic version of the Yao</a:t>
            </a:r>
            <a:br>
              <a:rPr lang="en-US" dirty="0"/>
            </a:br>
            <a:r>
              <a:rPr lang="en-US" dirty="0"/>
              <a:t>Graph. Neighbors are visited</a:t>
            </a:r>
            <a:br>
              <a:rPr lang="en-US" dirty="0"/>
            </a:br>
            <a:r>
              <a:rPr lang="en-US" dirty="0"/>
              <a:t>in order of their distance, </a:t>
            </a:r>
            <a:br>
              <a:rPr lang="en-US" dirty="0"/>
            </a:br>
            <a:r>
              <a:rPr lang="en-US" dirty="0"/>
              <a:t>and used only if they cover</a:t>
            </a:r>
            <a:br>
              <a:rPr lang="en-US" dirty="0"/>
            </a:br>
            <a:r>
              <a:rPr lang="en-US" dirty="0"/>
              <a:t>not yet covered angle</a:t>
            </a:r>
          </a:p>
          <a:p>
            <a:pPr lvl="1"/>
            <a:endParaRPr lang="en-US" dirty="0"/>
          </a:p>
        </p:txBody>
      </p:sp>
      <p:pic>
        <p:nvPicPr>
          <p:cNvPr id="797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38" y="1201738"/>
            <a:ext cx="1630362" cy="133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97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450" y="2536825"/>
            <a:ext cx="1871663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97702" name="Picture 6"/>
          <p:cNvPicPr>
            <a:picLocks noChangeAspect="1" noChangeArrowheads="1"/>
          </p:cNvPicPr>
          <p:nvPr/>
        </p:nvPicPr>
        <p:blipFill>
          <a:blip r:embed="rId5" cstate="print"/>
          <a:srcRect b="21771"/>
          <a:stretch>
            <a:fillRect/>
          </a:stretch>
        </p:blipFill>
        <p:spPr bwMode="auto">
          <a:xfrm>
            <a:off x="6388100" y="4383088"/>
            <a:ext cx="2357438" cy="184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</a:t>
            </a:r>
            <a:r>
              <a:rPr lang="en-US" dirty="0"/>
              <a:t>Topology Control</a:t>
            </a:r>
            <a:endParaRPr lang="de-CH" dirty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Topology Control commonly assumes that the node positions are known.</a:t>
            </a:r>
            <a:endParaRPr lang="en-US" dirty="0"/>
          </a:p>
        </p:txBody>
      </p:sp>
      <p:pic>
        <p:nvPicPr>
          <p:cNvPr id="4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545" y="2640234"/>
            <a:ext cx="704158" cy="111669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771651" y="2724150"/>
            <a:ext cx="4438650" cy="82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What if we do not have access to position information?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Line 2"/>
          <p:cNvSpPr>
            <a:spLocks noChangeShapeType="1"/>
          </p:cNvSpPr>
          <p:nvPr/>
        </p:nvSpPr>
        <p:spPr bwMode="auto">
          <a:xfrm flipH="1">
            <a:off x="3175000" y="2365375"/>
            <a:ext cx="1257300" cy="90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795" name="Line 3"/>
          <p:cNvSpPr>
            <a:spLocks noChangeShapeType="1"/>
          </p:cNvSpPr>
          <p:nvPr/>
        </p:nvSpPr>
        <p:spPr bwMode="auto">
          <a:xfrm flipH="1">
            <a:off x="3162300" y="2181225"/>
            <a:ext cx="2981325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XTC: </a:t>
            </a:r>
            <a:r>
              <a:rPr lang="en-US" dirty="0" smtClean="0"/>
              <a:t>Lightweight </a:t>
            </a:r>
            <a:r>
              <a:rPr lang="en-US" dirty="0"/>
              <a:t>T</a:t>
            </a:r>
            <a:r>
              <a:rPr lang="en-US" dirty="0" smtClean="0"/>
              <a:t>opology </a:t>
            </a:r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without </a:t>
            </a:r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8017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91175" y="2703513"/>
            <a:ext cx="3302000" cy="3422650"/>
          </a:xfrm>
        </p:spPr>
        <p:txBody>
          <a:bodyPr/>
          <a:lstStyle/>
          <a:p>
            <a:r>
              <a:rPr lang="en-US" sz="1800" dirty="0"/>
              <a:t>Each node produces “</a:t>
            </a:r>
            <a:r>
              <a:rPr lang="en-US" sz="1800" dirty="0">
                <a:solidFill>
                  <a:srgbClr val="FF0000"/>
                </a:solidFill>
              </a:rPr>
              <a:t>ranking</a:t>
            </a:r>
            <a:r>
              <a:rPr lang="en-US" sz="1800" dirty="0"/>
              <a:t>” of neighbors. </a:t>
            </a:r>
          </a:p>
          <a:p>
            <a:r>
              <a:rPr lang="en-US" sz="1800" dirty="0"/>
              <a:t>Examples</a:t>
            </a:r>
          </a:p>
          <a:p>
            <a:pPr lvl="1"/>
            <a:r>
              <a:rPr lang="en-US" sz="1600" dirty="0"/>
              <a:t>Distance (closest)</a:t>
            </a:r>
          </a:p>
          <a:p>
            <a:pPr lvl="1"/>
            <a:r>
              <a:rPr lang="en-US" sz="1600" dirty="0"/>
              <a:t>Energy (lowest)</a:t>
            </a:r>
          </a:p>
          <a:p>
            <a:pPr lvl="1"/>
            <a:r>
              <a:rPr lang="en-US" sz="1600" dirty="0"/>
              <a:t>Link quality (best</a:t>
            </a:r>
            <a:r>
              <a:rPr lang="en-US" sz="1600" dirty="0" smtClean="0"/>
              <a:t>)</a:t>
            </a:r>
          </a:p>
          <a:p>
            <a:pPr lvl="1"/>
            <a:r>
              <a:rPr lang="de-CH" sz="1600" dirty="0" err="1" smtClean="0"/>
              <a:t>Must</a:t>
            </a:r>
            <a:r>
              <a:rPr lang="de-CH" sz="1600" dirty="0" smtClean="0"/>
              <a:t> </a:t>
            </a:r>
            <a:r>
              <a:rPr lang="de-CH" sz="1600" dirty="0" err="1" smtClean="0"/>
              <a:t>be</a:t>
            </a:r>
            <a:r>
              <a:rPr lang="de-CH" sz="1600" dirty="0" smtClean="0"/>
              <a:t> </a:t>
            </a:r>
            <a:r>
              <a:rPr lang="de-CH" sz="1600" dirty="0" err="1" smtClean="0">
                <a:solidFill>
                  <a:srgbClr val="FF0000"/>
                </a:solidFill>
              </a:rPr>
              <a:t>symmetric</a:t>
            </a:r>
            <a:r>
              <a:rPr lang="de-CH" sz="1600" dirty="0" smtClean="0"/>
              <a:t>!</a:t>
            </a:r>
            <a:endParaRPr lang="en-US" sz="1600" dirty="0"/>
          </a:p>
          <a:p>
            <a:r>
              <a:rPr lang="en-US" sz="1800" dirty="0"/>
              <a:t>Not necessarily depending on explicit positions</a:t>
            </a:r>
          </a:p>
          <a:p>
            <a:r>
              <a:rPr lang="en-US" sz="1800" dirty="0"/>
              <a:t>Nodes </a:t>
            </a:r>
            <a:r>
              <a:rPr lang="en-US" sz="1800" dirty="0">
                <a:solidFill>
                  <a:srgbClr val="FF0000"/>
                </a:solidFill>
              </a:rPr>
              <a:t>exchange</a:t>
            </a:r>
            <a:r>
              <a:rPr lang="en-US" sz="1800" dirty="0"/>
              <a:t> rankings with neighbors</a:t>
            </a:r>
          </a:p>
        </p:txBody>
      </p:sp>
      <p:sp>
        <p:nvSpPr>
          <p:cNvPr id="801798" name="Line 6"/>
          <p:cNvSpPr>
            <a:spLocks noChangeShapeType="1"/>
          </p:cNvSpPr>
          <p:nvPr/>
        </p:nvSpPr>
        <p:spPr bwMode="auto">
          <a:xfrm flipV="1">
            <a:off x="2105025" y="3248025"/>
            <a:ext cx="1057275" cy="104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799" name="Line 7"/>
          <p:cNvSpPr>
            <a:spLocks noChangeShapeType="1"/>
          </p:cNvSpPr>
          <p:nvPr/>
        </p:nvSpPr>
        <p:spPr bwMode="auto">
          <a:xfrm flipV="1">
            <a:off x="1482725" y="3254375"/>
            <a:ext cx="1676400" cy="196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 flipH="1">
            <a:off x="3140075" y="1987550"/>
            <a:ext cx="704850" cy="1266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801" name="Line 9"/>
          <p:cNvSpPr>
            <a:spLocks noChangeShapeType="1"/>
          </p:cNvSpPr>
          <p:nvPr/>
        </p:nvSpPr>
        <p:spPr bwMode="auto">
          <a:xfrm>
            <a:off x="1289050" y="1536700"/>
            <a:ext cx="18669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802" name="Oval 10"/>
          <p:cNvSpPr>
            <a:spLocks noChangeArrowheads="1"/>
          </p:cNvSpPr>
          <p:nvPr/>
        </p:nvSpPr>
        <p:spPr bwMode="auto">
          <a:xfrm>
            <a:off x="3641725" y="180340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01803" name="Oval 11"/>
          <p:cNvSpPr>
            <a:spLocks noChangeArrowheads="1"/>
          </p:cNvSpPr>
          <p:nvPr/>
        </p:nvSpPr>
        <p:spPr bwMode="auto">
          <a:xfrm>
            <a:off x="1076325" y="135255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01804" name="Oval 12"/>
          <p:cNvSpPr>
            <a:spLocks noChangeArrowheads="1"/>
          </p:cNvSpPr>
          <p:nvPr/>
        </p:nvSpPr>
        <p:spPr bwMode="auto">
          <a:xfrm>
            <a:off x="1835150" y="4111625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01805" name="Oval 13"/>
          <p:cNvSpPr>
            <a:spLocks noChangeArrowheads="1"/>
          </p:cNvSpPr>
          <p:nvPr/>
        </p:nvSpPr>
        <p:spPr bwMode="auto">
          <a:xfrm>
            <a:off x="1270000" y="5051425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801806" name="Oval 14"/>
          <p:cNvSpPr>
            <a:spLocks noChangeArrowheads="1"/>
          </p:cNvSpPr>
          <p:nvPr/>
        </p:nvSpPr>
        <p:spPr bwMode="auto">
          <a:xfrm>
            <a:off x="2952750" y="3038475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01807" name="AutoShape 15"/>
          <p:cNvSpPr>
            <a:spLocks noChangeArrowheads="1"/>
          </p:cNvSpPr>
          <p:nvPr/>
        </p:nvSpPr>
        <p:spPr bwMode="auto">
          <a:xfrm>
            <a:off x="2809875" y="3990975"/>
            <a:ext cx="628650" cy="1876425"/>
          </a:xfrm>
          <a:prstGeom prst="wedgeRectCallout">
            <a:avLst>
              <a:gd name="adj1" fmla="val 9093"/>
              <a:gd name="adj2" fmla="val -82403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 dirty="0">
                <a:solidFill>
                  <a:schemeClr val="tx1"/>
                </a:solidFill>
              </a:rPr>
              <a:t>1. C</a:t>
            </a:r>
          </a:p>
          <a:p>
            <a:pPr marL="457200" indent="-457200"/>
            <a:r>
              <a:rPr lang="en-US" sz="1600" dirty="0">
                <a:solidFill>
                  <a:schemeClr val="tx1"/>
                </a:solidFill>
              </a:rPr>
              <a:t>2. E</a:t>
            </a:r>
          </a:p>
          <a:p>
            <a:pPr marL="457200" indent="-457200"/>
            <a:r>
              <a:rPr lang="en-US" sz="1600" dirty="0">
                <a:solidFill>
                  <a:schemeClr val="tx1"/>
                </a:solidFill>
              </a:rPr>
              <a:t>3. B</a:t>
            </a:r>
          </a:p>
          <a:p>
            <a:pPr marL="457200" indent="-457200"/>
            <a:r>
              <a:rPr lang="en-US" sz="1600" dirty="0">
                <a:solidFill>
                  <a:schemeClr val="tx1"/>
                </a:solidFill>
              </a:rPr>
              <a:t>4. F</a:t>
            </a:r>
          </a:p>
          <a:p>
            <a:pPr marL="457200" indent="-457200"/>
            <a:r>
              <a:rPr lang="en-US" sz="1600" dirty="0">
                <a:solidFill>
                  <a:schemeClr val="tx1"/>
                </a:solidFill>
              </a:rPr>
              <a:t>5. D</a:t>
            </a:r>
          </a:p>
          <a:p>
            <a:pPr marL="457200" indent="-457200"/>
            <a:r>
              <a:rPr lang="en-US" sz="1600" dirty="0">
                <a:solidFill>
                  <a:schemeClr val="tx1"/>
                </a:solidFill>
              </a:rPr>
              <a:t>6. G</a:t>
            </a:r>
          </a:p>
        </p:txBody>
      </p:sp>
      <p:sp>
        <p:nvSpPr>
          <p:cNvPr id="801808" name="Oval 16"/>
          <p:cNvSpPr>
            <a:spLocks noChangeArrowheads="1"/>
          </p:cNvSpPr>
          <p:nvPr/>
        </p:nvSpPr>
        <p:spPr bwMode="auto">
          <a:xfrm>
            <a:off x="4397375" y="208280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01809" name="Oval 17"/>
          <p:cNvSpPr>
            <a:spLocks noChangeArrowheads="1"/>
          </p:cNvSpPr>
          <p:nvPr/>
        </p:nvSpPr>
        <p:spPr bwMode="auto">
          <a:xfrm>
            <a:off x="5972175" y="198120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XTC Algorithm (Part 2)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91175" y="2703513"/>
            <a:ext cx="3084513" cy="3422650"/>
          </a:xfrm>
        </p:spPr>
        <p:txBody>
          <a:bodyPr/>
          <a:lstStyle/>
          <a:p>
            <a:r>
              <a:rPr lang="en-US" sz="1800"/>
              <a:t>Each node </a:t>
            </a:r>
            <a:r>
              <a:rPr lang="en-US" sz="1800">
                <a:solidFill>
                  <a:srgbClr val="FF0000"/>
                </a:solidFill>
              </a:rPr>
              <a:t>locally</a:t>
            </a:r>
            <a:r>
              <a:rPr lang="en-US" sz="1800"/>
              <a:t> goes through all neighbors in </a:t>
            </a:r>
            <a:r>
              <a:rPr lang="en-US" sz="1800">
                <a:solidFill>
                  <a:srgbClr val="FF0000"/>
                </a:solidFill>
              </a:rPr>
              <a:t>order of their ranking</a:t>
            </a:r>
          </a:p>
          <a:p>
            <a:r>
              <a:rPr lang="en-US" sz="1800"/>
              <a:t>If the candidate (current neighbor) ranks any of your already processed neighbors higher than yourself, then you do not need to connect to the candidate.</a:t>
            </a:r>
          </a:p>
        </p:txBody>
      </p:sp>
      <p:sp>
        <p:nvSpPr>
          <p:cNvPr id="803844" name="Line 4"/>
          <p:cNvSpPr>
            <a:spLocks noChangeShapeType="1"/>
          </p:cNvSpPr>
          <p:nvPr/>
        </p:nvSpPr>
        <p:spPr bwMode="auto">
          <a:xfrm flipV="1">
            <a:off x="2105025" y="3248025"/>
            <a:ext cx="1057275" cy="104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3845" name="Line 5"/>
          <p:cNvSpPr>
            <a:spLocks noChangeShapeType="1"/>
          </p:cNvSpPr>
          <p:nvPr/>
        </p:nvSpPr>
        <p:spPr bwMode="auto">
          <a:xfrm flipV="1">
            <a:off x="1482725" y="3254375"/>
            <a:ext cx="1676400" cy="196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3846" name="Line 6"/>
          <p:cNvSpPr>
            <a:spLocks noChangeShapeType="1"/>
          </p:cNvSpPr>
          <p:nvPr/>
        </p:nvSpPr>
        <p:spPr bwMode="auto">
          <a:xfrm flipH="1">
            <a:off x="3175000" y="2365375"/>
            <a:ext cx="1257300" cy="90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3847" name="Line 7"/>
          <p:cNvSpPr>
            <a:spLocks noChangeShapeType="1"/>
          </p:cNvSpPr>
          <p:nvPr/>
        </p:nvSpPr>
        <p:spPr bwMode="auto">
          <a:xfrm flipH="1">
            <a:off x="3162300" y="2181225"/>
            <a:ext cx="2981325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3848" name="Line 8"/>
          <p:cNvSpPr>
            <a:spLocks noChangeShapeType="1"/>
          </p:cNvSpPr>
          <p:nvPr/>
        </p:nvSpPr>
        <p:spPr bwMode="auto">
          <a:xfrm flipH="1">
            <a:off x="3140075" y="1987550"/>
            <a:ext cx="704850" cy="1266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3849" name="Line 9"/>
          <p:cNvSpPr>
            <a:spLocks noChangeShapeType="1"/>
          </p:cNvSpPr>
          <p:nvPr/>
        </p:nvSpPr>
        <p:spPr bwMode="auto">
          <a:xfrm>
            <a:off x="1289050" y="1536700"/>
            <a:ext cx="18669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3850" name="Oval 10"/>
          <p:cNvSpPr>
            <a:spLocks noChangeArrowheads="1"/>
          </p:cNvSpPr>
          <p:nvPr/>
        </p:nvSpPr>
        <p:spPr bwMode="auto">
          <a:xfrm>
            <a:off x="2952750" y="3038475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03851" name="Oval 11"/>
          <p:cNvSpPr>
            <a:spLocks noChangeArrowheads="1"/>
          </p:cNvSpPr>
          <p:nvPr/>
        </p:nvSpPr>
        <p:spPr bwMode="auto">
          <a:xfrm>
            <a:off x="4397375" y="208280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03852" name="Oval 12"/>
          <p:cNvSpPr>
            <a:spLocks noChangeArrowheads="1"/>
          </p:cNvSpPr>
          <p:nvPr/>
        </p:nvSpPr>
        <p:spPr bwMode="auto">
          <a:xfrm>
            <a:off x="3641725" y="180340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03853" name="Oval 13"/>
          <p:cNvSpPr>
            <a:spLocks noChangeArrowheads="1"/>
          </p:cNvSpPr>
          <p:nvPr/>
        </p:nvSpPr>
        <p:spPr bwMode="auto">
          <a:xfrm>
            <a:off x="1076325" y="135255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03854" name="Oval 14"/>
          <p:cNvSpPr>
            <a:spLocks noChangeArrowheads="1"/>
          </p:cNvSpPr>
          <p:nvPr/>
        </p:nvSpPr>
        <p:spPr bwMode="auto">
          <a:xfrm>
            <a:off x="1835150" y="4111625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03855" name="Oval 15"/>
          <p:cNvSpPr>
            <a:spLocks noChangeArrowheads="1"/>
          </p:cNvSpPr>
          <p:nvPr/>
        </p:nvSpPr>
        <p:spPr bwMode="auto">
          <a:xfrm>
            <a:off x="1270000" y="5051425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803856" name="Oval 16"/>
          <p:cNvSpPr>
            <a:spLocks noChangeArrowheads="1"/>
          </p:cNvSpPr>
          <p:nvPr/>
        </p:nvSpPr>
        <p:spPr bwMode="auto">
          <a:xfrm>
            <a:off x="5972175" y="1981200"/>
            <a:ext cx="400050" cy="371475"/>
          </a:xfrm>
          <a:prstGeom prst="ellipse">
            <a:avLst/>
          </a:prstGeom>
          <a:solidFill>
            <a:srgbClr val="3983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81000" indent="-381000" algn="ctr"/>
            <a:r>
              <a:rPr lang="en-US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03857" name="AutoShape 17"/>
          <p:cNvSpPr>
            <a:spLocks noChangeArrowheads="1"/>
          </p:cNvSpPr>
          <p:nvPr/>
        </p:nvSpPr>
        <p:spPr bwMode="auto">
          <a:xfrm>
            <a:off x="2809875" y="3990975"/>
            <a:ext cx="628650" cy="1876425"/>
          </a:xfrm>
          <a:prstGeom prst="wedgeRectCallout">
            <a:avLst>
              <a:gd name="adj1" fmla="val 9093"/>
              <a:gd name="adj2" fmla="val -82403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>
                <a:solidFill>
                  <a:schemeClr val="tx1"/>
                </a:solidFill>
              </a:rPr>
              <a:t>1. C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2. E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3. B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4. F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5. D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6. G</a:t>
            </a:r>
          </a:p>
        </p:txBody>
      </p:sp>
      <p:sp>
        <p:nvSpPr>
          <p:cNvPr id="803858" name="AutoShape 18"/>
          <p:cNvSpPr>
            <a:spLocks noChangeArrowheads="1"/>
          </p:cNvSpPr>
          <p:nvPr/>
        </p:nvSpPr>
        <p:spPr bwMode="auto">
          <a:xfrm>
            <a:off x="1177925" y="2730500"/>
            <a:ext cx="609600" cy="914400"/>
          </a:xfrm>
          <a:prstGeom prst="wedgeRectCallout">
            <a:avLst>
              <a:gd name="adj1" fmla="val 75000"/>
              <a:gd name="adj2" fmla="val 103301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>
                <a:solidFill>
                  <a:schemeClr val="tx1"/>
                </a:solidFill>
              </a:rPr>
              <a:t>1. F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3. A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6. D</a:t>
            </a:r>
          </a:p>
        </p:txBody>
      </p:sp>
      <p:sp>
        <p:nvSpPr>
          <p:cNvPr id="803859" name="AutoShape 19"/>
          <p:cNvSpPr>
            <a:spLocks noChangeArrowheads="1"/>
          </p:cNvSpPr>
          <p:nvPr/>
        </p:nvSpPr>
        <p:spPr bwMode="auto">
          <a:xfrm>
            <a:off x="336550" y="2060575"/>
            <a:ext cx="609600" cy="923925"/>
          </a:xfrm>
          <a:prstGeom prst="wedgeRectCallout">
            <a:avLst>
              <a:gd name="adj1" fmla="val 82815"/>
              <a:gd name="adj2" fmla="val -91065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>
                <a:solidFill>
                  <a:schemeClr val="tx1"/>
                </a:solidFill>
              </a:rPr>
              <a:t>7. A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8. C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9. E</a:t>
            </a:r>
          </a:p>
        </p:txBody>
      </p:sp>
      <p:sp>
        <p:nvSpPr>
          <p:cNvPr id="803860" name="AutoShape 20"/>
          <p:cNvSpPr>
            <a:spLocks noChangeArrowheads="1"/>
          </p:cNvSpPr>
          <p:nvPr/>
        </p:nvSpPr>
        <p:spPr bwMode="auto">
          <a:xfrm>
            <a:off x="1955800" y="5346700"/>
            <a:ext cx="609600" cy="638175"/>
          </a:xfrm>
          <a:prstGeom prst="wedgeRectCallout">
            <a:avLst>
              <a:gd name="adj1" fmla="val -100000"/>
              <a:gd name="adj2" fmla="val -57213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>
                <a:solidFill>
                  <a:schemeClr val="tx1"/>
                </a:solidFill>
              </a:rPr>
              <a:t>3. E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7. A</a:t>
            </a:r>
          </a:p>
        </p:txBody>
      </p:sp>
      <p:sp>
        <p:nvSpPr>
          <p:cNvPr id="803861" name="AutoShape 21"/>
          <p:cNvSpPr>
            <a:spLocks noChangeArrowheads="1"/>
          </p:cNvSpPr>
          <p:nvPr/>
        </p:nvSpPr>
        <p:spPr bwMode="auto">
          <a:xfrm>
            <a:off x="5095875" y="990600"/>
            <a:ext cx="609600" cy="962025"/>
          </a:xfrm>
          <a:prstGeom prst="wedgeRectCallout">
            <a:avLst>
              <a:gd name="adj1" fmla="val -115625"/>
              <a:gd name="adj2" fmla="val 66005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>
                <a:solidFill>
                  <a:schemeClr val="tx1"/>
                </a:solidFill>
              </a:rPr>
              <a:t>2. C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4. G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5. A</a:t>
            </a:r>
          </a:p>
        </p:txBody>
      </p:sp>
      <p:sp>
        <p:nvSpPr>
          <p:cNvPr id="803862" name="AutoShape 22"/>
          <p:cNvSpPr>
            <a:spLocks noChangeArrowheads="1"/>
          </p:cNvSpPr>
          <p:nvPr/>
        </p:nvSpPr>
        <p:spPr bwMode="auto">
          <a:xfrm>
            <a:off x="2387600" y="1006475"/>
            <a:ext cx="609600" cy="1200150"/>
          </a:xfrm>
          <a:prstGeom prst="wedgeRectCallout">
            <a:avLst>
              <a:gd name="adj1" fmla="val 159375"/>
              <a:gd name="adj2" fmla="val 27116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>
                <a:solidFill>
                  <a:schemeClr val="tx1"/>
                </a:solidFill>
              </a:rPr>
              <a:t>3. B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4. A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6. G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8. D</a:t>
            </a:r>
          </a:p>
        </p:txBody>
      </p:sp>
      <p:sp>
        <p:nvSpPr>
          <p:cNvPr id="803863" name="AutoShape 23"/>
          <p:cNvSpPr>
            <a:spLocks noChangeArrowheads="1"/>
          </p:cNvSpPr>
          <p:nvPr/>
        </p:nvSpPr>
        <p:spPr bwMode="auto">
          <a:xfrm>
            <a:off x="6807200" y="1130300"/>
            <a:ext cx="609600" cy="962025"/>
          </a:xfrm>
          <a:prstGeom prst="wedgeRectCallout">
            <a:avLst>
              <a:gd name="adj1" fmla="val -131250"/>
              <a:gd name="adj2" fmla="val 45213"/>
            </a:avLst>
          </a:prstGeom>
          <a:solidFill>
            <a:srgbClr val="3983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1600">
                <a:solidFill>
                  <a:schemeClr val="tx1"/>
                </a:solidFill>
              </a:rPr>
              <a:t>4. B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6. A</a:t>
            </a:r>
          </a:p>
          <a:p>
            <a:pPr marL="457200" indent="-457200"/>
            <a:r>
              <a:rPr lang="en-US" sz="1600">
                <a:solidFill>
                  <a:schemeClr val="tx1"/>
                </a:solidFill>
              </a:rPr>
              <a:t>7. C</a:t>
            </a:r>
          </a:p>
        </p:txBody>
      </p:sp>
      <p:sp>
        <p:nvSpPr>
          <p:cNvPr id="803864" name="AutoShape 24"/>
          <p:cNvSpPr>
            <a:spLocks noChangeArrowheads="1"/>
          </p:cNvSpPr>
          <p:nvPr/>
        </p:nvSpPr>
        <p:spPr bwMode="auto">
          <a:xfrm>
            <a:off x="3362325" y="4038600"/>
            <a:ext cx="1162050" cy="257175"/>
          </a:xfrm>
          <a:prstGeom prst="leftArrow">
            <a:avLst>
              <a:gd name="adj1" fmla="val 50000"/>
              <a:gd name="adj2" fmla="val 11296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4.44444E-6 0.0370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704 L -4.44444E-6 0.0726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03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0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7268 L -4.44444E-6 0.1090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80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0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0903 L -4.44444E-6 0.14375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4375 L -4.44444E-6 0.1794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0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03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64" grpId="0" animBg="1"/>
      <p:bldP spid="803864" grpId="1" animBg="1"/>
      <p:bldP spid="803864" grpId="2" animBg="1"/>
      <p:bldP spid="803864" grpId="3" animBg="1"/>
      <p:bldP spid="803864" grpId="4" animBg="1"/>
      <p:bldP spid="803864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XTC Analysis (Part 1)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Symmetry</a:t>
            </a:r>
            <a:r>
              <a:rPr lang="en-US" dirty="0"/>
              <a:t>: A node u wants a node v as a neighbor if and only if v wants u.</a:t>
            </a:r>
          </a:p>
          <a:p>
            <a:endParaRPr lang="en-US" dirty="0"/>
          </a:p>
          <a:p>
            <a:r>
              <a:rPr lang="en-US" dirty="0"/>
              <a:t>Proof:</a:t>
            </a:r>
          </a:p>
          <a:p>
            <a:pPr lvl="1"/>
            <a:r>
              <a:rPr lang="en-US" dirty="0"/>
              <a:t>Assume 1) u </a:t>
            </a:r>
            <a:r>
              <a:rPr lang="en-US" dirty="0">
                <a:sym typeface="Symbol" charset="2"/>
              </a:rPr>
              <a:t> v and 2) u  v</a:t>
            </a:r>
          </a:p>
          <a:p>
            <a:pPr lvl="1"/>
            <a:r>
              <a:rPr lang="en-US" dirty="0">
                <a:sym typeface="Symbol" charset="2"/>
              </a:rPr>
              <a:t>Assumption 2)  </a:t>
            </a:r>
            <a:r>
              <a:rPr lang="en-US" b="1" dirty="0">
                <a:latin typeface="cmsy10" pitchFamily="34" charset="0"/>
                <a:sym typeface="Symbol" charset="2"/>
              </a:rPr>
              <a:t>9</a:t>
            </a:r>
            <a:r>
              <a:rPr lang="en-US" dirty="0">
                <a:sym typeface="Symbol" charset="2"/>
              </a:rPr>
              <a:t>w: (i) w </a:t>
            </a:r>
            <a:r>
              <a:rPr lang="en-US" b="1" dirty="0" err="1">
                <a:latin typeface="cmsy10" pitchFamily="34" charset="0"/>
                <a:sym typeface="Symbol" charset="2"/>
              </a:rPr>
              <a:t>Á</a:t>
            </a:r>
            <a:r>
              <a:rPr lang="en-US" b="1" baseline="-25000" dirty="0" err="1">
                <a:sym typeface="Symbol" charset="2"/>
              </a:rPr>
              <a:t>v</a:t>
            </a:r>
            <a:r>
              <a:rPr lang="en-US" dirty="0">
                <a:sym typeface="Symbol" charset="2"/>
              </a:rPr>
              <a:t> u and (ii) w </a:t>
            </a:r>
            <a:r>
              <a:rPr lang="en-US" b="1" dirty="0" err="1">
                <a:latin typeface="cmsy10" pitchFamily="34" charset="0"/>
                <a:sym typeface="Symbol" charset="2"/>
              </a:rPr>
              <a:t>Á</a:t>
            </a:r>
            <a:r>
              <a:rPr lang="en-US" b="1" baseline="-25000" dirty="0" err="1">
                <a:sym typeface="Symbol" charset="2"/>
              </a:rPr>
              <a:t>u</a:t>
            </a:r>
            <a:r>
              <a:rPr lang="en-US" dirty="0">
                <a:sym typeface="Symbol" charset="2"/>
              </a:rPr>
              <a:t> v</a:t>
            </a:r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V="1">
            <a:off x="4121150" y="2730500"/>
            <a:ext cx="714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5893" name="AutoShape 5"/>
          <p:cNvSpPr>
            <a:spLocks/>
          </p:cNvSpPr>
          <p:nvPr/>
        </p:nvSpPr>
        <p:spPr bwMode="auto">
          <a:xfrm rot="16200000">
            <a:off x="4716463" y="2347913"/>
            <a:ext cx="358775" cy="2232025"/>
          </a:xfrm>
          <a:prstGeom prst="leftBrace">
            <a:avLst>
              <a:gd name="adj1" fmla="val 518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5894" name="Text Box 6"/>
          <p:cNvSpPr txBox="1">
            <a:spLocks noChangeArrowheads="1"/>
          </p:cNvSpPr>
          <p:nvPr/>
        </p:nvSpPr>
        <p:spPr bwMode="auto">
          <a:xfrm>
            <a:off x="3513138" y="3789363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FF3300"/>
                </a:solidFill>
              </a:rPr>
              <a:t>Contradicts</a:t>
            </a:r>
            <a:r>
              <a:rPr lang="en-US" sz="1800">
                <a:solidFill>
                  <a:schemeClr val="tx1"/>
                </a:solidFill>
              </a:rPr>
              <a:t> Assumption 1)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864225" y="1973263"/>
            <a:ext cx="2374900" cy="646331"/>
          </a:xfrm>
          <a:prstGeom prst="wedgeRectCallout">
            <a:avLst>
              <a:gd name="adj1" fmla="val -55360"/>
              <a:gd name="adj2" fmla="val 107023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In node </a:t>
            </a:r>
            <a:r>
              <a:rPr lang="en-US" sz="1800" i="1" dirty="0" err="1" smtClean="0">
                <a:solidFill>
                  <a:schemeClr val="tx1"/>
                </a:solidFill>
              </a:rPr>
              <a:t>u</a:t>
            </a:r>
            <a:r>
              <a:rPr lang="en-US" sz="1800" dirty="0" err="1" smtClean="0">
                <a:solidFill>
                  <a:schemeClr val="tx1"/>
                </a:solidFill>
              </a:rPr>
              <a:t>’s</a:t>
            </a:r>
            <a:r>
              <a:rPr lang="en-US" sz="1800" dirty="0" smtClean="0">
                <a:solidFill>
                  <a:schemeClr val="tx1"/>
                </a:solidFill>
              </a:rPr>
              <a:t> neighbor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list, </a:t>
            </a:r>
            <a:r>
              <a:rPr lang="en-US" sz="1800" i="1" dirty="0" smtClean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 is better than </a:t>
            </a:r>
            <a:r>
              <a:rPr lang="en-US" sz="1800" i="1" dirty="0" smtClean="0">
                <a:solidFill>
                  <a:schemeClr val="tx1"/>
                </a:solidFill>
              </a:rPr>
              <a:t>v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XTC Analysis (Part 1)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Symmetry</a:t>
            </a:r>
            <a:r>
              <a:rPr lang="en-US" dirty="0"/>
              <a:t>: A node u wants a node v as a neighbor if and only if v wants u.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Connectivity</a:t>
            </a:r>
            <a:r>
              <a:rPr lang="en-US" dirty="0"/>
              <a:t>: If two nodes are connected originally, they will stay so </a:t>
            </a:r>
            <a:r>
              <a:rPr lang="en-US" dirty="0" smtClean="0"/>
              <a:t>(easy to show if </a:t>
            </a:r>
            <a:r>
              <a:rPr lang="en-US" dirty="0"/>
              <a:t>rankings are based on symmetric link-weights).</a:t>
            </a:r>
          </a:p>
          <a:p>
            <a:endParaRPr lang="en-US" dirty="0"/>
          </a:p>
          <a:p>
            <a:r>
              <a:rPr lang="en-US" dirty="0"/>
              <a:t>If the ranking is energy or link quality based, then XTC will choose a topology that routes </a:t>
            </a:r>
            <a:r>
              <a:rPr lang="en-US" dirty="0">
                <a:solidFill>
                  <a:srgbClr val="FF0000"/>
                </a:solidFill>
              </a:rPr>
              <a:t>around walls</a:t>
            </a:r>
            <a:r>
              <a:rPr lang="en-US" dirty="0"/>
              <a:t> and obstacles.</a:t>
            </a:r>
          </a:p>
          <a:p>
            <a:endParaRPr lang="en-US" dirty="0"/>
          </a:p>
        </p:txBody>
      </p:sp>
      <p:sp>
        <p:nvSpPr>
          <p:cNvPr id="807940" name="Line 4"/>
          <p:cNvSpPr>
            <a:spLocks noChangeShapeType="1"/>
          </p:cNvSpPr>
          <p:nvPr/>
        </p:nvSpPr>
        <p:spPr bwMode="auto">
          <a:xfrm flipV="1">
            <a:off x="3495675" y="5135563"/>
            <a:ext cx="2657475" cy="74295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7941" name="Line 5"/>
          <p:cNvSpPr>
            <a:spLocks noChangeShapeType="1"/>
          </p:cNvSpPr>
          <p:nvPr/>
        </p:nvSpPr>
        <p:spPr bwMode="auto">
          <a:xfrm>
            <a:off x="3257550" y="4297363"/>
            <a:ext cx="152400" cy="146685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7942" name="Line 6"/>
          <p:cNvSpPr>
            <a:spLocks noChangeShapeType="1"/>
          </p:cNvSpPr>
          <p:nvPr/>
        </p:nvSpPr>
        <p:spPr bwMode="auto">
          <a:xfrm>
            <a:off x="3352800" y="4173538"/>
            <a:ext cx="2809875" cy="78105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05150" y="4068763"/>
            <a:ext cx="228600" cy="228600"/>
            <a:chOff x="3216" y="1188"/>
            <a:chExt cx="1920" cy="1775"/>
          </a:xfrm>
        </p:grpSpPr>
        <p:pic>
          <p:nvPicPr>
            <p:cNvPr id="807944" name="Picture 8" descr="sens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7945" name="Rectangle 9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34100" y="4916488"/>
            <a:ext cx="228600" cy="228600"/>
            <a:chOff x="3216" y="1188"/>
            <a:chExt cx="1920" cy="1775"/>
          </a:xfrm>
        </p:grpSpPr>
        <p:pic>
          <p:nvPicPr>
            <p:cNvPr id="807947" name="Picture 11" descr="sens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7948" name="Rectangle 12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86125" y="5792788"/>
            <a:ext cx="228600" cy="228600"/>
            <a:chOff x="3216" y="1188"/>
            <a:chExt cx="1920" cy="1775"/>
          </a:xfrm>
        </p:grpSpPr>
        <p:pic>
          <p:nvPicPr>
            <p:cNvPr id="807950" name="Picture 14" descr="sens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7951" name="Rectangle 15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7952" name="Firewall"/>
          <p:cNvSpPr>
            <a:spLocks noEditPoints="1" noChangeArrowheads="1"/>
          </p:cNvSpPr>
          <p:nvPr/>
        </p:nvSpPr>
        <p:spPr bwMode="auto">
          <a:xfrm>
            <a:off x="2438400" y="4711700"/>
            <a:ext cx="1809750" cy="5238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animBg="1"/>
      <p:bldP spid="807941" grpId="0" animBg="1"/>
      <p:bldP spid="807942" grpId="0" animBg="1"/>
      <p:bldP spid="8079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XTC Analysis (Part 2)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the given graph is a </a:t>
            </a:r>
            <a:r>
              <a:rPr lang="en-US" dirty="0">
                <a:solidFill>
                  <a:srgbClr val="FF0000"/>
                </a:solidFill>
              </a:rPr>
              <a:t>Unit Disk Graph</a:t>
            </a:r>
            <a:r>
              <a:rPr lang="en-US" dirty="0"/>
              <a:t> (no obstacles, nodes homogeneous, but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necessarily uniformly distributed), then …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degree</a:t>
            </a:r>
            <a:r>
              <a:rPr lang="en-US" dirty="0"/>
              <a:t> of each node is at most 6.</a:t>
            </a:r>
          </a:p>
          <a:p>
            <a:r>
              <a:rPr lang="en-US" dirty="0"/>
              <a:t>The topology is </a:t>
            </a:r>
            <a:r>
              <a:rPr lang="en-US" dirty="0">
                <a:solidFill>
                  <a:srgbClr val="FF0000"/>
                </a:solidFill>
              </a:rPr>
              <a:t>planar</a:t>
            </a:r>
            <a:r>
              <a:rPr lang="en-US" dirty="0"/>
              <a:t>.</a:t>
            </a:r>
          </a:p>
          <a:p>
            <a:r>
              <a:rPr lang="en-US" dirty="0" smtClean="0"/>
              <a:t>The graph </a:t>
            </a:r>
            <a:r>
              <a:rPr lang="en-US" dirty="0"/>
              <a:t>is a </a:t>
            </a:r>
            <a:r>
              <a:rPr lang="en-US" dirty="0" err="1"/>
              <a:t>subgraph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RNG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Relative Neighborhood Graph RNG(V):</a:t>
            </a:r>
          </a:p>
          <a:p>
            <a:pPr lvl="1"/>
            <a:r>
              <a:rPr lang="en-US" dirty="0"/>
              <a:t>An edge e = (</a:t>
            </a:r>
            <a:r>
              <a:rPr lang="en-US" dirty="0" err="1"/>
              <a:t>u,v</a:t>
            </a:r>
            <a:r>
              <a:rPr lang="en-US" dirty="0"/>
              <a:t>) is in the RNG(V) </a:t>
            </a:r>
            <a:r>
              <a:rPr lang="en-US" dirty="0" err="1"/>
              <a:t>iff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there is no node w with (</a:t>
            </a:r>
            <a:r>
              <a:rPr lang="en-US" dirty="0" err="1"/>
              <a:t>u,w</a:t>
            </a:r>
            <a:r>
              <a:rPr lang="en-US" dirty="0"/>
              <a:t>) &lt; (</a:t>
            </a:r>
            <a:r>
              <a:rPr lang="en-US" dirty="0" err="1"/>
              <a:t>u,v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and (</a:t>
            </a:r>
            <a:r>
              <a:rPr lang="en-US" dirty="0" err="1"/>
              <a:t>v,w</a:t>
            </a:r>
            <a:r>
              <a:rPr lang="en-US" dirty="0"/>
              <a:t>) &lt; (</a:t>
            </a:r>
            <a:r>
              <a:rPr lang="en-US" dirty="0" err="1"/>
              <a:t>u,v</a:t>
            </a:r>
            <a:r>
              <a:rPr lang="en-US" dirty="0"/>
              <a:t>).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809988" name="Oval 4"/>
          <p:cNvSpPr>
            <a:spLocks noChangeArrowheads="1"/>
          </p:cNvSpPr>
          <p:nvPr/>
        </p:nvSpPr>
        <p:spPr bwMode="auto">
          <a:xfrm>
            <a:off x="5724525" y="4048125"/>
            <a:ext cx="1657350" cy="1647825"/>
          </a:xfrm>
          <a:prstGeom prst="ellipse">
            <a:avLst/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89" name="Oval 5"/>
          <p:cNvSpPr>
            <a:spLocks noChangeArrowheads="1"/>
          </p:cNvSpPr>
          <p:nvPr/>
        </p:nvSpPr>
        <p:spPr bwMode="auto">
          <a:xfrm>
            <a:off x="6569075" y="4044950"/>
            <a:ext cx="1657350" cy="1647825"/>
          </a:xfrm>
          <a:prstGeom prst="ellipse">
            <a:avLst/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0" name="Oval 6"/>
          <p:cNvSpPr>
            <a:spLocks noChangeArrowheads="1"/>
          </p:cNvSpPr>
          <p:nvPr/>
        </p:nvSpPr>
        <p:spPr bwMode="auto">
          <a:xfrm>
            <a:off x="6537325" y="48402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1" name="Oval 7"/>
          <p:cNvSpPr>
            <a:spLocks noChangeArrowheads="1"/>
          </p:cNvSpPr>
          <p:nvPr/>
        </p:nvSpPr>
        <p:spPr bwMode="auto">
          <a:xfrm>
            <a:off x="7348538" y="48466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6584950" y="4873625"/>
            <a:ext cx="835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993" name="Rectangle 9"/>
          <p:cNvSpPr>
            <a:spLocks noChangeArrowheads="1"/>
          </p:cNvSpPr>
          <p:nvPr/>
        </p:nvSpPr>
        <p:spPr bwMode="auto">
          <a:xfrm>
            <a:off x="7380288" y="47021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v</a:t>
            </a:r>
            <a:endParaRPr lang="de-CH" sz="1600" i="1">
              <a:solidFill>
                <a:schemeClr val="tx1"/>
              </a:solidFill>
            </a:endParaRPr>
          </a:p>
        </p:txBody>
      </p:sp>
      <p:sp>
        <p:nvSpPr>
          <p:cNvPr id="809994" name="Rectangle 10"/>
          <p:cNvSpPr>
            <a:spLocks noChangeArrowheads="1"/>
          </p:cNvSpPr>
          <p:nvPr/>
        </p:nvSpPr>
        <p:spPr bwMode="auto">
          <a:xfrm>
            <a:off x="6257925" y="47005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u</a:t>
            </a:r>
            <a:endParaRPr lang="de-CH" sz="16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89" grpId="0" animBg="1"/>
      <p:bldP spid="809990" grpId="0" animBg="1"/>
      <p:bldP spid="809991" grpId="0" animBg="1"/>
      <p:bldP spid="809992" grpId="0" animBg="1"/>
      <p:bldP spid="809993" grpId="0"/>
      <p:bldP spid="8099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65138"/>
            <a:ext cx="8207375" cy="5870575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               Unit Disk Graph			  XTC</a:t>
            </a:r>
          </a:p>
        </p:txBody>
      </p:sp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 cstate="print"/>
          <a:srcRect t="29851"/>
          <a:stretch>
            <a:fillRect/>
          </a:stretch>
        </p:blipFill>
        <p:spPr bwMode="auto">
          <a:xfrm>
            <a:off x="4795838" y="1571625"/>
            <a:ext cx="3306762" cy="328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2036" name="Picture 4"/>
          <p:cNvPicPr>
            <a:picLocks noChangeAspect="1" noChangeArrowheads="1"/>
          </p:cNvPicPr>
          <p:nvPr/>
        </p:nvPicPr>
        <p:blipFill>
          <a:blip r:embed="rId4" cstate="print"/>
          <a:srcRect t="29114"/>
          <a:stretch>
            <a:fillRect/>
          </a:stretch>
        </p:blipFill>
        <p:spPr bwMode="auto">
          <a:xfrm>
            <a:off x="971550" y="1552575"/>
            <a:ext cx="3306763" cy="331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12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XTC Average-Case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Tracking (Cargo Tracking)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3117725" cy="52895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tracking systems require line-of-sight to satellite. </a:t>
            </a:r>
          </a:p>
          <a:p>
            <a:endParaRPr lang="en-US" dirty="0" smtClean="0"/>
          </a:p>
          <a:p>
            <a:r>
              <a:rPr lang="en-US" dirty="0" smtClean="0"/>
              <a:t>Count and locate containers</a:t>
            </a:r>
          </a:p>
          <a:p>
            <a:r>
              <a:rPr lang="en-US" dirty="0" smtClean="0"/>
              <a:t>Search containers for specific item</a:t>
            </a:r>
          </a:p>
          <a:p>
            <a:r>
              <a:rPr lang="en-US" dirty="0" smtClean="0"/>
              <a:t>Monitor accelerometer for sudden motion</a:t>
            </a:r>
          </a:p>
          <a:p>
            <a:r>
              <a:rPr lang="en-US" dirty="0" smtClean="0"/>
              <a:t>Monitor light sensor for unauthorized entry into container</a:t>
            </a:r>
            <a:endParaRPr lang="en-US" dirty="0"/>
          </a:p>
        </p:txBody>
      </p:sp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407" y="3498372"/>
            <a:ext cx="2527769" cy="165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4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2285" y="852939"/>
            <a:ext cx="4835429" cy="264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XTC Average-Case (Degrees)</a:t>
            </a:r>
          </a:p>
        </p:txBody>
      </p:sp>
      <p:graphicFrame>
        <p:nvGraphicFramePr>
          <p:cNvPr id="8140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95438" y="1339850"/>
          <a:ext cx="5711825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70" name="Worksheet" r:id="rId4" imgW="4705470" imgH="3924220" progId="Excel.Sheet.8">
                  <p:embed/>
                </p:oleObj>
              </mc:Choice>
              <mc:Fallback>
                <p:oleObj name="Worksheet" r:id="rId4" imgW="4705470" imgH="39242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1339850"/>
                        <a:ext cx="5711825" cy="476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4083" name="Object 3"/>
          <p:cNvGraphicFramePr>
            <a:graphicFrameLocks noChangeAspect="1"/>
          </p:cNvGraphicFramePr>
          <p:nvPr/>
        </p:nvGraphicFramePr>
        <p:xfrm>
          <a:off x="1506687" y="1260819"/>
          <a:ext cx="59055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71" name="Chart" r:id="rId6" imgW="4676775" imgH="3953053" progId="Excel.Sheet.8">
                  <p:embed/>
                </p:oleObj>
              </mc:Choice>
              <mc:Fallback>
                <p:oleObj name="Chart" r:id="rId6" imgW="4676775" imgH="3953053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687" y="1260819"/>
                        <a:ext cx="59055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4085" name="AutoShape 5"/>
          <p:cNvSpPr>
            <a:spLocks noChangeArrowheads="1"/>
          </p:cNvSpPr>
          <p:nvPr/>
        </p:nvSpPr>
        <p:spPr bwMode="auto">
          <a:xfrm>
            <a:off x="7235825" y="5048218"/>
            <a:ext cx="1152525" cy="366712"/>
          </a:xfrm>
          <a:prstGeom prst="wedgeRectCallout">
            <a:avLst>
              <a:gd name="adj1" fmla="val -73417"/>
              <a:gd name="adj2" fmla="val -67315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</a:rPr>
              <a:t>XTC avg</a:t>
            </a:r>
          </a:p>
        </p:txBody>
      </p:sp>
      <p:sp>
        <p:nvSpPr>
          <p:cNvPr id="814086" name="AutoShape 6"/>
          <p:cNvSpPr>
            <a:spLocks noChangeArrowheads="1"/>
          </p:cNvSpPr>
          <p:nvPr/>
        </p:nvSpPr>
        <p:spPr bwMode="auto">
          <a:xfrm>
            <a:off x="7235825" y="4543393"/>
            <a:ext cx="1152525" cy="366712"/>
          </a:xfrm>
          <a:prstGeom prst="wedgeRectCallout">
            <a:avLst>
              <a:gd name="adj1" fmla="val -73556"/>
              <a:gd name="adj2" fmla="val 23593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GG avg</a:t>
            </a:r>
          </a:p>
        </p:txBody>
      </p:sp>
      <p:sp>
        <p:nvSpPr>
          <p:cNvPr id="814087" name="AutoShape 7"/>
          <p:cNvSpPr>
            <a:spLocks noChangeArrowheads="1"/>
          </p:cNvSpPr>
          <p:nvPr/>
        </p:nvSpPr>
        <p:spPr bwMode="auto">
          <a:xfrm>
            <a:off x="7235825" y="4040155"/>
            <a:ext cx="1152525" cy="366713"/>
          </a:xfrm>
          <a:prstGeom prst="wedgeRectCallout">
            <a:avLst>
              <a:gd name="adj1" fmla="val -97384"/>
              <a:gd name="adj2" fmla="val -211037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UDG </a:t>
            </a:r>
            <a:r>
              <a:rPr lang="en-US" sz="1800" dirty="0" err="1">
                <a:solidFill>
                  <a:schemeClr val="tx1"/>
                </a:solidFill>
              </a:rPr>
              <a:t>avg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14088" name="AutoShape 8"/>
          <p:cNvSpPr>
            <a:spLocks noChangeArrowheads="1"/>
          </p:cNvSpPr>
          <p:nvPr/>
        </p:nvSpPr>
        <p:spPr bwMode="auto">
          <a:xfrm>
            <a:off x="539750" y="4699894"/>
            <a:ext cx="1152525" cy="366713"/>
          </a:xfrm>
          <a:prstGeom prst="wedgeRectCallout">
            <a:avLst>
              <a:gd name="adj1" fmla="val 125620"/>
              <a:gd name="adj2" fmla="val 4111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</a:rPr>
              <a:t>XTC max</a:t>
            </a:r>
          </a:p>
        </p:txBody>
      </p:sp>
      <p:sp>
        <p:nvSpPr>
          <p:cNvPr id="814089" name="AutoShape 9"/>
          <p:cNvSpPr>
            <a:spLocks noChangeArrowheads="1"/>
          </p:cNvSpPr>
          <p:nvPr/>
        </p:nvSpPr>
        <p:spPr bwMode="auto">
          <a:xfrm>
            <a:off x="539750" y="4195069"/>
            <a:ext cx="1152525" cy="366713"/>
          </a:xfrm>
          <a:prstGeom prst="wedgeRectCallout">
            <a:avLst>
              <a:gd name="adj1" fmla="val 176310"/>
              <a:gd name="adj2" fmla="val 50435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GG max</a:t>
            </a:r>
          </a:p>
        </p:txBody>
      </p:sp>
      <p:sp>
        <p:nvSpPr>
          <p:cNvPr id="814090" name="AutoShape 10"/>
          <p:cNvSpPr>
            <a:spLocks noChangeArrowheads="1"/>
          </p:cNvSpPr>
          <p:nvPr/>
        </p:nvSpPr>
        <p:spPr bwMode="auto">
          <a:xfrm>
            <a:off x="519113" y="3691832"/>
            <a:ext cx="1187450" cy="366712"/>
          </a:xfrm>
          <a:prstGeom prst="wedgeRectCallout">
            <a:avLst>
              <a:gd name="adj1" fmla="val 170319"/>
              <a:gd name="adj2" fmla="val 53463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UDG max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7235825" y="2527268"/>
            <a:ext cx="1222375" cy="841375"/>
            <a:chOff x="7235825" y="2420938"/>
            <a:chExt cx="1222375" cy="841375"/>
          </a:xfrm>
        </p:grpSpPr>
        <p:sp>
          <p:nvSpPr>
            <p:cNvPr id="814092" name="Rectangle 12"/>
            <p:cNvSpPr>
              <a:spLocks noChangeArrowheads="1"/>
            </p:cNvSpPr>
            <p:nvPr/>
          </p:nvSpPr>
          <p:spPr bwMode="auto">
            <a:xfrm>
              <a:off x="8172450" y="2492376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600" i="1">
                  <a:solidFill>
                    <a:schemeClr val="tx1"/>
                  </a:solidFill>
                </a:rPr>
                <a:t>v</a:t>
              </a:r>
              <a:endParaRPr lang="de-CH" sz="1600" i="1">
                <a:solidFill>
                  <a:schemeClr val="tx1"/>
                </a:solidFill>
              </a:endParaRPr>
            </a:p>
          </p:txBody>
        </p:sp>
        <p:sp>
          <p:nvSpPr>
            <p:cNvPr id="814093" name="Rectangle 13"/>
            <p:cNvSpPr>
              <a:spLocks noChangeArrowheads="1"/>
            </p:cNvSpPr>
            <p:nvPr/>
          </p:nvSpPr>
          <p:spPr bwMode="auto">
            <a:xfrm>
              <a:off x="7235825" y="2925763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600" i="1" dirty="0">
                  <a:solidFill>
                    <a:schemeClr val="tx1"/>
                  </a:solidFill>
                </a:rPr>
                <a:t>u</a:t>
              </a:r>
              <a:endParaRPr lang="de-CH" sz="1600" i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 rot="20068032">
              <a:off x="7413625" y="2420938"/>
              <a:ext cx="863600" cy="787400"/>
              <a:chOff x="4489" y="1026"/>
              <a:chExt cx="544" cy="496"/>
            </a:xfrm>
            <a:solidFill>
              <a:srgbClr val="3983EF"/>
            </a:solidFill>
          </p:grpSpPr>
          <p:sp>
            <p:nvSpPr>
              <p:cNvPr id="814095" name="Oval 15"/>
              <p:cNvSpPr>
                <a:spLocks noChangeArrowheads="1"/>
              </p:cNvSpPr>
              <p:nvPr/>
            </p:nvSpPr>
            <p:spPr bwMode="auto">
              <a:xfrm>
                <a:off x="4513" y="1026"/>
                <a:ext cx="499" cy="49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4096" name="Oval 16"/>
              <p:cNvSpPr>
                <a:spLocks noChangeArrowheads="1"/>
              </p:cNvSpPr>
              <p:nvPr/>
            </p:nvSpPr>
            <p:spPr bwMode="auto">
              <a:xfrm>
                <a:off x="4988" y="1253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4097" name="Oval 17"/>
              <p:cNvSpPr>
                <a:spLocks noChangeArrowheads="1"/>
              </p:cNvSpPr>
              <p:nvPr/>
            </p:nvSpPr>
            <p:spPr bwMode="auto">
              <a:xfrm>
                <a:off x="4489" y="1253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4098" name="Line 18"/>
              <p:cNvSpPr>
                <a:spLocks noChangeShapeType="1"/>
              </p:cNvSpPr>
              <p:nvPr/>
            </p:nvSpPr>
            <p:spPr bwMode="auto">
              <a:xfrm>
                <a:off x="4511" y="1274"/>
                <a:ext cx="497" cy="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4099" name="AutoShape 19"/>
          <p:cNvSpPr>
            <a:spLocks noChangeArrowheads="1"/>
          </p:cNvSpPr>
          <p:nvPr/>
        </p:nvSpPr>
        <p:spPr bwMode="auto">
          <a:xfrm>
            <a:off x="8459788" y="2671730"/>
            <a:ext cx="431800" cy="2592388"/>
          </a:xfrm>
          <a:prstGeom prst="curvedLeftArrow">
            <a:avLst>
              <a:gd name="adj1" fmla="val 120074"/>
              <a:gd name="adj2" fmla="val 240147"/>
              <a:gd name="adj3" fmla="val 33333"/>
            </a:avLst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4083" grpId="0"/>
      <p:bldP spid="814088" grpId="0" animBg="1"/>
      <p:bldP spid="814089" grpId="0" animBg="1"/>
      <p:bldP spid="814090" grpId="0" animBg="1"/>
      <p:bldP spid="8140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XTC Average-Case (Stretch Factor)</a:t>
            </a:r>
          </a:p>
        </p:txBody>
      </p:sp>
      <p:graphicFrame>
        <p:nvGraphicFramePr>
          <p:cNvPr id="8161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03313" y="1055688"/>
          <a:ext cx="6367462" cy="538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88" name="Chart" r:id="rId4" imgW="4667250" imgH="3943299" progId="Excel.Sheet.8">
                  <p:embed/>
                </p:oleObj>
              </mc:Choice>
              <mc:Fallback>
                <p:oleObj name="Chart" r:id="rId4" imgW="4667250" imgH="394329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055688"/>
                        <a:ext cx="6367462" cy="538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2" name="AutoShape 4"/>
          <p:cNvSpPr>
            <a:spLocks noChangeArrowheads="1"/>
          </p:cNvSpPr>
          <p:nvPr/>
        </p:nvSpPr>
        <p:spPr bwMode="auto">
          <a:xfrm>
            <a:off x="6227763" y="4982483"/>
            <a:ext cx="2520950" cy="366712"/>
          </a:xfrm>
          <a:prstGeom prst="wedgeRectCallout">
            <a:avLst>
              <a:gd name="adj1" fmla="val -61838"/>
              <a:gd name="adj2" fmla="val 55630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GG vs. UDG </a:t>
            </a:r>
            <a:r>
              <a:rPr lang="en-US" sz="180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Power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16133" name="AutoShape 5"/>
          <p:cNvSpPr>
            <a:spLocks noChangeArrowheads="1"/>
          </p:cNvSpPr>
          <p:nvPr/>
        </p:nvSpPr>
        <p:spPr bwMode="auto">
          <a:xfrm>
            <a:off x="6235393" y="4348554"/>
            <a:ext cx="2492991" cy="369332"/>
          </a:xfrm>
          <a:prstGeom prst="wedgeRectCallout">
            <a:avLst>
              <a:gd name="adj1" fmla="val -61593"/>
              <a:gd name="adj2" fmla="val 55194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3300"/>
                </a:solidFill>
              </a:rPr>
              <a:t>XTC vs. UDG – </a:t>
            </a:r>
            <a:r>
              <a:rPr lang="en-US" sz="1800" dirty="0" smtClean="0">
                <a:solidFill>
                  <a:srgbClr val="FF3300"/>
                </a:solidFill>
              </a:rPr>
              <a:t>Power</a:t>
            </a:r>
            <a:endParaRPr lang="en-US" sz="1800" dirty="0">
              <a:solidFill>
                <a:srgbClr val="FF3300"/>
              </a:solidFill>
            </a:endParaRPr>
          </a:p>
        </p:txBody>
      </p:sp>
      <p:sp>
        <p:nvSpPr>
          <p:cNvPr id="816134" name="AutoShape 6"/>
          <p:cNvSpPr>
            <a:spLocks noChangeArrowheads="1"/>
          </p:cNvSpPr>
          <p:nvPr/>
        </p:nvSpPr>
        <p:spPr bwMode="auto">
          <a:xfrm>
            <a:off x="5867400" y="3364089"/>
            <a:ext cx="2881313" cy="366712"/>
          </a:xfrm>
          <a:prstGeom prst="wedgeRectCallout">
            <a:avLst>
              <a:gd name="adj1" fmla="val -38264"/>
              <a:gd name="adj2" fmla="val 169912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GG vs. UDG – </a:t>
            </a:r>
            <a:r>
              <a:rPr lang="en-US" sz="1800" dirty="0" smtClean="0">
                <a:solidFill>
                  <a:srgbClr val="008000"/>
                </a:solidFill>
              </a:rPr>
              <a:t>Geometric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16135" name="AutoShape 7"/>
          <p:cNvSpPr>
            <a:spLocks noChangeArrowheads="1"/>
          </p:cNvSpPr>
          <p:nvPr/>
        </p:nvSpPr>
        <p:spPr bwMode="auto">
          <a:xfrm>
            <a:off x="5867400" y="2359751"/>
            <a:ext cx="2881313" cy="366712"/>
          </a:xfrm>
          <a:prstGeom prst="wedgeRectCallout">
            <a:avLst>
              <a:gd name="adj1" fmla="val -40049"/>
              <a:gd name="adj2" fmla="val -115732"/>
            </a:avLst>
          </a:prstGeom>
          <a:solidFill>
            <a:srgbClr val="3983E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3300"/>
                </a:solidFill>
              </a:rPr>
              <a:t>XTC vs. UDG – </a:t>
            </a:r>
            <a:r>
              <a:rPr lang="en-US" sz="1800" dirty="0" smtClean="0">
                <a:solidFill>
                  <a:srgbClr val="FF3300"/>
                </a:solidFill>
              </a:rPr>
              <a:t>Geometric</a:t>
            </a:r>
            <a:endParaRPr lang="en-US" sz="1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XTC, e.g. BTnodes v3</a:t>
            </a:r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119188"/>
            <a:ext cx="8550275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XTC, e.g. on mica2 motes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31801"/>
            <a:ext cx="8207375" cy="53371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Idea: </a:t>
            </a:r>
          </a:p>
          <a:p>
            <a:pPr lvl="1"/>
            <a:r>
              <a:rPr lang="en-US" dirty="0"/>
              <a:t>XTC chooses the reliable links</a:t>
            </a:r>
          </a:p>
          <a:p>
            <a:pPr lvl="1"/>
            <a:r>
              <a:rPr lang="en-US" dirty="0"/>
              <a:t>The quality measure is a moving average of the received packet ratio</a:t>
            </a:r>
          </a:p>
          <a:p>
            <a:pPr lvl="1"/>
            <a:r>
              <a:rPr lang="en-US" dirty="0"/>
              <a:t>Source routing: route discovery (flooding) over these reliable links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(black: using all links</a:t>
            </a:r>
            <a:r>
              <a:rPr lang="en-US" smtClean="0"/>
              <a:t>, grey: with XTC) 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8212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40150"/>
            <a:ext cx="4108450" cy="244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212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063" y="2845866"/>
            <a:ext cx="4210050" cy="103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212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752850"/>
            <a:ext cx="3951288" cy="241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 Control as a Trade-Off</a:t>
            </a:r>
            <a:endParaRPr lang="de-CH"/>
          </a:p>
        </p:txBody>
      </p:sp>
      <p:pic>
        <p:nvPicPr>
          <p:cNvPr id="827395" name="Picture 3" descr="CBTCIIecrDeg120N100Rma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38" y="1965325"/>
            <a:ext cx="2165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396" name="Picture 4" descr="NTCRma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863725"/>
            <a:ext cx="2254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7397" name="Text Box 5"/>
          <p:cNvSpPr txBox="1">
            <a:spLocks noChangeArrowheads="1"/>
          </p:cNvSpPr>
          <p:nvPr/>
        </p:nvSpPr>
        <p:spPr bwMode="auto">
          <a:xfrm>
            <a:off x="971550" y="4437063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Network Connectivity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Spanner Property</a:t>
            </a:r>
          </a:p>
        </p:txBody>
      </p:sp>
      <p:sp>
        <p:nvSpPr>
          <p:cNvPr id="827398" name="AutoShape 6"/>
          <p:cNvSpPr>
            <a:spLocks noChangeArrowheads="1"/>
          </p:cNvSpPr>
          <p:nvPr/>
        </p:nvSpPr>
        <p:spPr bwMode="auto">
          <a:xfrm>
            <a:off x="3203575" y="2492375"/>
            <a:ext cx="2736850" cy="1079500"/>
          </a:xfrm>
          <a:prstGeom prst="leftRightArrow">
            <a:avLst>
              <a:gd name="adj1" fmla="val 50000"/>
              <a:gd name="adj2" fmla="val 50706"/>
            </a:avLst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Topology Control</a:t>
            </a:r>
          </a:p>
        </p:txBody>
      </p:sp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6057900" y="4437063"/>
            <a:ext cx="2965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Conserve Energy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Reduce Interference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Sparse Graph, Low Degree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Planarity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Symmetric Links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Less Dynamics</a:t>
            </a:r>
          </a:p>
        </p:txBody>
      </p:sp>
      <p:sp>
        <p:nvSpPr>
          <p:cNvPr id="827402" name="AutoShape 10"/>
          <p:cNvSpPr>
            <a:spLocks noChangeArrowheads="1"/>
          </p:cNvSpPr>
          <p:nvPr/>
        </p:nvSpPr>
        <p:spPr bwMode="auto">
          <a:xfrm>
            <a:off x="3705225" y="5133975"/>
            <a:ext cx="1752600" cy="619125"/>
          </a:xfrm>
          <a:prstGeom prst="wedgeEllipseCallout">
            <a:avLst>
              <a:gd name="adj1" fmla="val 87139"/>
              <a:gd name="adj2" fmla="val -92819"/>
            </a:avLst>
          </a:prstGeom>
          <a:solidFill>
            <a:srgbClr val="3983EF">
              <a:alpha val="50000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ctr"/>
            <a:r>
              <a:rPr lang="en-US" sz="1800" dirty="0">
                <a:solidFill>
                  <a:srgbClr val="FF0000"/>
                </a:solidFill>
              </a:rPr>
              <a:t>Really?!?</a:t>
            </a:r>
            <a:endParaRPr lang="de-CH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2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4619625" y="1211263"/>
            <a:ext cx="3927475" cy="571500"/>
          </a:xfrm>
          <a:prstGeom prst="rect">
            <a:avLst/>
          </a:prstGeom>
          <a:solidFill>
            <a:srgbClr val="9CA4BE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38659" name="Rectangle 3"/>
          <p:cNvSpPr>
            <a:spLocks noChangeArrowheads="1"/>
          </p:cNvSpPr>
          <p:nvPr/>
        </p:nvSpPr>
        <p:spPr bwMode="auto">
          <a:xfrm>
            <a:off x="568325" y="1209675"/>
            <a:ext cx="3917950" cy="571500"/>
          </a:xfrm>
          <a:prstGeom prst="rect">
            <a:avLst/>
          </a:prstGeom>
          <a:solidFill>
            <a:srgbClr val="9CA4BE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60" name="Rectangle 4"/>
          <p:cNvSpPr>
            <a:spLocks noChangeArrowheads="1"/>
          </p:cNvSpPr>
          <p:nvPr/>
        </p:nvSpPr>
        <p:spPr bwMode="auto">
          <a:xfrm>
            <a:off x="4618038" y="1209675"/>
            <a:ext cx="3930650" cy="3722688"/>
          </a:xfrm>
          <a:prstGeom prst="rect">
            <a:avLst/>
          </a:prstGeom>
          <a:solidFill>
            <a:srgbClr val="3983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61" name="Rectangle 5"/>
          <p:cNvSpPr>
            <a:spLocks noChangeArrowheads="1"/>
          </p:cNvSpPr>
          <p:nvPr/>
        </p:nvSpPr>
        <p:spPr bwMode="auto">
          <a:xfrm>
            <a:off x="558800" y="1208088"/>
            <a:ext cx="3930650" cy="3722687"/>
          </a:xfrm>
          <a:prstGeom prst="rect">
            <a:avLst/>
          </a:prstGeom>
          <a:solidFill>
            <a:srgbClr val="3983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</a:t>
            </a:r>
            <a:r>
              <a:rPr lang="de-CH"/>
              <a:t> is Interference?</a:t>
            </a:r>
            <a:endParaRPr lang="en-US"/>
          </a:p>
        </p:txBody>
      </p:sp>
      <p:sp>
        <p:nvSpPr>
          <p:cNvPr id="838663" name="Text Box 7"/>
          <p:cNvSpPr txBox="1">
            <a:spLocks noChangeArrowheads="1"/>
          </p:cNvSpPr>
          <p:nvPr/>
        </p:nvSpPr>
        <p:spPr bwMode="auto">
          <a:xfrm>
            <a:off x="698500" y="1309688"/>
            <a:ext cx="361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</a:rPr>
              <a:t>Link-based Interference Model</a:t>
            </a:r>
          </a:p>
        </p:txBody>
      </p:sp>
      <p:sp>
        <p:nvSpPr>
          <p:cNvPr id="838664" name="Text Box 8"/>
          <p:cNvSpPr txBox="1">
            <a:spLocks noChangeArrowheads="1"/>
          </p:cNvSpPr>
          <p:nvPr/>
        </p:nvSpPr>
        <p:spPr bwMode="auto">
          <a:xfrm>
            <a:off x="4719638" y="1314450"/>
            <a:ext cx="375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</a:rPr>
              <a:t>Node-based Interference Model</a:t>
            </a:r>
          </a:p>
        </p:txBody>
      </p:sp>
      <p:sp>
        <p:nvSpPr>
          <p:cNvPr id="838665" name="Text Box 9"/>
          <p:cNvSpPr txBox="1">
            <a:spLocks noChangeArrowheads="1"/>
          </p:cNvSpPr>
          <p:nvPr/>
        </p:nvSpPr>
        <p:spPr bwMode="auto">
          <a:xfrm>
            <a:off x="715963" y="3876675"/>
            <a:ext cx="395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</a:rPr>
              <a:t>„How many nodes are affected by communication over a given link?“</a:t>
            </a:r>
          </a:p>
        </p:txBody>
      </p:sp>
      <p:sp>
        <p:nvSpPr>
          <p:cNvPr id="838666" name="AutoShape 10"/>
          <p:cNvSpPr>
            <a:spLocks noChangeArrowheads="1"/>
          </p:cNvSpPr>
          <p:nvPr/>
        </p:nvSpPr>
        <p:spPr bwMode="auto">
          <a:xfrm>
            <a:off x="4028965" y="423357"/>
            <a:ext cx="3397250" cy="641350"/>
          </a:xfrm>
          <a:prstGeom prst="wedgeRectCallout">
            <a:avLst>
              <a:gd name="adj1" fmla="val -74405"/>
              <a:gd name="adj2" fmla="val 244041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Exact size of interference range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does not change the results</a:t>
            </a:r>
          </a:p>
        </p:txBody>
      </p:sp>
      <p:sp>
        <p:nvSpPr>
          <p:cNvPr id="838667" name="Text Box 11"/>
          <p:cNvSpPr txBox="1">
            <a:spLocks noChangeArrowheads="1"/>
          </p:cNvSpPr>
          <p:nvPr/>
        </p:nvSpPr>
        <p:spPr bwMode="auto">
          <a:xfrm>
            <a:off x="4722813" y="3878263"/>
            <a:ext cx="395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</a:rPr>
              <a:t>„By how many other nodes can a given network node be disturbed?“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49875" y="1871663"/>
            <a:ext cx="2366963" cy="1939925"/>
            <a:chOff x="3370" y="1179"/>
            <a:chExt cx="1491" cy="1222"/>
          </a:xfrm>
        </p:grpSpPr>
        <p:sp>
          <p:nvSpPr>
            <p:cNvPr id="838670" name="Line 14"/>
            <p:cNvSpPr>
              <a:spLocks noChangeShapeType="1"/>
            </p:cNvSpPr>
            <p:nvPr/>
          </p:nvSpPr>
          <p:spPr bwMode="auto">
            <a:xfrm flipV="1">
              <a:off x="3854" y="1667"/>
              <a:ext cx="386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671" name="Oval 15"/>
            <p:cNvSpPr>
              <a:spLocks noChangeArrowheads="1"/>
            </p:cNvSpPr>
            <p:nvPr/>
          </p:nvSpPr>
          <p:spPr bwMode="auto">
            <a:xfrm>
              <a:off x="3831" y="1927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2" name="Line 16"/>
            <p:cNvSpPr>
              <a:spLocks noChangeShapeType="1"/>
            </p:cNvSpPr>
            <p:nvPr/>
          </p:nvSpPr>
          <p:spPr bwMode="auto">
            <a:xfrm>
              <a:off x="4262" y="1672"/>
              <a:ext cx="26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673" name="Line 17"/>
            <p:cNvSpPr>
              <a:spLocks noChangeShapeType="1"/>
            </p:cNvSpPr>
            <p:nvPr/>
          </p:nvSpPr>
          <p:spPr bwMode="auto">
            <a:xfrm flipV="1">
              <a:off x="4499" y="1788"/>
              <a:ext cx="21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674" name="Line 18"/>
            <p:cNvSpPr>
              <a:spLocks noChangeShapeType="1"/>
            </p:cNvSpPr>
            <p:nvPr/>
          </p:nvSpPr>
          <p:spPr bwMode="auto">
            <a:xfrm flipV="1">
              <a:off x="4531" y="1722"/>
              <a:ext cx="69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675" name="Oval 19"/>
            <p:cNvSpPr>
              <a:spLocks noChangeArrowheads="1"/>
            </p:cNvSpPr>
            <p:nvPr/>
          </p:nvSpPr>
          <p:spPr bwMode="auto">
            <a:xfrm>
              <a:off x="3370" y="1470"/>
              <a:ext cx="963" cy="93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6" name="Oval 20"/>
            <p:cNvSpPr>
              <a:spLocks noChangeArrowheads="1"/>
            </p:cNvSpPr>
            <p:nvPr/>
          </p:nvSpPr>
          <p:spPr bwMode="auto">
            <a:xfrm>
              <a:off x="3738" y="1179"/>
              <a:ext cx="983" cy="9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7" name="Oval 21"/>
            <p:cNvSpPr>
              <a:spLocks noChangeArrowheads="1"/>
            </p:cNvSpPr>
            <p:nvPr/>
          </p:nvSpPr>
          <p:spPr bwMode="auto">
            <a:xfrm>
              <a:off x="4202" y="1461"/>
              <a:ext cx="659" cy="6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8" name="Oval 22"/>
            <p:cNvSpPr>
              <a:spLocks noChangeArrowheads="1"/>
            </p:cNvSpPr>
            <p:nvPr/>
          </p:nvSpPr>
          <p:spPr bwMode="auto">
            <a:xfrm>
              <a:off x="4311" y="1791"/>
              <a:ext cx="360" cy="34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79" name="Oval 23"/>
            <p:cNvSpPr>
              <a:spLocks noChangeArrowheads="1"/>
            </p:cNvSpPr>
            <p:nvPr/>
          </p:nvSpPr>
          <p:spPr bwMode="auto">
            <a:xfrm>
              <a:off x="4492" y="1624"/>
              <a:ext cx="203" cy="1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80" name="Oval 24"/>
            <p:cNvSpPr>
              <a:spLocks noChangeArrowheads="1"/>
            </p:cNvSpPr>
            <p:nvPr/>
          </p:nvSpPr>
          <p:spPr bwMode="auto">
            <a:xfrm>
              <a:off x="4223" y="1648"/>
              <a:ext cx="42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81" name="Oval 25"/>
            <p:cNvSpPr>
              <a:spLocks noChangeArrowheads="1"/>
            </p:cNvSpPr>
            <p:nvPr/>
          </p:nvSpPr>
          <p:spPr bwMode="auto">
            <a:xfrm>
              <a:off x="4577" y="1709"/>
              <a:ext cx="43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82" name="Oval 26"/>
            <p:cNvSpPr>
              <a:spLocks noChangeArrowheads="1"/>
            </p:cNvSpPr>
            <p:nvPr/>
          </p:nvSpPr>
          <p:spPr bwMode="auto">
            <a:xfrm>
              <a:off x="4508" y="1779"/>
              <a:ext cx="41" cy="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83" name="Oval 27"/>
            <p:cNvSpPr>
              <a:spLocks noChangeArrowheads="1"/>
            </p:cNvSpPr>
            <p:nvPr/>
          </p:nvSpPr>
          <p:spPr bwMode="auto">
            <a:xfrm>
              <a:off x="4476" y="1940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84" name="Text Box 28"/>
            <p:cNvSpPr txBox="1">
              <a:spLocks noChangeArrowheads="1"/>
            </p:cNvSpPr>
            <p:nvPr/>
          </p:nvSpPr>
          <p:spPr bwMode="auto">
            <a:xfrm>
              <a:off x="4357" y="1897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de-CH" sz="1600">
                <a:solidFill>
                  <a:schemeClr val="tx1"/>
                </a:solidFill>
                <a:latin typeface="CMMI10" pitchFamily="34" charset="0"/>
                <a:cs typeface="Arial" charset="0"/>
              </a:endParaRPr>
            </a:p>
          </p:txBody>
        </p:sp>
        <p:sp>
          <p:nvSpPr>
            <p:cNvPr id="838685" name="Oval 29"/>
            <p:cNvSpPr>
              <a:spLocks noChangeArrowheads="1"/>
            </p:cNvSpPr>
            <p:nvPr/>
          </p:nvSpPr>
          <p:spPr bwMode="auto">
            <a:xfrm>
              <a:off x="4473" y="1937"/>
              <a:ext cx="49" cy="4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838686" name="Oval 30"/>
            <p:cNvSpPr>
              <a:spLocks noChangeArrowheads="1"/>
            </p:cNvSpPr>
            <p:nvPr/>
          </p:nvSpPr>
          <p:spPr bwMode="auto">
            <a:xfrm>
              <a:off x="4218" y="1647"/>
              <a:ext cx="47" cy="4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8688" name="AutoShape 32"/>
          <p:cNvSpPr>
            <a:spLocks noChangeArrowheads="1"/>
          </p:cNvSpPr>
          <p:nvPr/>
        </p:nvSpPr>
        <p:spPr bwMode="auto">
          <a:xfrm>
            <a:off x="7223125" y="3425825"/>
            <a:ext cx="1439863" cy="336550"/>
          </a:xfrm>
          <a:prstGeom prst="wedgeRectCallout">
            <a:avLst>
              <a:gd name="adj1" fmla="val -51764"/>
              <a:gd name="adj2" fmla="val -133491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Interference 2</a:t>
            </a:r>
          </a:p>
        </p:txBody>
      </p:sp>
      <p:sp>
        <p:nvSpPr>
          <p:cNvPr id="838689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500063" y="5078413"/>
            <a:ext cx="8207375" cy="1263650"/>
          </a:xfrm>
          <a:noFill/>
          <a:ln/>
        </p:spPr>
        <p:txBody>
          <a:bodyPr/>
          <a:lstStyle/>
          <a:p>
            <a:r>
              <a:rPr lang="en-US" dirty="0"/>
              <a:t>Problem statement</a:t>
            </a:r>
          </a:p>
          <a:p>
            <a:endParaRPr lang="en-US" sz="400" dirty="0"/>
          </a:p>
          <a:p>
            <a:pPr lvl="1"/>
            <a:r>
              <a:rPr lang="en-US" dirty="0"/>
              <a:t>We want to </a:t>
            </a:r>
            <a:r>
              <a:rPr lang="en-US" dirty="0">
                <a:solidFill>
                  <a:srgbClr val="FF0000"/>
                </a:solidFill>
              </a:rPr>
              <a:t>minimize maximum interference</a:t>
            </a:r>
            <a:endParaRPr lang="en-US" dirty="0"/>
          </a:p>
          <a:p>
            <a:pPr lvl="1"/>
            <a:r>
              <a:rPr lang="en-US" dirty="0"/>
              <a:t>At the same time topology must be </a:t>
            </a:r>
            <a:r>
              <a:rPr lang="en-US" dirty="0">
                <a:solidFill>
                  <a:srgbClr val="FF0000"/>
                </a:solidFill>
              </a:rPr>
              <a:t>connected</a:t>
            </a:r>
            <a:r>
              <a:rPr lang="en-US" dirty="0"/>
              <a:t> or </a:t>
            </a:r>
            <a:r>
              <a:rPr lang="en-US" dirty="0" smtClean="0"/>
              <a:t>spanner</a:t>
            </a:r>
            <a:endParaRPr lang="en-US" dirty="0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331913" y="2039938"/>
            <a:ext cx="2465387" cy="1509712"/>
            <a:chOff x="839" y="1285"/>
            <a:chExt cx="1553" cy="951"/>
          </a:xfrm>
        </p:grpSpPr>
        <p:sp>
          <p:nvSpPr>
            <p:cNvPr id="838691" name="Oval 35"/>
            <p:cNvSpPr>
              <a:spLocks noChangeArrowheads="1"/>
            </p:cNvSpPr>
            <p:nvPr/>
          </p:nvSpPr>
          <p:spPr bwMode="auto">
            <a:xfrm>
              <a:off x="2053" y="2095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de-CH" sz="180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38692" name="Oval 36"/>
            <p:cNvSpPr>
              <a:spLocks noChangeArrowheads="1"/>
            </p:cNvSpPr>
            <p:nvPr/>
          </p:nvSpPr>
          <p:spPr bwMode="auto">
            <a:xfrm>
              <a:off x="1112" y="2195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de-CH" sz="180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38693" name="Oval 37"/>
            <p:cNvSpPr>
              <a:spLocks noChangeArrowheads="1"/>
            </p:cNvSpPr>
            <p:nvPr/>
          </p:nvSpPr>
          <p:spPr bwMode="auto">
            <a:xfrm>
              <a:off x="2351" y="1598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de-CH" sz="180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38694" name="Oval 38"/>
            <p:cNvSpPr>
              <a:spLocks noChangeArrowheads="1"/>
            </p:cNvSpPr>
            <p:nvPr/>
          </p:nvSpPr>
          <p:spPr bwMode="auto">
            <a:xfrm>
              <a:off x="1210" y="135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95" name="Oval 39"/>
            <p:cNvSpPr>
              <a:spLocks noChangeArrowheads="1"/>
            </p:cNvSpPr>
            <p:nvPr/>
          </p:nvSpPr>
          <p:spPr bwMode="auto">
            <a:xfrm>
              <a:off x="962" y="160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96" name="Oval 40"/>
            <p:cNvSpPr>
              <a:spLocks noChangeArrowheads="1"/>
            </p:cNvSpPr>
            <p:nvPr/>
          </p:nvSpPr>
          <p:spPr bwMode="auto">
            <a:xfrm>
              <a:off x="839" y="1940"/>
              <a:ext cx="41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97" name="Oval 41"/>
            <p:cNvSpPr>
              <a:spLocks noChangeArrowheads="1"/>
            </p:cNvSpPr>
            <p:nvPr/>
          </p:nvSpPr>
          <p:spPr bwMode="auto">
            <a:xfrm>
              <a:off x="1112" y="2195"/>
              <a:ext cx="40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98" name="Oval 42"/>
            <p:cNvSpPr>
              <a:spLocks noChangeArrowheads="1"/>
            </p:cNvSpPr>
            <p:nvPr/>
          </p:nvSpPr>
          <p:spPr bwMode="auto">
            <a:xfrm>
              <a:off x="1651" y="2106"/>
              <a:ext cx="40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99" name="Oval 43"/>
            <p:cNvSpPr>
              <a:spLocks noChangeArrowheads="1"/>
            </p:cNvSpPr>
            <p:nvPr/>
          </p:nvSpPr>
          <p:spPr bwMode="auto">
            <a:xfrm>
              <a:off x="2053" y="2097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0" name="Oval 44"/>
            <p:cNvSpPr>
              <a:spLocks noChangeArrowheads="1"/>
            </p:cNvSpPr>
            <p:nvPr/>
          </p:nvSpPr>
          <p:spPr bwMode="auto">
            <a:xfrm>
              <a:off x="2351" y="1600"/>
              <a:ext cx="41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1" name="Oval 45"/>
            <p:cNvSpPr>
              <a:spLocks noChangeArrowheads="1"/>
            </p:cNvSpPr>
            <p:nvPr/>
          </p:nvSpPr>
          <p:spPr bwMode="auto">
            <a:xfrm>
              <a:off x="1749" y="1285"/>
              <a:ext cx="42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2" name="Oval 46"/>
            <p:cNvSpPr>
              <a:spLocks noChangeArrowheads="1"/>
            </p:cNvSpPr>
            <p:nvPr/>
          </p:nvSpPr>
          <p:spPr bwMode="auto">
            <a:xfrm>
              <a:off x="1557" y="1451"/>
              <a:ext cx="41" cy="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3" name="Oval 47"/>
            <p:cNvSpPr>
              <a:spLocks noChangeArrowheads="1"/>
            </p:cNvSpPr>
            <p:nvPr/>
          </p:nvSpPr>
          <p:spPr bwMode="auto">
            <a:xfrm>
              <a:off x="2003" y="1600"/>
              <a:ext cx="42" cy="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4" name="Oval 48"/>
            <p:cNvSpPr>
              <a:spLocks noChangeArrowheads="1"/>
            </p:cNvSpPr>
            <p:nvPr/>
          </p:nvSpPr>
          <p:spPr bwMode="auto">
            <a:xfrm>
              <a:off x="1606" y="1848"/>
              <a:ext cx="42" cy="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5" name="Oval 49"/>
            <p:cNvSpPr>
              <a:spLocks noChangeArrowheads="1"/>
            </p:cNvSpPr>
            <p:nvPr/>
          </p:nvSpPr>
          <p:spPr bwMode="auto">
            <a:xfrm>
              <a:off x="1507" y="1997"/>
              <a:ext cx="42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6" name="Oval 50"/>
            <p:cNvSpPr>
              <a:spLocks noChangeArrowheads="1"/>
            </p:cNvSpPr>
            <p:nvPr/>
          </p:nvSpPr>
          <p:spPr bwMode="auto">
            <a:xfrm>
              <a:off x="1112" y="1848"/>
              <a:ext cx="40" cy="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7" name="Oval 51"/>
            <p:cNvSpPr>
              <a:spLocks noChangeArrowheads="1"/>
            </p:cNvSpPr>
            <p:nvPr/>
          </p:nvSpPr>
          <p:spPr bwMode="auto">
            <a:xfrm>
              <a:off x="1302" y="1629"/>
              <a:ext cx="42" cy="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8" name="Arc 52"/>
            <p:cNvSpPr>
              <a:spLocks/>
            </p:cNvSpPr>
            <p:nvPr/>
          </p:nvSpPr>
          <p:spPr bwMode="auto">
            <a:xfrm rot="1487863" flipV="1">
              <a:off x="1411" y="1360"/>
              <a:ext cx="730" cy="750"/>
            </a:xfrm>
            <a:custGeom>
              <a:avLst/>
              <a:gdLst>
                <a:gd name="G0" fmla="+- 20181 0 0"/>
                <a:gd name="G1" fmla="+- 21302 0 0"/>
                <a:gd name="G2" fmla="+- 21600 0 0"/>
                <a:gd name="T0" fmla="*/ 23756 w 41781"/>
                <a:gd name="T1" fmla="*/ 0 h 42902"/>
                <a:gd name="T2" fmla="*/ 0 w 41781"/>
                <a:gd name="T3" fmla="*/ 29002 h 42902"/>
                <a:gd name="T4" fmla="*/ 20181 w 41781"/>
                <a:gd name="T5" fmla="*/ 21302 h 42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81" h="42902" fill="none" extrusionOk="0">
                  <a:moveTo>
                    <a:pt x="23756" y="-1"/>
                  </a:moveTo>
                  <a:cubicBezTo>
                    <a:pt x="34160" y="1745"/>
                    <a:pt x="41781" y="10752"/>
                    <a:pt x="41781" y="21302"/>
                  </a:cubicBezTo>
                  <a:cubicBezTo>
                    <a:pt x="41781" y="33231"/>
                    <a:pt x="32110" y="42902"/>
                    <a:pt x="20181" y="42902"/>
                  </a:cubicBezTo>
                  <a:cubicBezTo>
                    <a:pt x="11222" y="42902"/>
                    <a:pt x="3193" y="37372"/>
                    <a:pt x="0" y="29001"/>
                  </a:cubicBezTo>
                </a:path>
                <a:path w="41781" h="42902" stroke="0" extrusionOk="0">
                  <a:moveTo>
                    <a:pt x="23756" y="-1"/>
                  </a:moveTo>
                  <a:cubicBezTo>
                    <a:pt x="34160" y="1745"/>
                    <a:pt x="41781" y="10752"/>
                    <a:pt x="41781" y="21302"/>
                  </a:cubicBezTo>
                  <a:cubicBezTo>
                    <a:pt x="41781" y="33231"/>
                    <a:pt x="32110" y="42902"/>
                    <a:pt x="20181" y="42902"/>
                  </a:cubicBezTo>
                  <a:cubicBezTo>
                    <a:pt x="11222" y="42902"/>
                    <a:pt x="3193" y="37372"/>
                    <a:pt x="0" y="29001"/>
                  </a:cubicBezTo>
                  <a:lnTo>
                    <a:pt x="20181" y="2130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09" name="Arc 53"/>
            <p:cNvSpPr>
              <a:spLocks/>
            </p:cNvSpPr>
            <p:nvPr/>
          </p:nvSpPr>
          <p:spPr bwMode="auto">
            <a:xfrm rot="11503136" flipV="1">
              <a:off x="1021" y="1442"/>
              <a:ext cx="691" cy="755"/>
            </a:xfrm>
            <a:custGeom>
              <a:avLst/>
              <a:gdLst>
                <a:gd name="G0" fmla="+- 17913 0 0"/>
                <a:gd name="G1" fmla="+- 21600 0 0"/>
                <a:gd name="G2" fmla="+- 21600 0 0"/>
                <a:gd name="T0" fmla="*/ 16580 w 39513"/>
                <a:gd name="T1" fmla="*/ 41 h 43200"/>
                <a:gd name="T2" fmla="*/ 0 w 39513"/>
                <a:gd name="T3" fmla="*/ 33670 h 43200"/>
                <a:gd name="T4" fmla="*/ 17913 w 3951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513" h="43200" fill="none" extrusionOk="0">
                  <a:moveTo>
                    <a:pt x="16580" y="41"/>
                  </a:moveTo>
                  <a:cubicBezTo>
                    <a:pt x="17023" y="13"/>
                    <a:pt x="17468" y="-1"/>
                    <a:pt x="17913" y="0"/>
                  </a:cubicBezTo>
                  <a:cubicBezTo>
                    <a:pt x="29842" y="0"/>
                    <a:pt x="39513" y="9670"/>
                    <a:pt x="39513" y="21600"/>
                  </a:cubicBezTo>
                  <a:cubicBezTo>
                    <a:pt x="39513" y="33529"/>
                    <a:pt x="29842" y="43200"/>
                    <a:pt x="17913" y="43200"/>
                  </a:cubicBezTo>
                  <a:cubicBezTo>
                    <a:pt x="10728" y="43200"/>
                    <a:pt x="4014" y="39627"/>
                    <a:pt x="0" y="33669"/>
                  </a:cubicBezTo>
                </a:path>
                <a:path w="39513" h="43200" stroke="0" extrusionOk="0">
                  <a:moveTo>
                    <a:pt x="16580" y="41"/>
                  </a:moveTo>
                  <a:cubicBezTo>
                    <a:pt x="17023" y="13"/>
                    <a:pt x="17468" y="-1"/>
                    <a:pt x="17913" y="0"/>
                  </a:cubicBezTo>
                  <a:cubicBezTo>
                    <a:pt x="29842" y="0"/>
                    <a:pt x="39513" y="9670"/>
                    <a:pt x="39513" y="21600"/>
                  </a:cubicBezTo>
                  <a:cubicBezTo>
                    <a:pt x="39513" y="33529"/>
                    <a:pt x="29842" y="43200"/>
                    <a:pt x="17913" y="43200"/>
                  </a:cubicBezTo>
                  <a:cubicBezTo>
                    <a:pt x="10728" y="43200"/>
                    <a:pt x="4014" y="39627"/>
                    <a:pt x="0" y="33669"/>
                  </a:cubicBezTo>
                  <a:lnTo>
                    <a:pt x="17913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10" name="Line 54"/>
            <p:cNvSpPr>
              <a:spLocks noChangeShapeType="1"/>
            </p:cNvSpPr>
            <p:nvPr/>
          </p:nvSpPr>
          <p:spPr bwMode="auto">
            <a:xfrm flipV="1">
              <a:off x="1382" y="1721"/>
              <a:ext cx="389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711" name="Oval 55"/>
            <p:cNvSpPr>
              <a:spLocks noChangeArrowheads="1"/>
            </p:cNvSpPr>
            <p:nvPr/>
          </p:nvSpPr>
          <p:spPr bwMode="auto">
            <a:xfrm>
              <a:off x="1755" y="1700"/>
              <a:ext cx="41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12" name="Oval 56"/>
            <p:cNvSpPr>
              <a:spLocks noChangeArrowheads="1"/>
            </p:cNvSpPr>
            <p:nvPr/>
          </p:nvSpPr>
          <p:spPr bwMode="auto">
            <a:xfrm>
              <a:off x="1359" y="1817"/>
              <a:ext cx="40" cy="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8687" name="AutoShape 31"/>
          <p:cNvSpPr>
            <a:spLocks noChangeArrowheads="1"/>
          </p:cNvSpPr>
          <p:nvPr/>
        </p:nvSpPr>
        <p:spPr bwMode="auto">
          <a:xfrm>
            <a:off x="2957513" y="3073400"/>
            <a:ext cx="1439862" cy="336550"/>
          </a:xfrm>
          <a:prstGeom prst="wedgeRectCallout">
            <a:avLst>
              <a:gd name="adj1" fmla="val -70838"/>
              <a:gd name="adj2" fmla="val -125000"/>
            </a:avLst>
          </a:prstGeom>
          <a:solidFill>
            <a:srgbClr val="3983E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Interference 8</a:t>
            </a:r>
          </a:p>
        </p:txBody>
      </p:sp>
      <p:pic>
        <p:nvPicPr>
          <p:cNvPr id="56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495" y="5391150"/>
            <a:ext cx="483069" cy="7660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6" grpId="0" animBg="1"/>
      <p:bldP spid="838688" grpId="0" animBg="1"/>
      <p:bldP spid="8386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dump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2276475"/>
            <a:ext cx="3276600" cy="2447925"/>
          </a:xfrm>
          <a:prstGeom prst="rect">
            <a:avLst/>
          </a:prstGeom>
          <a:noFill/>
        </p:spPr>
      </p:pic>
      <p:sp>
        <p:nvSpPr>
          <p:cNvPr id="71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Node Degree Topology Control?</a:t>
            </a:r>
            <a:endParaRPr lang="de-CH"/>
          </a:p>
        </p:txBody>
      </p:sp>
      <p:sp>
        <p:nvSpPr>
          <p:cNvPr id="7188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sz="1000"/>
          </a:p>
          <a:p>
            <a:pPr marL="0" indent="0"/>
            <a:endParaRPr lang="en-US" sz="1000"/>
          </a:p>
          <a:p>
            <a:pPr marL="0" indent="0">
              <a:buFontTx/>
              <a:buNone/>
            </a:pPr>
            <a:r>
              <a:rPr lang="en-US"/>
              <a:t>Low node degree does </a:t>
            </a:r>
            <a:r>
              <a:rPr lang="en-US">
                <a:solidFill>
                  <a:srgbClr val="FF3300"/>
                </a:solidFill>
              </a:rPr>
              <a:t>not</a:t>
            </a:r>
            <a:r>
              <a:rPr lang="en-US"/>
              <a:t> necessarily imply low interference</a:t>
            </a:r>
            <a:r>
              <a:rPr lang="de-CH"/>
              <a:t>:</a:t>
            </a:r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5292725" y="3065463"/>
            <a:ext cx="2416175" cy="650875"/>
          </a:xfrm>
          <a:prstGeom prst="rect">
            <a:avLst/>
          </a:prstGeom>
          <a:solidFill>
            <a:srgbClr val="3983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Very </a:t>
            </a:r>
            <a:r>
              <a:rPr lang="en-US" sz="1800" dirty="0">
                <a:solidFill>
                  <a:srgbClr val="FF3300"/>
                </a:solidFill>
              </a:rPr>
              <a:t>low</a:t>
            </a:r>
            <a:r>
              <a:rPr lang="en-US" sz="1800" dirty="0">
                <a:solidFill>
                  <a:schemeClr val="tx1"/>
                </a:solidFill>
              </a:rPr>
              <a:t> node degree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rgbClr val="FF3300"/>
                </a:solidFill>
              </a:rPr>
              <a:t>huge</a:t>
            </a:r>
            <a:r>
              <a:rPr lang="en-US" sz="1800" dirty="0">
                <a:solidFill>
                  <a:schemeClr val="tx1"/>
                </a:solidFill>
              </a:rPr>
              <a:t>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74" name="Picture 2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954213"/>
            <a:ext cx="6546850" cy="3255962"/>
          </a:xfrm>
          <a:prstGeom prst="rect">
            <a:avLst/>
          </a:prstGeom>
          <a:noFill/>
        </p:spPr>
      </p:pic>
      <p:sp>
        <p:nvSpPr>
          <p:cNvPr id="71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Study the Following Topology!</a:t>
            </a:r>
            <a:endParaRPr lang="de-CH"/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/>
              <a:t>…from a worst-case perspective</a:t>
            </a:r>
            <a:endParaRPr lang="de-CH"/>
          </a:p>
        </p:txBody>
      </p:sp>
      <p:sp>
        <p:nvSpPr>
          <p:cNvPr id="719877" name="Oval 5"/>
          <p:cNvSpPr>
            <a:spLocks noChangeArrowheads="1"/>
          </p:cNvSpPr>
          <p:nvPr/>
        </p:nvSpPr>
        <p:spPr bwMode="auto">
          <a:xfrm>
            <a:off x="3890963" y="3732213"/>
            <a:ext cx="69850" cy="6985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78" name="Oval 6"/>
          <p:cNvSpPr>
            <a:spLocks noChangeArrowheads="1"/>
          </p:cNvSpPr>
          <p:nvPr/>
        </p:nvSpPr>
        <p:spPr bwMode="auto">
          <a:xfrm>
            <a:off x="2597150" y="3062288"/>
            <a:ext cx="69850" cy="6985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79" name="Oval 7"/>
          <p:cNvSpPr>
            <a:spLocks noChangeArrowheads="1"/>
          </p:cNvSpPr>
          <p:nvPr/>
        </p:nvSpPr>
        <p:spPr bwMode="auto">
          <a:xfrm>
            <a:off x="1936750" y="2749550"/>
            <a:ext cx="69850" cy="6985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80" name="Oval 8"/>
          <p:cNvSpPr>
            <a:spLocks noChangeArrowheads="1"/>
          </p:cNvSpPr>
          <p:nvPr/>
        </p:nvSpPr>
        <p:spPr bwMode="auto">
          <a:xfrm>
            <a:off x="6478588" y="5053013"/>
            <a:ext cx="69850" cy="6985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81" name="Oval 9"/>
          <p:cNvSpPr>
            <a:spLocks noChangeArrowheads="1"/>
          </p:cNvSpPr>
          <p:nvPr/>
        </p:nvSpPr>
        <p:spPr bwMode="auto">
          <a:xfrm>
            <a:off x="4975225" y="4714875"/>
            <a:ext cx="69850" cy="6985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82" name="Oval 10"/>
          <p:cNvSpPr>
            <a:spLocks noChangeArrowheads="1"/>
          </p:cNvSpPr>
          <p:nvPr/>
        </p:nvSpPr>
        <p:spPr bwMode="auto">
          <a:xfrm>
            <a:off x="3106738" y="3570288"/>
            <a:ext cx="69850" cy="6985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83" name="Oval 11"/>
          <p:cNvSpPr>
            <a:spLocks noChangeArrowheads="1"/>
          </p:cNvSpPr>
          <p:nvPr/>
        </p:nvSpPr>
        <p:spPr bwMode="auto">
          <a:xfrm>
            <a:off x="2224088" y="3030538"/>
            <a:ext cx="69850" cy="6985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84" name="Oval 12"/>
          <p:cNvSpPr>
            <a:spLocks noChangeArrowheads="1"/>
          </p:cNvSpPr>
          <p:nvPr/>
        </p:nvSpPr>
        <p:spPr bwMode="auto">
          <a:xfrm>
            <a:off x="1644650" y="2652713"/>
            <a:ext cx="69850" cy="69850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898" name="Picture 2" descr="comp_m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2255838"/>
            <a:ext cx="5770563" cy="3405187"/>
          </a:xfrm>
          <a:prstGeom prst="rect">
            <a:avLst/>
          </a:prstGeom>
          <a:noFill/>
        </p:spPr>
      </p:pic>
      <p:sp>
        <p:nvSpPr>
          <p:cNvPr id="72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 Control Algorithms Produce…</a:t>
            </a:r>
            <a:endParaRPr lang="de-CH"/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All known topology control algorithms (with symmetric edges) include the nearest neighbor forest as a subgraph and produce something like this: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interference of this </a:t>
            </a:r>
            <a:br>
              <a:rPr lang="en-US"/>
            </a:br>
            <a:r>
              <a:rPr lang="en-US"/>
              <a:t>graph is 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</a:t>
            </a:r>
            <a:r>
              <a:rPr lang="en-US">
                <a:solidFill>
                  <a:srgbClr val="FF0000"/>
                </a:solidFill>
              </a:rPr>
              <a:t>(n)</a:t>
            </a:r>
            <a:r>
              <a:rPr lang="en-US"/>
              <a:t>!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2" name="Picture 2" descr="comp_o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1971675"/>
            <a:ext cx="5695950" cy="3276600"/>
          </a:xfrm>
          <a:prstGeom prst="rect">
            <a:avLst/>
          </a:prstGeom>
          <a:noFill/>
        </p:spPr>
      </p:pic>
      <p:sp>
        <p:nvSpPr>
          <p:cNvPr id="72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Interference…</a:t>
            </a:r>
            <a:endParaRPr lang="de-CH"/>
          </a:p>
        </p:txBody>
      </p:sp>
      <p:sp>
        <p:nvSpPr>
          <p:cNvPr id="7219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Interference does not need to be high…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This topology has interference </a:t>
            </a:r>
            <a:r>
              <a:rPr lang="en-US">
                <a:solidFill>
                  <a:srgbClr val="FF0000"/>
                </a:solidFill>
              </a:rPr>
              <a:t>O(1)</a:t>
            </a:r>
            <a:r>
              <a:rPr lang="en-US"/>
              <a:t>!!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247" y="104776"/>
            <a:ext cx="2784372" cy="27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Area maturity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 importance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Theory appeal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9907" y="1657357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First steps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Text book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9907" y="3132373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apps                                                     Mission critical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9907" y="4607389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Boooooooring</a:t>
            </a:r>
            <a:r>
              <a:rPr lang="en-US" dirty="0" smtClean="0">
                <a:solidFill>
                  <a:schemeClr val="bg1"/>
                </a:solidFill>
              </a:rPr>
              <a:t>					 Exciting</a:t>
            </a:r>
          </a:p>
        </p:txBody>
      </p:sp>
      <p:sp>
        <p:nvSpPr>
          <p:cNvPr id="7" name="Isosceles Triangle 6"/>
          <p:cNvSpPr/>
          <p:nvPr/>
        </p:nvSpPr>
        <p:spPr bwMode="auto">
          <a:xfrm>
            <a:off x="5860282" y="1926771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4717309" y="3385456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6131979" y="4876798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2607997"/>
            <a:ext cx="2686050" cy="3060700"/>
            <a:chOff x="768" y="1631"/>
            <a:chExt cx="1692" cy="1928"/>
          </a:xfrm>
        </p:grpSpPr>
        <p:sp>
          <p:nvSpPr>
            <p:cNvPr id="898051" name="Oval 3"/>
            <p:cNvSpPr>
              <a:spLocks noChangeArrowheads="1"/>
            </p:cNvSpPr>
            <p:nvPr/>
          </p:nvSpPr>
          <p:spPr bwMode="auto">
            <a:xfrm>
              <a:off x="932" y="2189"/>
              <a:ext cx="1356" cy="13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052" name="Oval 4"/>
            <p:cNvSpPr>
              <a:spLocks noChangeArrowheads="1"/>
            </p:cNvSpPr>
            <p:nvPr/>
          </p:nvSpPr>
          <p:spPr bwMode="auto">
            <a:xfrm>
              <a:off x="1332" y="1697"/>
              <a:ext cx="1128" cy="1128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053" name="Oval 5"/>
            <p:cNvSpPr>
              <a:spLocks noChangeArrowheads="1"/>
            </p:cNvSpPr>
            <p:nvPr/>
          </p:nvSpPr>
          <p:spPr bwMode="auto">
            <a:xfrm>
              <a:off x="768" y="1689"/>
              <a:ext cx="1128" cy="1128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054" name="Oval 6"/>
            <p:cNvSpPr>
              <a:spLocks noChangeArrowheads="1"/>
            </p:cNvSpPr>
            <p:nvPr/>
          </p:nvSpPr>
          <p:spPr bwMode="auto">
            <a:xfrm>
              <a:off x="1175" y="231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55" name="Oval 7"/>
            <p:cNvSpPr>
              <a:spLocks noChangeArrowheads="1"/>
            </p:cNvSpPr>
            <p:nvPr/>
          </p:nvSpPr>
          <p:spPr bwMode="auto">
            <a:xfrm>
              <a:off x="1055" y="243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56" name="Oval 8"/>
            <p:cNvSpPr>
              <a:spLocks noChangeArrowheads="1"/>
            </p:cNvSpPr>
            <p:nvPr/>
          </p:nvSpPr>
          <p:spPr bwMode="auto">
            <a:xfrm>
              <a:off x="971" y="257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57" name="Oval 9"/>
            <p:cNvSpPr>
              <a:spLocks noChangeArrowheads="1"/>
            </p:cNvSpPr>
            <p:nvPr/>
          </p:nvSpPr>
          <p:spPr bwMode="auto">
            <a:xfrm>
              <a:off x="923" y="273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58" name="Oval 10"/>
            <p:cNvSpPr>
              <a:spLocks noChangeArrowheads="1"/>
            </p:cNvSpPr>
            <p:nvPr/>
          </p:nvSpPr>
          <p:spPr bwMode="auto">
            <a:xfrm>
              <a:off x="911" y="2909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59" name="Oval 11"/>
            <p:cNvSpPr>
              <a:spLocks noChangeArrowheads="1"/>
            </p:cNvSpPr>
            <p:nvPr/>
          </p:nvSpPr>
          <p:spPr bwMode="auto">
            <a:xfrm>
              <a:off x="2267" y="290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0" name="Oval 12"/>
            <p:cNvSpPr>
              <a:spLocks noChangeArrowheads="1"/>
            </p:cNvSpPr>
            <p:nvPr/>
          </p:nvSpPr>
          <p:spPr bwMode="auto">
            <a:xfrm>
              <a:off x="2259" y="2729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1" name="Oval 13"/>
            <p:cNvSpPr>
              <a:spLocks noChangeArrowheads="1"/>
            </p:cNvSpPr>
            <p:nvPr/>
          </p:nvSpPr>
          <p:spPr bwMode="auto">
            <a:xfrm>
              <a:off x="2227" y="307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2" name="Oval 14"/>
            <p:cNvSpPr>
              <a:spLocks noChangeArrowheads="1"/>
            </p:cNvSpPr>
            <p:nvPr/>
          </p:nvSpPr>
          <p:spPr bwMode="auto">
            <a:xfrm>
              <a:off x="1855" y="347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3" name="Oval 15"/>
            <p:cNvSpPr>
              <a:spLocks noChangeArrowheads="1"/>
            </p:cNvSpPr>
            <p:nvPr/>
          </p:nvSpPr>
          <p:spPr bwMode="auto">
            <a:xfrm>
              <a:off x="1679" y="351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4" name="Oval 16"/>
            <p:cNvSpPr>
              <a:spLocks noChangeArrowheads="1"/>
            </p:cNvSpPr>
            <p:nvPr/>
          </p:nvSpPr>
          <p:spPr bwMode="auto">
            <a:xfrm>
              <a:off x="1979" y="339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5" name="Oval 17"/>
            <p:cNvSpPr>
              <a:spLocks noChangeArrowheads="1"/>
            </p:cNvSpPr>
            <p:nvPr/>
          </p:nvSpPr>
          <p:spPr bwMode="auto">
            <a:xfrm>
              <a:off x="2099" y="329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6" name="Oval 18"/>
            <p:cNvSpPr>
              <a:spLocks noChangeArrowheads="1"/>
            </p:cNvSpPr>
            <p:nvPr/>
          </p:nvSpPr>
          <p:spPr bwMode="auto">
            <a:xfrm>
              <a:off x="951" y="307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7" name="Oval 19"/>
            <p:cNvSpPr>
              <a:spLocks noChangeArrowheads="1"/>
            </p:cNvSpPr>
            <p:nvPr/>
          </p:nvSpPr>
          <p:spPr bwMode="auto">
            <a:xfrm>
              <a:off x="1091" y="330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8" name="Oval 20"/>
            <p:cNvSpPr>
              <a:spLocks noChangeArrowheads="1"/>
            </p:cNvSpPr>
            <p:nvPr/>
          </p:nvSpPr>
          <p:spPr bwMode="auto">
            <a:xfrm>
              <a:off x="1207" y="340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69" name="Oval 21"/>
            <p:cNvSpPr>
              <a:spLocks noChangeArrowheads="1"/>
            </p:cNvSpPr>
            <p:nvPr/>
          </p:nvSpPr>
          <p:spPr bwMode="auto">
            <a:xfrm>
              <a:off x="1335" y="347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70" name="Oval 22"/>
            <p:cNvSpPr>
              <a:spLocks noChangeArrowheads="1"/>
            </p:cNvSpPr>
            <p:nvPr/>
          </p:nvSpPr>
          <p:spPr bwMode="auto">
            <a:xfrm>
              <a:off x="1491" y="351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71" name="Rectangle 23"/>
            <p:cNvSpPr>
              <a:spLocks noChangeArrowheads="1"/>
            </p:cNvSpPr>
            <p:nvPr/>
          </p:nvSpPr>
          <p:spPr bwMode="auto">
            <a:xfrm>
              <a:off x="980" y="3193"/>
              <a:ext cx="96" cy="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072" name="Rectangle 24"/>
            <p:cNvSpPr>
              <a:spLocks noChangeArrowheads="1"/>
            </p:cNvSpPr>
            <p:nvPr/>
          </p:nvSpPr>
          <p:spPr bwMode="auto">
            <a:xfrm>
              <a:off x="2152" y="3193"/>
              <a:ext cx="96" cy="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073" name="Line 25"/>
            <p:cNvSpPr>
              <a:spLocks noChangeShapeType="1"/>
            </p:cNvSpPr>
            <p:nvPr/>
          </p:nvSpPr>
          <p:spPr bwMode="auto">
            <a:xfrm flipV="1">
              <a:off x="956" y="3153"/>
              <a:ext cx="132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074" name="Line 26"/>
            <p:cNvSpPr>
              <a:spLocks noChangeShapeType="1"/>
            </p:cNvSpPr>
            <p:nvPr/>
          </p:nvSpPr>
          <p:spPr bwMode="auto">
            <a:xfrm flipV="1">
              <a:off x="976" y="3185"/>
              <a:ext cx="132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 rot="3844632">
              <a:off x="2124" y="3157"/>
              <a:ext cx="152" cy="116"/>
              <a:chOff x="1692" y="4092"/>
              <a:chExt cx="152" cy="116"/>
            </a:xfrm>
          </p:grpSpPr>
          <p:sp>
            <p:nvSpPr>
              <p:cNvPr id="898076" name="Line 28"/>
              <p:cNvSpPr>
                <a:spLocks noChangeShapeType="1"/>
              </p:cNvSpPr>
              <p:nvPr/>
            </p:nvSpPr>
            <p:spPr bwMode="auto">
              <a:xfrm flipV="1">
                <a:off x="1692" y="4092"/>
                <a:ext cx="132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077" name="Line 29"/>
              <p:cNvSpPr>
                <a:spLocks noChangeShapeType="1"/>
              </p:cNvSpPr>
              <p:nvPr/>
            </p:nvSpPr>
            <p:spPr bwMode="auto">
              <a:xfrm flipV="1">
                <a:off x="1712" y="4124"/>
                <a:ext cx="132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8078" name="Line 30"/>
            <p:cNvSpPr>
              <a:spLocks noChangeShapeType="1"/>
            </p:cNvSpPr>
            <p:nvPr/>
          </p:nvSpPr>
          <p:spPr bwMode="auto">
            <a:xfrm>
              <a:off x="1332" y="2253"/>
              <a:ext cx="564" cy="0"/>
            </a:xfrm>
            <a:prstGeom prst="line">
              <a:avLst/>
            </a:prstGeom>
            <a:noFill/>
            <a:ln w="1905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 rot="-42300000">
              <a:off x="778" y="1631"/>
              <a:ext cx="1675" cy="1251"/>
              <a:chOff x="2440" y="1471"/>
              <a:chExt cx="600" cy="448"/>
            </a:xfrm>
          </p:grpSpPr>
          <p:sp>
            <p:nvSpPr>
              <p:cNvPr id="898080" name="Arc 32"/>
              <p:cNvSpPr>
                <a:spLocks/>
              </p:cNvSpPr>
              <p:nvPr/>
            </p:nvSpPr>
            <p:spPr bwMode="auto">
              <a:xfrm rot="1487863" flipV="1">
                <a:off x="2649" y="1471"/>
                <a:ext cx="391" cy="402"/>
              </a:xfrm>
              <a:custGeom>
                <a:avLst/>
                <a:gdLst>
                  <a:gd name="G0" fmla="+- 20181 0 0"/>
                  <a:gd name="G1" fmla="+- 21302 0 0"/>
                  <a:gd name="G2" fmla="+- 21600 0 0"/>
                  <a:gd name="T0" fmla="*/ 23756 w 41781"/>
                  <a:gd name="T1" fmla="*/ 0 h 42902"/>
                  <a:gd name="T2" fmla="*/ 0 w 41781"/>
                  <a:gd name="T3" fmla="*/ 29002 h 42902"/>
                  <a:gd name="T4" fmla="*/ 20181 w 41781"/>
                  <a:gd name="T5" fmla="*/ 21302 h 4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81" h="42902" fill="none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</a:path>
                  <a:path w="41781" h="42902" stroke="0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  <a:lnTo>
                      <a:pt x="20181" y="2130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8081" name="Arc 33"/>
              <p:cNvSpPr>
                <a:spLocks/>
              </p:cNvSpPr>
              <p:nvPr/>
            </p:nvSpPr>
            <p:spPr bwMode="auto">
              <a:xfrm rot="11503136" flipV="1">
                <a:off x="2440" y="1515"/>
                <a:ext cx="370" cy="404"/>
              </a:xfrm>
              <a:custGeom>
                <a:avLst/>
                <a:gdLst>
                  <a:gd name="G0" fmla="+- 17913 0 0"/>
                  <a:gd name="G1" fmla="+- 21600 0 0"/>
                  <a:gd name="G2" fmla="+- 21600 0 0"/>
                  <a:gd name="T0" fmla="*/ 16580 w 39513"/>
                  <a:gd name="T1" fmla="*/ 41 h 43200"/>
                  <a:gd name="T2" fmla="*/ 0 w 39513"/>
                  <a:gd name="T3" fmla="*/ 33670 h 43200"/>
                  <a:gd name="T4" fmla="*/ 17913 w 3951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13" h="43200" fill="none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</a:path>
                  <a:path w="39513" h="43200" stroke="0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  <a:lnTo>
                      <a:pt x="17913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8082" name="Oval 34"/>
            <p:cNvSpPr>
              <a:spLocks noChangeArrowheads="1"/>
            </p:cNvSpPr>
            <p:nvPr/>
          </p:nvSpPr>
          <p:spPr bwMode="auto">
            <a:xfrm>
              <a:off x="1307" y="223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83" name="Oval 35"/>
            <p:cNvSpPr>
              <a:spLocks noChangeArrowheads="1"/>
            </p:cNvSpPr>
            <p:nvPr/>
          </p:nvSpPr>
          <p:spPr bwMode="auto">
            <a:xfrm>
              <a:off x="1875" y="223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084" name="Text Box 36"/>
            <p:cNvSpPr txBox="1">
              <a:spLocks noChangeArrowheads="1"/>
            </p:cNvSpPr>
            <p:nvPr/>
          </p:nvSpPr>
          <p:spPr bwMode="auto">
            <a:xfrm>
              <a:off x="1178" y="208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de-CH" sz="1600" i="1">
                  <a:solidFill>
                    <a:schemeClr val="tx1"/>
                  </a:solidFill>
                  <a:latin typeface="Palatino" pitchFamily="18" charset="0"/>
                </a:rPr>
                <a:t>u</a:t>
              </a:r>
              <a:endParaRPr lang="en-US" sz="1600" i="1">
                <a:solidFill>
                  <a:schemeClr val="tx1"/>
                </a:solidFill>
                <a:latin typeface="Palatino" pitchFamily="18" charset="0"/>
              </a:endParaRPr>
            </a:p>
          </p:txBody>
        </p:sp>
        <p:sp>
          <p:nvSpPr>
            <p:cNvPr id="898085" name="Text Box 37"/>
            <p:cNvSpPr txBox="1">
              <a:spLocks noChangeArrowheads="1"/>
            </p:cNvSpPr>
            <p:nvPr/>
          </p:nvSpPr>
          <p:spPr bwMode="auto">
            <a:xfrm>
              <a:off x="1758" y="207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de-CH" sz="1600" i="1">
                  <a:solidFill>
                    <a:schemeClr val="tx1"/>
                  </a:solidFill>
                  <a:latin typeface="Palatino" pitchFamily="18" charset="0"/>
                </a:rPr>
                <a:t>v</a:t>
              </a:r>
              <a:endParaRPr lang="en-US" sz="1600" i="1">
                <a:solidFill>
                  <a:schemeClr val="tx1"/>
                </a:solidFill>
                <a:latin typeface="Palatino" pitchFamily="18" charset="0"/>
              </a:endParaRPr>
            </a:p>
          </p:txBody>
        </p:sp>
        <p:sp>
          <p:nvSpPr>
            <p:cNvPr id="898086" name="Arc 38"/>
            <p:cNvSpPr>
              <a:spLocks/>
            </p:cNvSpPr>
            <p:nvPr/>
          </p:nvSpPr>
          <p:spPr bwMode="auto">
            <a:xfrm rot="20141670" flipH="1">
              <a:off x="942" y="2334"/>
              <a:ext cx="556" cy="6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616"/>
                <a:gd name="T1" fmla="*/ 0 h 21600"/>
                <a:gd name="T2" fmla="*/ 17616 w 17616"/>
                <a:gd name="T3" fmla="*/ 9100 h 21600"/>
                <a:gd name="T4" fmla="*/ 0 w 17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16" h="21600" fill="none" extrusionOk="0">
                  <a:moveTo>
                    <a:pt x="-1" y="0"/>
                  </a:moveTo>
                  <a:cubicBezTo>
                    <a:pt x="6999" y="0"/>
                    <a:pt x="13565" y="3391"/>
                    <a:pt x="17615" y="9100"/>
                  </a:cubicBezTo>
                </a:path>
                <a:path w="17616" h="21600" stroke="0" extrusionOk="0">
                  <a:moveTo>
                    <a:pt x="-1" y="0"/>
                  </a:moveTo>
                  <a:cubicBezTo>
                    <a:pt x="6999" y="0"/>
                    <a:pt x="13565" y="3391"/>
                    <a:pt x="17615" y="91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808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Link-based Interference Model</a:t>
            </a:r>
            <a:endParaRPr lang="de-CH"/>
          </a:p>
        </p:txBody>
      </p:sp>
      <p:sp>
        <p:nvSpPr>
          <p:cNvPr id="898088" name="Text Box 40"/>
          <p:cNvSpPr txBox="1">
            <a:spLocks noChangeArrowheads="1"/>
          </p:cNvSpPr>
          <p:nvPr/>
        </p:nvSpPr>
        <p:spPr bwMode="auto">
          <a:xfrm>
            <a:off x="1203325" y="1399910"/>
            <a:ext cx="2863850" cy="915987"/>
          </a:xfrm>
          <a:prstGeom prst="rect">
            <a:avLst/>
          </a:prstGeom>
          <a:solidFill>
            <a:srgbClr val="3983E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</a:rPr>
              <a:t>There is no local algorithm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that can find a good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interference topology</a:t>
            </a:r>
          </a:p>
        </p:txBody>
      </p:sp>
      <p:sp>
        <p:nvSpPr>
          <p:cNvPr id="898089" name="Text Box 41"/>
          <p:cNvSpPr txBox="1">
            <a:spLocks noChangeArrowheads="1"/>
          </p:cNvSpPr>
          <p:nvPr/>
        </p:nvSpPr>
        <p:spPr bwMode="auto">
          <a:xfrm>
            <a:off x="5440363" y="1399910"/>
            <a:ext cx="2422525" cy="912812"/>
          </a:xfrm>
          <a:prstGeom prst="rect">
            <a:avLst/>
          </a:prstGeom>
          <a:solidFill>
            <a:srgbClr val="3983EF"/>
          </a:solidFill>
          <a:ln w="9525">
            <a:noFill/>
            <a:miter lim="800000"/>
            <a:headEnd/>
            <a:tailEnd/>
          </a:ln>
          <a:effectLst/>
        </p:spPr>
        <p:txBody>
          <a:bodyPr tIns="19080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The optimal topology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will not be planar</a:t>
            </a:r>
          </a:p>
          <a:p>
            <a:endParaRPr lang="en-US" sz="700">
              <a:solidFill>
                <a:schemeClr val="tx1"/>
              </a:solidFill>
            </a:endParaRP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4984750" y="2612760"/>
            <a:ext cx="3195638" cy="3157537"/>
            <a:chOff x="3140" y="1753"/>
            <a:chExt cx="2013" cy="1989"/>
          </a:xfrm>
        </p:grpSpPr>
        <p:sp>
          <p:nvSpPr>
            <p:cNvPr id="898114" name="Line 66"/>
            <p:cNvSpPr>
              <a:spLocks noChangeShapeType="1"/>
            </p:cNvSpPr>
            <p:nvPr/>
          </p:nvSpPr>
          <p:spPr bwMode="auto">
            <a:xfrm flipH="1">
              <a:off x="4108" y="2078"/>
              <a:ext cx="30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15" name="Line 67"/>
            <p:cNvSpPr>
              <a:spLocks noChangeShapeType="1"/>
            </p:cNvSpPr>
            <p:nvPr/>
          </p:nvSpPr>
          <p:spPr bwMode="auto">
            <a:xfrm flipH="1">
              <a:off x="4482" y="2446"/>
              <a:ext cx="327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16" name="Line 68"/>
            <p:cNvSpPr>
              <a:spLocks noChangeShapeType="1"/>
            </p:cNvSpPr>
            <p:nvPr/>
          </p:nvSpPr>
          <p:spPr bwMode="auto">
            <a:xfrm flipH="1" flipV="1">
              <a:off x="4118" y="2454"/>
              <a:ext cx="357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17" name="Line 69"/>
            <p:cNvSpPr>
              <a:spLocks noChangeShapeType="1"/>
            </p:cNvSpPr>
            <p:nvPr/>
          </p:nvSpPr>
          <p:spPr bwMode="auto">
            <a:xfrm flipH="1">
              <a:off x="3805" y="2726"/>
              <a:ext cx="68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18" name="Line 70"/>
            <p:cNvSpPr>
              <a:spLocks noChangeShapeType="1"/>
            </p:cNvSpPr>
            <p:nvPr/>
          </p:nvSpPr>
          <p:spPr bwMode="auto">
            <a:xfrm flipH="1">
              <a:off x="3810" y="2452"/>
              <a:ext cx="297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19" name="Line 71"/>
            <p:cNvSpPr>
              <a:spLocks noChangeShapeType="1"/>
            </p:cNvSpPr>
            <p:nvPr/>
          </p:nvSpPr>
          <p:spPr bwMode="auto">
            <a:xfrm flipH="1">
              <a:off x="4436" y="2727"/>
              <a:ext cx="45" cy="3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20" name="Line 72"/>
            <p:cNvSpPr>
              <a:spLocks noChangeShapeType="1"/>
            </p:cNvSpPr>
            <p:nvPr/>
          </p:nvSpPr>
          <p:spPr bwMode="auto">
            <a:xfrm>
              <a:off x="4111" y="2456"/>
              <a:ext cx="324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21" name="Line 73"/>
            <p:cNvSpPr>
              <a:spLocks noChangeShapeType="1"/>
            </p:cNvSpPr>
            <p:nvPr/>
          </p:nvSpPr>
          <p:spPr bwMode="auto">
            <a:xfrm flipH="1">
              <a:off x="3587" y="2730"/>
              <a:ext cx="216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22" name="Line 74"/>
            <p:cNvSpPr>
              <a:spLocks noChangeShapeType="1"/>
            </p:cNvSpPr>
            <p:nvPr/>
          </p:nvSpPr>
          <p:spPr bwMode="auto">
            <a:xfrm flipV="1">
              <a:off x="4063" y="2060"/>
              <a:ext cx="8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23" name="Line 75"/>
            <p:cNvSpPr>
              <a:spLocks noChangeShapeType="1"/>
            </p:cNvSpPr>
            <p:nvPr/>
          </p:nvSpPr>
          <p:spPr bwMode="auto">
            <a:xfrm>
              <a:off x="4125" y="2059"/>
              <a:ext cx="78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24" name="Line 76"/>
            <p:cNvSpPr>
              <a:spLocks noChangeShapeType="1"/>
            </p:cNvSpPr>
            <p:nvPr/>
          </p:nvSpPr>
          <p:spPr bwMode="auto">
            <a:xfrm>
              <a:off x="3585" y="2941"/>
              <a:ext cx="0" cy="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7"/>
            <p:cNvGrpSpPr>
              <a:grpSpLocks/>
            </p:cNvGrpSpPr>
            <p:nvPr/>
          </p:nvGrpSpPr>
          <p:grpSpPr bwMode="auto">
            <a:xfrm rot="-1662935">
              <a:off x="3351" y="2133"/>
              <a:ext cx="1221" cy="912"/>
              <a:chOff x="2440" y="1471"/>
              <a:chExt cx="600" cy="448"/>
            </a:xfrm>
          </p:grpSpPr>
          <p:sp>
            <p:nvSpPr>
              <p:cNvPr id="898126" name="Arc 78"/>
              <p:cNvSpPr>
                <a:spLocks/>
              </p:cNvSpPr>
              <p:nvPr/>
            </p:nvSpPr>
            <p:spPr bwMode="auto">
              <a:xfrm rot="1487863" flipV="1">
                <a:off x="2649" y="1471"/>
                <a:ext cx="391" cy="402"/>
              </a:xfrm>
              <a:custGeom>
                <a:avLst/>
                <a:gdLst>
                  <a:gd name="G0" fmla="+- 20181 0 0"/>
                  <a:gd name="G1" fmla="+- 21302 0 0"/>
                  <a:gd name="G2" fmla="+- 21600 0 0"/>
                  <a:gd name="T0" fmla="*/ 23756 w 41781"/>
                  <a:gd name="T1" fmla="*/ 0 h 42902"/>
                  <a:gd name="T2" fmla="*/ 0 w 41781"/>
                  <a:gd name="T3" fmla="*/ 29002 h 42902"/>
                  <a:gd name="T4" fmla="*/ 20181 w 41781"/>
                  <a:gd name="T5" fmla="*/ 21302 h 4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81" h="42902" fill="none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</a:path>
                  <a:path w="41781" h="42902" stroke="0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  <a:lnTo>
                      <a:pt x="20181" y="2130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8127" name="Arc 79"/>
              <p:cNvSpPr>
                <a:spLocks/>
              </p:cNvSpPr>
              <p:nvPr/>
            </p:nvSpPr>
            <p:spPr bwMode="auto">
              <a:xfrm rot="11503136" flipV="1">
                <a:off x="2440" y="1515"/>
                <a:ext cx="370" cy="404"/>
              </a:xfrm>
              <a:custGeom>
                <a:avLst/>
                <a:gdLst>
                  <a:gd name="G0" fmla="+- 17913 0 0"/>
                  <a:gd name="G1" fmla="+- 21600 0 0"/>
                  <a:gd name="G2" fmla="+- 21600 0 0"/>
                  <a:gd name="T0" fmla="*/ 16580 w 39513"/>
                  <a:gd name="T1" fmla="*/ 41 h 43200"/>
                  <a:gd name="T2" fmla="*/ 0 w 39513"/>
                  <a:gd name="T3" fmla="*/ 33670 h 43200"/>
                  <a:gd name="T4" fmla="*/ 17913 w 3951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13" h="43200" fill="none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</a:path>
                  <a:path w="39513" h="43200" stroke="0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  <a:lnTo>
                      <a:pt x="17913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80"/>
            <p:cNvGrpSpPr>
              <a:grpSpLocks/>
            </p:cNvGrpSpPr>
            <p:nvPr/>
          </p:nvGrpSpPr>
          <p:grpSpPr bwMode="auto">
            <a:xfrm rot="-25566306">
              <a:off x="3992" y="2533"/>
              <a:ext cx="935" cy="699"/>
              <a:chOff x="2440" y="1471"/>
              <a:chExt cx="600" cy="448"/>
            </a:xfrm>
          </p:grpSpPr>
          <p:sp>
            <p:nvSpPr>
              <p:cNvPr id="898129" name="Arc 81"/>
              <p:cNvSpPr>
                <a:spLocks/>
              </p:cNvSpPr>
              <p:nvPr/>
            </p:nvSpPr>
            <p:spPr bwMode="auto">
              <a:xfrm rot="1487863" flipV="1">
                <a:off x="2649" y="1471"/>
                <a:ext cx="391" cy="402"/>
              </a:xfrm>
              <a:custGeom>
                <a:avLst/>
                <a:gdLst>
                  <a:gd name="G0" fmla="+- 20181 0 0"/>
                  <a:gd name="G1" fmla="+- 21302 0 0"/>
                  <a:gd name="G2" fmla="+- 21600 0 0"/>
                  <a:gd name="T0" fmla="*/ 23756 w 41781"/>
                  <a:gd name="T1" fmla="*/ 0 h 42902"/>
                  <a:gd name="T2" fmla="*/ 0 w 41781"/>
                  <a:gd name="T3" fmla="*/ 29002 h 42902"/>
                  <a:gd name="T4" fmla="*/ 20181 w 41781"/>
                  <a:gd name="T5" fmla="*/ 21302 h 4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81" h="42902" fill="none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</a:path>
                  <a:path w="41781" h="42902" stroke="0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  <a:lnTo>
                      <a:pt x="20181" y="2130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8130" name="Arc 82"/>
              <p:cNvSpPr>
                <a:spLocks/>
              </p:cNvSpPr>
              <p:nvPr/>
            </p:nvSpPr>
            <p:spPr bwMode="auto">
              <a:xfrm rot="11503136" flipV="1">
                <a:off x="2440" y="1515"/>
                <a:ext cx="370" cy="404"/>
              </a:xfrm>
              <a:custGeom>
                <a:avLst/>
                <a:gdLst>
                  <a:gd name="G0" fmla="+- 17913 0 0"/>
                  <a:gd name="G1" fmla="+- 21600 0 0"/>
                  <a:gd name="G2" fmla="+- 21600 0 0"/>
                  <a:gd name="T0" fmla="*/ 16580 w 39513"/>
                  <a:gd name="T1" fmla="*/ 41 h 43200"/>
                  <a:gd name="T2" fmla="*/ 0 w 39513"/>
                  <a:gd name="T3" fmla="*/ 33670 h 43200"/>
                  <a:gd name="T4" fmla="*/ 17913 w 3951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13" h="43200" fill="none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</a:path>
                  <a:path w="39513" h="43200" stroke="0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  <a:lnTo>
                      <a:pt x="17913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3"/>
            <p:cNvGrpSpPr>
              <a:grpSpLocks/>
            </p:cNvGrpSpPr>
            <p:nvPr/>
          </p:nvGrpSpPr>
          <p:grpSpPr bwMode="auto">
            <a:xfrm rot="-40202406">
              <a:off x="3612" y="2077"/>
              <a:ext cx="1373" cy="1026"/>
              <a:chOff x="2440" y="1471"/>
              <a:chExt cx="600" cy="448"/>
            </a:xfrm>
          </p:grpSpPr>
          <p:sp>
            <p:nvSpPr>
              <p:cNvPr id="898132" name="Arc 84"/>
              <p:cNvSpPr>
                <a:spLocks/>
              </p:cNvSpPr>
              <p:nvPr/>
            </p:nvSpPr>
            <p:spPr bwMode="auto">
              <a:xfrm rot="1487863" flipV="1">
                <a:off x="2649" y="1471"/>
                <a:ext cx="391" cy="402"/>
              </a:xfrm>
              <a:custGeom>
                <a:avLst/>
                <a:gdLst>
                  <a:gd name="G0" fmla="+- 20181 0 0"/>
                  <a:gd name="G1" fmla="+- 21302 0 0"/>
                  <a:gd name="G2" fmla="+- 21600 0 0"/>
                  <a:gd name="T0" fmla="*/ 23756 w 41781"/>
                  <a:gd name="T1" fmla="*/ 0 h 42902"/>
                  <a:gd name="T2" fmla="*/ 0 w 41781"/>
                  <a:gd name="T3" fmla="*/ 29002 h 42902"/>
                  <a:gd name="T4" fmla="*/ 20181 w 41781"/>
                  <a:gd name="T5" fmla="*/ 21302 h 4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81" h="42902" fill="none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</a:path>
                  <a:path w="41781" h="42902" stroke="0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  <a:lnTo>
                      <a:pt x="20181" y="2130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8133" name="Arc 85"/>
              <p:cNvSpPr>
                <a:spLocks/>
              </p:cNvSpPr>
              <p:nvPr/>
            </p:nvSpPr>
            <p:spPr bwMode="auto">
              <a:xfrm rot="11503136" flipV="1">
                <a:off x="2440" y="1515"/>
                <a:ext cx="370" cy="404"/>
              </a:xfrm>
              <a:custGeom>
                <a:avLst/>
                <a:gdLst>
                  <a:gd name="G0" fmla="+- 17913 0 0"/>
                  <a:gd name="G1" fmla="+- 21600 0 0"/>
                  <a:gd name="G2" fmla="+- 21600 0 0"/>
                  <a:gd name="T0" fmla="*/ 16580 w 39513"/>
                  <a:gd name="T1" fmla="*/ 41 h 43200"/>
                  <a:gd name="T2" fmla="*/ 0 w 39513"/>
                  <a:gd name="T3" fmla="*/ 33670 h 43200"/>
                  <a:gd name="T4" fmla="*/ 17913 w 3951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13" h="43200" fill="none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</a:path>
                  <a:path w="39513" h="43200" stroke="0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  <a:lnTo>
                      <a:pt x="17913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 rot="-38688820">
              <a:off x="3279" y="2005"/>
              <a:ext cx="1989" cy="1486"/>
              <a:chOff x="2440" y="1471"/>
              <a:chExt cx="600" cy="448"/>
            </a:xfrm>
          </p:grpSpPr>
          <p:sp>
            <p:nvSpPr>
              <p:cNvPr id="898135" name="Arc 87"/>
              <p:cNvSpPr>
                <a:spLocks/>
              </p:cNvSpPr>
              <p:nvPr/>
            </p:nvSpPr>
            <p:spPr bwMode="auto">
              <a:xfrm rot="1487863" flipV="1">
                <a:off x="2649" y="1471"/>
                <a:ext cx="391" cy="402"/>
              </a:xfrm>
              <a:custGeom>
                <a:avLst/>
                <a:gdLst>
                  <a:gd name="G0" fmla="+- 20181 0 0"/>
                  <a:gd name="G1" fmla="+- 21302 0 0"/>
                  <a:gd name="G2" fmla="+- 21600 0 0"/>
                  <a:gd name="T0" fmla="*/ 23756 w 41781"/>
                  <a:gd name="T1" fmla="*/ 0 h 42902"/>
                  <a:gd name="T2" fmla="*/ 0 w 41781"/>
                  <a:gd name="T3" fmla="*/ 29002 h 42902"/>
                  <a:gd name="T4" fmla="*/ 20181 w 41781"/>
                  <a:gd name="T5" fmla="*/ 21302 h 4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81" h="42902" fill="none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</a:path>
                  <a:path w="41781" h="42902" stroke="0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  <a:lnTo>
                      <a:pt x="20181" y="2130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8136" name="Arc 88"/>
              <p:cNvSpPr>
                <a:spLocks/>
              </p:cNvSpPr>
              <p:nvPr/>
            </p:nvSpPr>
            <p:spPr bwMode="auto">
              <a:xfrm rot="11503136" flipV="1">
                <a:off x="2440" y="1515"/>
                <a:ext cx="370" cy="404"/>
              </a:xfrm>
              <a:custGeom>
                <a:avLst/>
                <a:gdLst>
                  <a:gd name="G0" fmla="+- 17913 0 0"/>
                  <a:gd name="G1" fmla="+- 21600 0 0"/>
                  <a:gd name="G2" fmla="+- 21600 0 0"/>
                  <a:gd name="T0" fmla="*/ 16580 w 39513"/>
                  <a:gd name="T1" fmla="*/ 41 h 43200"/>
                  <a:gd name="T2" fmla="*/ 0 w 39513"/>
                  <a:gd name="T3" fmla="*/ 33670 h 43200"/>
                  <a:gd name="T4" fmla="*/ 17913 w 3951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13" h="43200" fill="none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</a:path>
                  <a:path w="39513" h="43200" stroke="0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  <a:lnTo>
                      <a:pt x="17913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89"/>
            <p:cNvGrpSpPr>
              <a:grpSpLocks/>
            </p:cNvGrpSpPr>
            <p:nvPr/>
          </p:nvGrpSpPr>
          <p:grpSpPr bwMode="auto">
            <a:xfrm rot="-42346611">
              <a:off x="3140" y="1974"/>
              <a:ext cx="2013" cy="1504"/>
              <a:chOff x="2440" y="1471"/>
              <a:chExt cx="600" cy="448"/>
            </a:xfrm>
          </p:grpSpPr>
          <p:sp>
            <p:nvSpPr>
              <p:cNvPr id="898138" name="Arc 90"/>
              <p:cNvSpPr>
                <a:spLocks/>
              </p:cNvSpPr>
              <p:nvPr/>
            </p:nvSpPr>
            <p:spPr bwMode="auto">
              <a:xfrm rot="1487863" flipV="1">
                <a:off x="2649" y="1471"/>
                <a:ext cx="391" cy="402"/>
              </a:xfrm>
              <a:custGeom>
                <a:avLst/>
                <a:gdLst>
                  <a:gd name="G0" fmla="+- 20181 0 0"/>
                  <a:gd name="G1" fmla="+- 21302 0 0"/>
                  <a:gd name="G2" fmla="+- 21600 0 0"/>
                  <a:gd name="T0" fmla="*/ 23756 w 41781"/>
                  <a:gd name="T1" fmla="*/ 0 h 42902"/>
                  <a:gd name="T2" fmla="*/ 0 w 41781"/>
                  <a:gd name="T3" fmla="*/ 29002 h 42902"/>
                  <a:gd name="T4" fmla="*/ 20181 w 41781"/>
                  <a:gd name="T5" fmla="*/ 21302 h 4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81" h="42902" fill="none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</a:path>
                  <a:path w="41781" h="42902" stroke="0" extrusionOk="0">
                    <a:moveTo>
                      <a:pt x="23756" y="-1"/>
                    </a:moveTo>
                    <a:cubicBezTo>
                      <a:pt x="34160" y="1745"/>
                      <a:pt x="41781" y="10752"/>
                      <a:pt x="41781" y="21302"/>
                    </a:cubicBezTo>
                    <a:cubicBezTo>
                      <a:pt x="41781" y="33231"/>
                      <a:pt x="32110" y="42902"/>
                      <a:pt x="20181" y="42902"/>
                    </a:cubicBezTo>
                    <a:cubicBezTo>
                      <a:pt x="11222" y="42902"/>
                      <a:pt x="3193" y="37372"/>
                      <a:pt x="0" y="29001"/>
                    </a:cubicBezTo>
                    <a:lnTo>
                      <a:pt x="20181" y="2130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8139" name="Arc 91"/>
              <p:cNvSpPr>
                <a:spLocks/>
              </p:cNvSpPr>
              <p:nvPr/>
            </p:nvSpPr>
            <p:spPr bwMode="auto">
              <a:xfrm rot="11503136" flipV="1">
                <a:off x="2440" y="1515"/>
                <a:ext cx="370" cy="404"/>
              </a:xfrm>
              <a:custGeom>
                <a:avLst/>
                <a:gdLst>
                  <a:gd name="G0" fmla="+- 17913 0 0"/>
                  <a:gd name="G1" fmla="+- 21600 0 0"/>
                  <a:gd name="G2" fmla="+- 21600 0 0"/>
                  <a:gd name="T0" fmla="*/ 16580 w 39513"/>
                  <a:gd name="T1" fmla="*/ 41 h 43200"/>
                  <a:gd name="T2" fmla="*/ 0 w 39513"/>
                  <a:gd name="T3" fmla="*/ 33670 h 43200"/>
                  <a:gd name="T4" fmla="*/ 17913 w 3951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13" h="43200" fill="none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</a:path>
                  <a:path w="39513" h="43200" stroke="0" extrusionOk="0">
                    <a:moveTo>
                      <a:pt x="16580" y="41"/>
                    </a:moveTo>
                    <a:cubicBezTo>
                      <a:pt x="17023" y="13"/>
                      <a:pt x="17468" y="-1"/>
                      <a:pt x="17913" y="0"/>
                    </a:cubicBezTo>
                    <a:cubicBezTo>
                      <a:pt x="29842" y="0"/>
                      <a:pt x="39513" y="9670"/>
                      <a:pt x="39513" y="21600"/>
                    </a:cubicBezTo>
                    <a:cubicBezTo>
                      <a:pt x="39513" y="33529"/>
                      <a:pt x="29842" y="43200"/>
                      <a:pt x="17913" y="43200"/>
                    </a:cubicBezTo>
                    <a:cubicBezTo>
                      <a:pt x="10728" y="43200"/>
                      <a:pt x="4014" y="39627"/>
                      <a:pt x="0" y="33669"/>
                    </a:cubicBezTo>
                    <a:lnTo>
                      <a:pt x="17913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8140" name="Oval 92"/>
            <p:cNvSpPr>
              <a:spLocks noChangeArrowheads="1"/>
            </p:cNvSpPr>
            <p:nvPr/>
          </p:nvSpPr>
          <p:spPr bwMode="auto">
            <a:xfrm>
              <a:off x="3784" y="270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1" name="Oval 93"/>
            <p:cNvSpPr>
              <a:spLocks noChangeArrowheads="1"/>
            </p:cNvSpPr>
            <p:nvPr/>
          </p:nvSpPr>
          <p:spPr bwMode="auto">
            <a:xfrm>
              <a:off x="4416" y="301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2" name="Oval 94"/>
            <p:cNvSpPr>
              <a:spLocks noChangeArrowheads="1"/>
            </p:cNvSpPr>
            <p:nvPr/>
          </p:nvSpPr>
          <p:spPr bwMode="auto">
            <a:xfrm>
              <a:off x="4461" y="270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3" name="Oval 95"/>
            <p:cNvSpPr>
              <a:spLocks noChangeArrowheads="1"/>
            </p:cNvSpPr>
            <p:nvPr/>
          </p:nvSpPr>
          <p:spPr bwMode="auto">
            <a:xfrm>
              <a:off x="4794" y="2418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4" name="Oval 96"/>
            <p:cNvSpPr>
              <a:spLocks noChangeArrowheads="1"/>
            </p:cNvSpPr>
            <p:nvPr/>
          </p:nvSpPr>
          <p:spPr bwMode="auto">
            <a:xfrm>
              <a:off x="4116" y="209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5" name="Oval 97"/>
            <p:cNvSpPr>
              <a:spLocks noChangeArrowheads="1"/>
            </p:cNvSpPr>
            <p:nvPr/>
          </p:nvSpPr>
          <p:spPr bwMode="auto">
            <a:xfrm>
              <a:off x="4089" y="242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6" name="Oval 98"/>
            <p:cNvSpPr>
              <a:spLocks noChangeArrowheads="1"/>
            </p:cNvSpPr>
            <p:nvPr/>
          </p:nvSpPr>
          <p:spPr bwMode="auto">
            <a:xfrm>
              <a:off x="4052" y="2054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7" name="Oval 99"/>
            <p:cNvSpPr>
              <a:spLocks noChangeArrowheads="1"/>
            </p:cNvSpPr>
            <p:nvPr/>
          </p:nvSpPr>
          <p:spPr bwMode="auto">
            <a:xfrm>
              <a:off x="4180" y="206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8" name="Oval 100"/>
            <p:cNvSpPr>
              <a:spLocks noChangeArrowheads="1"/>
            </p:cNvSpPr>
            <p:nvPr/>
          </p:nvSpPr>
          <p:spPr bwMode="auto">
            <a:xfrm>
              <a:off x="4119" y="204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49" name="Oval 101"/>
            <p:cNvSpPr>
              <a:spLocks noChangeArrowheads="1"/>
            </p:cNvSpPr>
            <p:nvPr/>
          </p:nvSpPr>
          <p:spPr bwMode="auto">
            <a:xfrm>
              <a:off x="3565" y="298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50" name="Line 102"/>
            <p:cNvSpPr>
              <a:spLocks noChangeShapeType="1"/>
            </p:cNvSpPr>
            <p:nvPr/>
          </p:nvSpPr>
          <p:spPr bwMode="auto">
            <a:xfrm flipV="1">
              <a:off x="3524" y="2940"/>
              <a:ext cx="6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51" name="Line 103"/>
            <p:cNvSpPr>
              <a:spLocks noChangeShapeType="1"/>
            </p:cNvSpPr>
            <p:nvPr/>
          </p:nvSpPr>
          <p:spPr bwMode="auto">
            <a:xfrm>
              <a:off x="4053" y="2068"/>
              <a:ext cx="72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52" name="Line 104"/>
            <p:cNvSpPr>
              <a:spLocks noChangeShapeType="1"/>
            </p:cNvSpPr>
            <p:nvPr/>
          </p:nvSpPr>
          <p:spPr bwMode="auto">
            <a:xfrm flipV="1">
              <a:off x="4139" y="2088"/>
              <a:ext cx="63" cy="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53" name="Line 105"/>
            <p:cNvSpPr>
              <a:spLocks noChangeShapeType="1"/>
            </p:cNvSpPr>
            <p:nvPr/>
          </p:nvSpPr>
          <p:spPr bwMode="auto">
            <a:xfrm>
              <a:off x="3523" y="2954"/>
              <a:ext cx="7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8154" name="Text Box 106"/>
            <p:cNvSpPr txBox="1">
              <a:spLocks noChangeArrowheads="1"/>
            </p:cNvSpPr>
            <p:nvPr/>
          </p:nvSpPr>
          <p:spPr bwMode="auto">
            <a:xfrm>
              <a:off x="4227" y="245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98155" name="Text Box 107"/>
            <p:cNvSpPr txBox="1">
              <a:spLocks noChangeArrowheads="1"/>
            </p:cNvSpPr>
            <p:nvPr/>
          </p:nvSpPr>
          <p:spPr bwMode="auto">
            <a:xfrm>
              <a:off x="3836" y="248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98156" name="Text Box 108"/>
            <p:cNvSpPr txBox="1">
              <a:spLocks noChangeArrowheads="1"/>
            </p:cNvSpPr>
            <p:nvPr/>
          </p:nvSpPr>
          <p:spPr bwMode="auto">
            <a:xfrm>
              <a:off x="4037" y="260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98157" name="Text Box 109"/>
            <p:cNvSpPr txBox="1">
              <a:spLocks noChangeArrowheads="1"/>
            </p:cNvSpPr>
            <p:nvPr/>
          </p:nvSpPr>
          <p:spPr bwMode="auto">
            <a:xfrm>
              <a:off x="4211" y="280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98158" name="Text Box 110"/>
            <p:cNvSpPr txBox="1">
              <a:spLocks noChangeArrowheads="1"/>
            </p:cNvSpPr>
            <p:nvPr/>
          </p:nvSpPr>
          <p:spPr bwMode="auto">
            <a:xfrm>
              <a:off x="3572" y="273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8159" name="Text Box 111"/>
            <p:cNvSpPr txBox="1">
              <a:spLocks noChangeArrowheads="1"/>
            </p:cNvSpPr>
            <p:nvPr/>
          </p:nvSpPr>
          <p:spPr bwMode="auto">
            <a:xfrm>
              <a:off x="4428" y="280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98160" name="Text Box 112"/>
            <p:cNvSpPr txBox="1">
              <a:spLocks noChangeArrowheads="1"/>
            </p:cNvSpPr>
            <p:nvPr/>
          </p:nvSpPr>
          <p:spPr bwMode="auto">
            <a:xfrm>
              <a:off x="4608" y="254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98161" name="Text Box 113"/>
            <p:cNvSpPr txBox="1">
              <a:spLocks noChangeArrowheads="1"/>
            </p:cNvSpPr>
            <p:nvPr/>
          </p:nvSpPr>
          <p:spPr bwMode="auto">
            <a:xfrm>
              <a:off x="4088" y="221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98162" name="Oval 114"/>
            <p:cNvSpPr>
              <a:spLocks noChangeArrowheads="1"/>
            </p:cNvSpPr>
            <p:nvPr/>
          </p:nvSpPr>
          <p:spPr bwMode="auto">
            <a:xfrm>
              <a:off x="3567" y="2922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98163" name="Oval 115"/>
            <p:cNvSpPr>
              <a:spLocks noChangeArrowheads="1"/>
            </p:cNvSpPr>
            <p:nvPr/>
          </p:nvSpPr>
          <p:spPr bwMode="auto">
            <a:xfrm>
              <a:off x="3502" y="2926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ChangeArrowheads="1"/>
          </p:cNvSpPr>
          <p:nvPr/>
        </p:nvSpPr>
        <p:spPr bwMode="auto">
          <a:xfrm>
            <a:off x="863600" y="2146300"/>
            <a:ext cx="3716338" cy="571500"/>
          </a:xfrm>
          <a:prstGeom prst="rect">
            <a:avLst/>
          </a:prstGeom>
          <a:solidFill>
            <a:srgbClr val="9CA4BE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854075" y="2144713"/>
            <a:ext cx="3738563" cy="2243137"/>
          </a:xfrm>
          <a:prstGeom prst="rect">
            <a:avLst/>
          </a:prstGeom>
          <a:solidFill>
            <a:srgbClr val="3983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Link-based Interference Model</a:t>
            </a:r>
            <a:endParaRPr lang="de-CH"/>
          </a:p>
        </p:txBody>
      </p:sp>
      <p:sp>
        <p:nvSpPr>
          <p:cNvPr id="900124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1196975"/>
          </a:xfrm>
          <a:noFill/>
          <a:ln/>
        </p:spPr>
        <p:txBody>
          <a:bodyPr/>
          <a:lstStyle/>
          <a:p>
            <a:endParaRPr lang="en-US" sz="800"/>
          </a:p>
          <a:p>
            <a:r>
              <a:rPr lang="en-US"/>
              <a:t>LIFE (Low Interference Forest Establisher)</a:t>
            </a:r>
          </a:p>
          <a:p>
            <a:endParaRPr lang="en-US" sz="600"/>
          </a:p>
          <a:p>
            <a:pPr lvl="1"/>
            <a:r>
              <a:rPr lang="en-US">
                <a:cs typeface="Arial" charset="0"/>
              </a:rPr>
              <a:t>Preserves Graph Connectivity</a:t>
            </a:r>
            <a:endParaRPr lang="en-US"/>
          </a:p>
        </p:txBody>
      </p:sp>
      <p:sp>
        <p:nvSpPr>
          <p:cNvPr id="900125" name="Rectangle 29"/>
          <p:cNvSpPr>
            <a:spLocks noChangeArrowheads="1"/>
          </p:cNvSpPr>
          <p:nvPr/>
        </p:nvSpPr>
        <p:spPr bwMode="auto">
          <a:xfrm>
            <a:off x="444500" y="2678113"/>
            <a:ext cx="42624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marL="742950" lvl="1" indent="-285750" eaLnBrk="0" hangingPunct="0">
              <a:spcBef>
                <a:spcPct val="0"/>
              </a:spcBef>
              <a:buFontTx/>
              <a:buChar char="–"/>
            </a:pPr>
            <a:r>
              <a:rPr lang="en-US" sz="1800">
                <a:solidFill>
                  <a:schemeClr val="tx1"/>
                </a:solidFill>
              </a:rPr>
              <a:t>Attribute interference values as weights to edges</a:t>
            </a:r>
          </a:p>
          <a:p>
            <a:pPr marL="342900" indent="-342900">
              <a:buFontTx/>
              <a:buChar char="•"/>
            </a:pPr>
            <a:endParaRPr lang="en-US" sz="60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–"/>
            </a:pPr>
            <a:r>
              <a:rPr lang="en-US" sz="1800">
                <a:solidFill>
                  <a:srgbClr val="000000"/>
                </a:solidFill>
              </a:rPr>
              <a:t>Compute minimum spanning tree/forest (Kruskal’s algorithm)</a:t>
            </a:r>
          </a:p>
        </p:txBody>
      </p:sp>
      <p:sp>
        <p:nvSpPr>
          <p:cNvPr id="900126" name="Text Box 30"/>
          <p:cNvSpPr txBox="1">
            <a:spLocks noChangeArrowheads="1"/>
          </p:cNvSpPr>
          <p:nvPr/>
        </p:nvSpPr>
        <p:spPr bwMode="auto">
          <a:xfrm>
            <a:off x="904875" y="22463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</a:rPr>
              <a:t>LIFE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272088" y="2070100"/>
            <a:ext cx="2906712" cy="2695575"/>
            <a:chOff x="3321" y="1157"/>
            <a:chExt cx="1831" cy="1698"/>
          </a:xfrm>
        </p:grpSpPr>
        <p:sp>
          <p:nvSpPr>
            <p:cNvPr id="900129" name="Oval 33"/>
            <p:cNvSpPr>
              <a:spLocks noChangeArrowheads="1"/>
            </p:cNvSpPr>
            <p:nvPr/>
          </p:nvSpPr>
          <p:spPr bwMode="auto">
            <a:xfrm>
              <a:off x="3890" y="209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0" name="Oval 34"/>
            <p:cNvSpPr>
              <a:spLocks noChangeArrowheads="1"/>
            </p:cNvSpPr>
            <p:nvPr/>
          </p:nvSpPr>
          <p:spPr bwMode="auto">
            <a:xfrm>
              <a:off x="3468" y="1579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1" name="Oval 35"/>
            <p:cNvSpPr>
              <a:spLocks noChangeArrowheads="1"/>
            </p:cNvSpPr>
            <p:nvPr/>
          </p:nvSpPr>
          <p:spPr bwMode="auto">
            <a:xfrm>
              <a:off x="4648" y="142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2" name="Oval 36"/>
            <p:cNvSpPr>
              <a:spLocks noChangeArrowheads="1"/>
            </p:cNvSpPr>
            <p:nvPr/>
          </p:nvSpPr>
          <p:spPr bwMode="auto">
            <a:xfrm>
              <a:off x="4555" y="2476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3" name="Oval 37"/>
            <p:cNvSpPr>
              <a:spLocks noChangeArrowheads="1"/>
            </p:cNvSpPr>
            <p:nvPr/>
          </p:nvSpPr>
          <p:spPr bwMode="auto">
            <a:xfrm>
              <a:off x="4381" y="225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4" name="Oval 38"/>
            <p:cNvSpPr>
              <a:spLocks noChangeArrowheads="1"/>
            </p:cNvSpPr>
            <p:nvPr/>
          </p:nvSpPr>
          <p:spPr bwMode="auto">
            <a:xfrm>
              <a:off x="4762" y="178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5" name="Oval 39"/>
            <p:cNvSpPr>
              <a:spLocks noChangeArrowheads="1"/>
            </p:cNvSpPr>
            <p:nvPr/>
          </p:nvSpPr>
          <p:spPr bwMode="auto">
            <a:xfrm>
              <a:off x="5110" y="1732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6" name="Oval 40"/>
            <p:cNvSpPr>
              <a:spLocks noChangeArrowheads="1"/>
            </p:cNvSpPr>
            <p:nvPr/>
          </p:nvSpPr>
          <p:spPr bwMode="auto">
            <a:xfrm>
              <a:off x="3945" y="1512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7" name="Oval 41"/>
            <p:cNvSpPr>
              <a:spLocks noChangeArrowheads="1"/>
            </p:cNvSpPr>
            <p:nvPr/>
          </p:nvSpPr>
          <p:spPr bwMode="auto">
            <a:xfrm>
              <a:off x="4341" y="115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8" name="Oval 42"/>
            <p:cNvSpPr>
              <a:spLocks noChangeArrowheads="1"/>
            </p:cNvSpPr>
            <p:nvPr/>
          </p:nvSpPr>
          <p:spPr bwMode="auto">
            <a:xfrm>
              <a:off x="3321" y="209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39" name="Oval 43"/>
            <p:cNvSpPr>
              <a:spLocks noChangeArrowheads="1"/>
            </p:cNvSpPr>
            <p:nvPr/>
          </p:nvSpPr>
          <p:spPr bwMode="auto">
            <a:xfrm>
              <a:off x="4127" y="1592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40" name="Oval 44"/>
            <p:cNvSpPr>
              <a:spLocks noChangeArrowheads="1"/>
            </p:cNvSpPr>
            <p:nvPr/>
          </p:nvSpPr>
          <p:spPr bwMode="auto">
            <a:xfrm>
              <a:off x="3663" y="2448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41" name="Oval 45"/>
            <p:cNvSpPr>
              <a:spLocks noChangeArrowheads="1"/>
            </p:cNvSpPr>
            <p:nvPr/>
          </p:nvSpPr>
          <p:spPr bwMode="auto">
            <a:xfrm>
              <a:off x="4616" y="1994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42" name="Oval 46"/>
            <p:cNvSpPr>
              <a:spLocks noChangeArrowheads="1"/>
            </p:cNvSpPr>
            <p:nvPr/>
          </p:nvSpPr>
          <p:spPr bwMode="auto">
            <a:xfrm>
              <a:off x="4245" y="281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143" name="Oval 47"/>
            <p:cNvSpPr>
              <a:spLocks noChangeArrowheads="1"/>
            </p:cNvSpPr>
            <p:nvPr/>
          </p:nvSpPr>
          <p:spPr bwMode="auto">
            <a:xfrm>
              <a:off x="4797" y="243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900144" name="AutoShape 48"/>
            <p:cNvCxnSpPr>
              <a:cxnSpLocks noChangeShapeType="1"/>
              <a:stCxn id="900140" idx="5"/>
              <a:endCxn id="900142" idx="1"/>
            </p:cNvCxnSpPr>
            <p:nvPr/>
          </p:nvCxnSpPr>
          <p:spPr bwMode="auto">
            <a:xfrm>
              <a:off x="3699" y="2484"/>
              <a:ext cx="552" cy="3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45" name="AutoShape 49"/>
            <p:cNvCxnSpPr>
              <a:cxnSpLocks noChangeShapeType="1"/>
              <a:stCxn id="900138" idx="5"/>
              <a:endCxn id="900140" idx="1"/>
            </p:cNvCxnSpPr>
            <p:nvPr/>
          </p:nvCxnSpPr>
          <p:spPr bwMode="auto">
            <a:xfrm>
              <a:off x="3357" y="2131"/>
              <a:ext cx="312" cy="3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46" name="AutoShape 50"/>
            <p:cNvCxnSpPr>
              <a:cxnSpLocks noChangeShapeType="1"/>
              <a:stCxn id="900132" idx="3"/>
              <a:endCxn id="900142" idx="7"/>
            </p:cNvCxnSpPr>
            <p:nvPr/>
          </p:nvCxnSpPr>
          <p:spPr bwMode="auto">
            <a:xfrm flipH="1">
              <a:off x="4281" y="2512"/>
              <a:ext cx="280" cy="3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47" name="AutoShape 51"/>
            <p:cNvCxnSpPr>
              <a:cxnSpLocks noChangeShapeType="1"/>
              <a:stCxn id="900132" idx="1"/>
              <a:endCxn id="900133" idx="4"/>
            </p:cNvCxnSpPr>
            <p:nvPr/>
          </p:nvCxnSpPr>
          <p:spPr bwMode="auto">
            <a:xfrm flipH="1" flipV="1">
              <a:off x="4402" y="2297"/>
              <a:ext cx="159" cy="1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48" name="AutoShape 52"/>
            <p:cNvCxnSpPr>
              <a:cxnSpLocks noChangeShapeType="1"/>
              <a:stCxn id="900143" idx="2"/>
              <a:endCxn id="900132" idx="6"/>
            </p:cNvCxnSpPr>
            <p:nvPr/>
          </p:nvCxnSpPr>
          <p:spPr bwMode="auto">
            <a:xfrm flipH="1">
              <a:off x="4597" y="2458"/>
              <a:ext cx="200" cy="3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49" name="AutoShape 53"/>
            <p:cNvCxnSpPr>
              <a:cxnSpLocks noChangeShapeType="1"/>
              <a:stCxn id="900143" idx="1"/>
              <a:endCxn id="900133" idx="5"/>
            </p:cNvCxnSpPr>
            <p:nvPr/>
          </p:nvCxnSpPr>
          <p:spPr bwMode="auto">
            <a:xfrm flipH="1" flipV="1">
              <a:off x="4417" y="2291"/>
              <a:ext cx="386" cy="15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0" name="AutoShape 54"/>
            <p:cNvCxnSpPr>
              <a:cxnSpLocks noChangeShapeType="1"/>
              <a:stCxn id="900141" idx="3"/>
              <a:endCxn id="900133" idx="7"/>
            </p:cNvCxnSpPr>
            <p:nvPr/>
          </p:nvCxnSpPr>
          <p:spPr bwMode="auto">
            <a:xfrm flipH="1">
              <a:off x="4417" y="2030"/>
              <a:ext cx="205" cy="2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1" name="AutoShape 55"/>
            <p:cNvCxnSpPr>
              <a:cxnSpLocks noChangeShapeType="1"/>
              <a:stCxn id="900135" idx="3"/>
              <a:endCxn id="900141" idx="7"/>
            </p:cNvCxnSpPr>
            <p:nvPr/>
          </p:nvCxnSpPr>
          <p:spPr bwMode="auto">
            <a:xfrm flipH="1">
              <a:off x="4652" y="1768"/>
              <a:ext cx="464" cy="2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2" name="AutoShape 56"/>
            <p:cNvCxnSpPr>
              <a:cxnSpLocks noChangeShapeType="1"/>
              <a:stCxn id="900135" idx="2"/>
              <a:endCxn id="900134" idx="6"/>
            </p:cNvCxnSpPr>
            <p:nvPr/>
          </p:nvCxnSpPr>
          <p:spPr bwMode="auto">
            <a:xfrm flipH="1">
              <a:off x="4804" y="1753"/>
              <a:ext cx="306" cy="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3" name="AutoShape 57"/>
            <p:cNvCxnSpPr>
              <a:cxnSpLocks noChangeShapeType="1"/>
              <a:stCxn id="900134" idx="3"/>
              <a:endCxn id="900141" idx="7"/>
            </p:cNvCxnSpPr>
            <p:nvPr/>
          </p:nvCxnSpPr>
          <p:spPr bwMode="auto">
            <a:xfrm flipH="1">
              <a:off x="4652" y="1816"/>
              <a:ext cx="116" cy="1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4" name="AutoShape 58"/>
            <p:cNvCxnSpPr>
              <a:cxnSpLocks noChangeShapeType="1"/>
              <a:stCxn id="900131" idx="4"/>
              <a:endCxn id="900134" idx="1"/>
            </p:cNvCxnSpPr>
            <p:nvPr/>
          </p:nvCxnSpPr>
          <p:spPr bwMode="auto">
            <a:xfrm>
              <a:off x="4669" y="1467"/>
              <a:ext cx="99" cy="31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5" name="AutoShape 59"/>
            <p:cNvCxnSpPr>
              <a:cxnSpLocks noChangeShapeType="1"/>
              <a:stCxn id="900137" idx="5"/>
              <a:endCxn id="900131" idx="1"/>
            </p:cNvCxnSpPr>
            <p:nvPr/>
          </p:nvCxnSpPr>
          <p:spPr bwMode="auto">
            <a:xfrm>
              <a:off x="4377" y="1193"/>
              <a:ext cx="277" cy="2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6" name="AutoShape 60"/>
            <p:cNvCxnSpPr>
              <a:cxnSpLocks noChangeShapeType="1"/>
              <a:stCxn id="900139" idx="6"/>
              <a:endCxn id="900134" idx="2"/>
            </p:cNvCxnSpPr>
            <p:nvPr/>
          </p:nvCxnSpPr>
          <p:spPr bwMode="auto">
            <a:xfrm>
              <a:off x="4169" y="1613"/>
              <a:ext cx="593" cy="1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7" name="AutoShape 61"/>
            <p:cNvCxnSpPr>
              <a:cxnSpLocks noChangeShapeType="1"/>
              <a:stCxn id="900139" idx="5"/>
              <a:endCxn id="900141" idx="1"/>
            </p:cNvCxnSpPr>
            <p:nvPr/>
          </p:nvCxnSpPr>
          <p:spPr bwMode="auto">
            <a:xfrm>
              <a:off x="4163" y="1628"/>
              <a:ext cx="459" cy="3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8" name="AutoShape 62"/>
            <p:cNvCxnSpPr>
              <a:cxnSpLocks noChangeShapeType="1"/>
              <a:stCxn id="900139" idx="6"/>
              <a:endCxn id="900131" idx="2"/>
            </p:cNvCxnSpPr>
            <p:nvPr/>
          </p:nvCxnSpPr>
          <p:spPr bwMode="auto">
            <a:xfrm flipV="1">
              <a:off x="4169" y="1446"/>
              <a:ext cx="479" cy="1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59" name="AutoShape 63"/>
            <p:cNvCxnSpPr>
              <a:cxnSpLocks noChangeShapeType="1"/>
              <a:stCxn id="900137" idx="3"/>
              <a:endCxn id="900139" idx="7"/>
            </p:cNvCxnSpPr>
            <p:nvPr/>
          </p:nvCxnSpPr>
          <p:spPr bwMode="auto">
            <a:xfrm flipH="1">
              <a:off x="4163" y="1193"/>
              <a:ext cx="184" cy="40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0" name="AutoShape 64"/>
            <p:cNvCxnSpPr>
              <a:cxnSpLocks noChangeShapeType="1"/>
              <a:stCxn id="900137" idx="5"/>
              <a:endCxn id="900134" idx="1"/>
            </p:cNvCxnSpPr>
            <p:nvPr/>
          </p:nvCxnSpPr>
          <p:spPr bwMode="auto">
            <a:xfrm>
              <a:off x="4377" y="1193"/>
              <a:ext cx="391" cy="5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1" name="AutoShape 65"/>
            <p:cNvCxnSpPr>
              <a:cxnSpLocks noChangeShapeType="1"/>
              <a:stCxn id="900129" idx="7"/>
              <a:endCxn id="900139" idx="3"/>
            </p:cNvCxnSpPr>
            <p:nvPr/>
          </p:nvCxnSpPr>
          <p:spPr bwMode="auto">
            <a:xfrm flipV="1">
              <a:off x="3926" y="1628"/>
              <a:ext cx="207" cy="4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2" name="AutoShape 66"/>
            <p:cNvCxnSpPr>
              <a:cxnSpLocks noChangeShapeType="1"/>
              <a:stCxn id="900129" idx="5"/>
              <a:endCxn id="900133" idx="2"/>
            </p:cNvCxnSpPr>
            <p:nvPr/>
          </p:nvCxnSpPr>
          <p:spPr bwMode="auto">
            <a:xfrm>
              <a:off x="3926" y="2131"/>
              <a:ext cx="455" cy="1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3" name="AutoShape 67"/>
            <p:cNvCxnSpPr>
              <a:cxnSpLocks noChangeShapeType="1"/>
              <a:stCxn id="900129" idx="0"/>
              <a:endCxn id="900136" idx="4"/>
            </p:cNvCxnSpPr>
            <p:nvPr/>
          </p:nvCxnSpPr>
          <p:spPr bwMode="auto">
            <a:xfrm flipV="1">
              <a:off x="3911" y="1554"/>
              <a:ext cx="55" cy="54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4" name="AutoShape 68"/>
            <p:cNvCxnSpPr>
              <a:cxnSpLocks noChangeShapeType="1"/>
              <a:stCxn id="900139" idx="2"/>
              <a:endCxn id="900136" idx="5"/>
            </p:cNvCxnSpPr>
            <p:nvPr/>
          </p:nvCxnSpPr>
          <p:spPr bwMode="auto">
            <a:xfrm flipH="1" flipV="1">
              <a:off x="3981" y="1548"/>
              <a:ext cx="146" cy="6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5" name="AutoShape 69"/>
            <p:cNvCxnSpPr>
              <a:cxnSpLocks noChangeShapeType="1"/>
              <a:stCxn id="900140" idx="7"/>
              <a:endCxn id="900129" idx="3"/>
            </p:cNvCxnSpPr>
            <p:nvPr/>
          </p:nvCxnSpPr>
          <p:spPr bwMode="auto">
            <a:xfrm flipV="1">
              <a:off x="3699" y="2131"/>
              <a:ext cx="197" cy="3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6" name="AutoShape 70"/>
            <p:cNvCxnSpPr>
              <a:cxnSpLocks noChangeShapeType="1"/>
              <a:stCxn id="900138" idx="6"/>
              <a:endCxn id="900129" idx="2"/>
            </p:cNvCxnSpPr>
            <p:nvPr/>
          </p:nvCxnSpPr>
          <p:spPr bwMode="auto">
            <a:xfrm>
              <a:off x="3363" y="2116"/>
              <a:ext cx="52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7" name="AutoShape 71"/>
            <p:cNvCxnSpPr>
              <a:cxnSpLocks noChangeShapeType="1"/>
              <a:stCxn id="900136" idx="2"/>
              <a:endCxn id="900130" idx="6"/>
            </p:cNvCxnSpPr>
            <p:nvPr/>
          </p:nvCxnSpPr>
          <p:spPr bwMode="auto">
            <a:xfrm flipH="1">
              <a:off x="3510" y="1533"/>
              <a:ext cx="435" cy="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8" name="AutoShape 72"/>
            <p:cNvCxnSpPr>
              <a:cxnSpLocks noChangeShapeType="1"/>
              <a:stCxn id="900138" idx="0"/>
              <a:endCxn id="900130" idx="4"/>
            </p:cNvCxnSpPr>
            <p:nvPr/>
          </p:nvCxnSpPr>
          <p:spPr bwMode="auto">
            <a:xfrm flipV="1">
              <a:off x="3342" y="1621"/>
              <a:ext cx="147" cy="4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69" name="AutoShape 73"/>
            <p:cNvCxnSpPr>
              <a:cxnSpLocks noChangeShapeType="1"/>
              <a:stCxn id="900143" idx="0"/>
              <a:endCxn id="900141" idx="5"/>
            </p:cNvCxnSpPr>
            <p:nvPr/>
          </p:nvCxnSpPr>
          <p:spPr bwMode="auto">
            <a:xfrm flipH="1" flipV="1">
              <a:off x="4652" y="2030"/>
              <a:ext cx="166" cy="4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70" name="AutoShape 74"/>
            <p:cNvCxnSpPr>
              <a:cxnSpLocks noChangeShapeType="1"/>
              <a:stCxn id="900143" idx="0"/>
              <a:endCxn id="900134" idx="4"/>
            </p:cNvCxnSpPr>
            <p:nvPr/>
          </p:nvCxnSpPr>
          <p:spPr bwMode="auto">
            <a:xfrm flipH="1" flipV="1">
              <a:off x="4783" y="1822"/>
              <a:ext cx="35" cy="6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71" name="AutoShape 75"/>
            <p:cNvCxnSpPr>
              <a:cxnSpLocks noChangeShapeType="1"/>
              <a:stCxn id="900135" idx="1"/>
              <a:endCxn id="900131" idx="5"/>
            </p:cNvCxnSpPr>
            <p:nvPr/>
          </p:nvCxnSpPr>
          <p:spPr bwMode="auto">
            <a:xfrm flipH="1" flipV="1">
              <a:off x="4684" y="1461"/>
              <a:ext cx="432" cy="2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72" name="AutoShape 76"/>
            <p:cNvCxnSpPr>
              <a:cxnSpLocks noChangeShapeType="1"/>
              <a:stCxn id="900136" idx="0"/>
              <a:endCxn id="900137" idx="3"/>
            </p:cNvCxnSpPr>
            <p:nvPr/>
          </p:nvCxnSpPr>
          <p:spPr bwMode="auto">
            <a:xfrm flipV="1">
              <a:off x="3966" y="1193"/>
              <a:ext cx="381" cy="31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73" name="AutoShape 77"/>
            <p:cNvCxnSpPr>
              <a:cxnSpLocks noChangeShapeType="1"/>
              <a:stCxn id="900131" idx="4"/>
              <a:endCxn id="900141" idx="0"/>
            </p:cNvCxnSpPr>
            <p:nvPr/>
          </p:nvCxnSpPr>
          <p:spPr bwMode="auto">
            <a:xfrm flipH="1">
              <a:off x="4637" y="1467"/>
              <a:ext cx="32" cy="5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00174" name="Oval 78"/>
            <p:cNvSpPr>
              <a:spLocks noChangeArrowheads="1"/>
            </p:cNvSpPr>
            <p:nvPr/>
          </p:nvSpPr>
          <p:spPr bwMode="auto">
            <a:xfrm>
              <a:off x="3922" y="221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900175" name="AutoShape 79"/>
            <p:cNvCxnSpPr>
              <a:cxnSpLocks noChangeShapeType="1"/>
              <a:stCxn id="900140" idx="7"/>
              <a:endCxn id="900174" idx="3"/>
            </p:cNvCxnSpPr>
            <p:nvPr/>
          </p:nvCxnSpPr>
          <p:spPr bwMode="auto">
            <a:xfrm flipV="1">
              <a:off x="3699" y="2247"/>
              <a:ext cx="229" cy="2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76" name="AutoShape 80"/>
            <p:cNvCxnSpPr>
              <a:cxnSpLocks noChangeShapeType="1"/>
              <a:stCxn id="900129" idx="4"/>
              <a:endCxn id="900174" idx="0"/>
            </p:cNvCxnSpPr>
            <p:nvPr/>
          </p:nvCxnSpPr>
          <p:spPr bwMode="auto">
            <a:xfrm>
              <a:off x="3911" y="2137"/>
              <a:ext cx="32" cy="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77" name="AutoShape 81"/>
            <p:cNvCxnSpPr>
              <a:cxnSpLocks noChangeShapeType="1"/>
              <a:stCxn id="900174" idx="6"/>
              <a:endCxn id="900133" idx="2"/>
            </p:cNvCxnSpPr>
            <p:nvPr/>
          </p:nvCxnSpPr>
          <p:spPr bwMode="auto">
            <a:xfrm>
              <a:off x="3964" y="2232"/>
              <a:ext cx="417" cy="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0178" name="AutoShape 82"/>
            <p:cNvCxnSpPr>
              <a:cxnSpLocks noChangeShapeType="1"/>
              <a:stCxn id="900138" idx="5"/>
              <a:endCxn id="900174" idx="2"/>
            </p:cNvCxnSpPr>
            <p:nvPr/>
          </p:nvCxnSpPr>
          <p:spPr bwMode="auto">
            <a:xfrm>
              <a:off x="3357" y="2131"/>
              <a:ext cx="565" cy="1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222875" y="2159000"/>
            <a:ext cx="2755900" cy="2479675"/>
            <a:chOff x="3290" y="1213"/>
            <a:chExt cx="1736" cy="1562"/>
          </a:xfrm>
        </p:grpSpPr>
        <p:sp>
          <p:nvSpPr>
            <p:cNvPr id="900180" name="Text Box 84"/>
            <p:cNvSpPr txBox="1">
              <a:spLocks noChangeArrowheads="1"/>
            </p:cNvSpPr>
            <p:nvPr/>
          </p:nvSpPr>
          <p:spPr bwMode="auto">
            <a:xfrm>
              <a:off x="3790" y="228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0181" name="Text Box 85"/>
            <p:cNvSpPr txBox="1">
              <a:spLocks noChangeArrowheads="1"/>
            </p:cNvSpPr>
            <p:nvPr/>
          </p:nvSpPr>
          <p:spPr bwMode="auto">
            <a:xfrm>
              <a:off x="3670" y="221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0182" name="Text Box 86"/>
            <p:cNvSpPr txBox="1">
              <a:spLocks noChangeArrowheads="1"/>
            </p:cNvSpPr>
            <p:nvPr/>
          </p:nvSpPr>
          <p:spPr bwMode="auto">
            <a:xfrm>
              <a:off x="3822" y="210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0183" name="Text Box 87"/>
            <p:cNvSpPr txBox="1">
              <a:spLocks noChangeArrowheads="1"/>
            </p:cNvSpPr>
            <p:nvPr/>
          </p:nvSpPr>
          <p:spPr bwMode="auto">
            <a:xfrm>
              <a:off x="3382" y="224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0184" name="Text Box 88"/>
            <p:cNvSpPr txBox="1">
              <a:spLocks noChangeArrowheads="1"/>
            </p:cNvSpPr>
            <p:nvPr/>
          </p:nvSpPr>
          <p:spPr bwMode="auto">
            <a:xfrm>
              <a:off x="3890" y="262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00185" name="Text Box 89"/>
            <p:cNvSpPr txBox="1">
              <a:spLocks noChangeArrowheads="1"/>
            </p:cNvSpPr>
            <p:nvPr/>
          </p:nvSpPr>
          <p:spPr bwMode="auto">
            <a:xfrm>
              <a:off x="4410" y="260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0186" name="Text Box 90"/>
            <p:cNvSpPr txBox="1">
              <a:spLocks noChangeArrowheads="1"/>
            </p:cNvSpPr>
            <p:nvPr/>
          </p:nvSpPr>
          <p:spPr bwMode="auto">
            <a:xfrm>
              <a:off x="4614" y="246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0187" name="Text Box 91"/>
            <p:cNvSpPr txBox="1">
              <a:spLocks noChangeArrowheads="1"/>
            </p:cNvSpPr>
            <p:nvPr/>
          </p:nvSpPr>
          <p:spPr bwMode="auto">
            <a:xfrm>
              <a:off x="4358" y="232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0188" name="Text Box 92"/>
            <p:cNvSpPr txBox="1">
              <a:spLocks noChangeArrowheads="1"/>
            </p:cNvSpPr>
            <p:nvPr/>
          </p:nvSpPr>
          <p:spPr bwMode="auto">
            <a:xfrm>
              <a:off x="4554" y="225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0189" name="Text Box 93"/>
            <p:cNvSpPr txBox="1">
              <a:spLocks noChangeArrowheads="1"/>
            </p:cNvSpPr>
            <p:nvPr/>
          </p:nvSpPr>
          <p:spPr bwMode="auto">
            <a:xfrm>
              <a:off x="4058" y="223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00190" name="Text Box 94"/>
            <p:cNvSpPr txBox="1">
              <a:spLocks noChangeArrowheads="1"/>
            </p:cNvSpPr>
            <p:nvPr/>
          </p:nvSpPr>
          <p:spPr bwMode="auto">
            <a:xfrm>
              <a:off x="4070" y="207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00191" name="Text Box 95"/>
            <p:cNvSpPr txBox="1">
              <a:spLocks noChangeArrowheads="1"/>
            </p:cNvSpPr>
            <p:nvPr/>
          </p:nvSpPr>
          <p:spPr bwMode="auto">
            <a:xfrm>
              <a:off x="4402" y="202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0192" name="Text Box 96"/>
            <p:cNvSpPr txBox="1">
              <a:spLocks noChangeArrowheads="1"/>
            </p:cNvSpPr>
            <p:nvPr/>
          </p:nvSpPr>
          <p:spPr bwMode="auto">
            <a:xfrm>
              <a:off x="4598" y="212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0193" name="Text Box 97"/>
            <p:cNvSpPr txBox="1">
              <a:spLocks noChangeArrowheads="1"/>
            </p:cNvSpPr>
            <p:nvPr/>
          </p:nvSpPr>
          <p:spPr bwMode="auto">
            <a:xfrm>
              <a:off x="4822" y="185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00194" name="Text Box 98"/>
            <p:cNvSpPr txBox="1">
              <a:spLocks noChangeArrowheads="1"/>
            </p:cNvSpPr>
            <p:nvPr/>
          </p:nvSpPr>
          <p:spPr bwMode="auto">
            <a:xfrm>
              <a:off x="4618" y="177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0195" name="Text Box 99"/>
            <p:cNvSpPr txBox="1">
              <a:spLocks noChangeArrowheads="1"/>
            </p:cNvSpPr>
            <p:nvPr/>
          </p:nvSpPr>
          <p:spPr bwMode="auto">
            <a:xfrm>
              <a:off x="4530" y="177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00196" name="Text Box 100"/>
            <p:cNvSpPr txBox="1">
              <a:spLocks noChangeArrowheads="1"/>
            </p:cNvSpPr>
            <p:nvPr/>
          </p:nvSpPr>
          <p:spPr bwMode="auto">
            <a:xfrm>
              <a:off x="4238" y="177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00197" name="Text Box 101"/>
            <p:cNvSpPr txBox="1">
              <a:spLocks noChangeArrowheads="1"/>
            </p:cNvSpPr>
            <p:nvPr/>
          </p:nvSpPr>
          <p:spPr bwMode="auto">
            <a:xfrm>
              <a:off x="4346" y="167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00198" name="Text Box 102"/>
            <p:cNvSpPr txBox="1">
              <a:spLocks noChangeArrowheads="1"/>
            </p:cNvSpPr>
            <p:nvPr/>
          </p:nvSpPr>
          <p:spPr bwMode="auto">
            <a:xfrm>
              <a:off x="4314" y="141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00199" name="Text Box 103"/>
            <p:cNvSpPr txBox="1">
              <a:spLocks noChangeArrowheads="1"/>
            </p:cNvSpPr>
            <p:nvPr/>
          </p:nvSpPr>
          <p:spPr bwMode="auto">
            <a:xfrm>
              <a:off x="4122" y="13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0200" name="Text Box 104"/>
            <p:cNvSpPr txBox="1">
              <a:spLocks noChangeArrowheads="1"/>
            </p:cNvSpPr>
            <p:nvPr/>
          </p:nvSpPr>
          <p:spPr bwMode="auto">
            <a:xfrm>
              <a:off x="4046" y="124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0201" name="Text Box 105"/>
            <p:cNvSpPr txBox="1">
              <a:spLocks noChangeArrowheads="1"/>
            </p:cNvSpPr>
            <p:nvPr/>
          </p:nvSpPr>
          <p:spPr bwMode="auto">
            <a:xfrm>
              <a:off x="3962" y="15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0202" name="Text Box 106"/>
            <p:cNvSpPr txBox="1">
              <a:spLocks noChangeArrowheads="1"/>
            </p:cNvSpPr>
            <p:nvPr/>
          </p:nvSpPr>
          <p:spPr bwMode="auto">
            <a:xfrm>
              <a:off x="3650" y="144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0203" name="Text Box 107"/>
            <p:cNvSpPr txBox="1">
              <a:spLocks noChangeArrowheads="1"/>
            </p:cNvSpPr>
            <p:nvPr/>
          </p:nvSpPr>
          <p:spPr bwMode="auto">
            <a:xfrm>
              <a:off x="3290" y="176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0204" name="Text Box 108"/>
            <p:cNvSpPr txBox="1">
              <a:spLocks noChangeArrowheads="1"/>
            </p:cNvSpPr>
            <p:nvPr/>
          </p:nvSpPr>
          <p:spPr bwMode="auto">
            <a:xfrm>
              <a:off x="3562" y="198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00205" name="Text Box 109"/>
            <p:cNvSpPr txBox="1">
              <a:spLocks noChangeArrowheads="1"/>
            </p:cNvSpPr>
            <p:nvPr/>
          </p:nvSpPr>
          <p:spPr bwMode="auto">
            <a:xfrm>
              <a:off x="3542" y="214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00206" name="Text Box 110"/>
            <p:cNvSpPr txBox="1">
              <a:spLocks noChangeArrowheads="1"/>
            </p:cNvSpPr>
            <p:nvPr/>
          </p:nvSpPr>
          <p:spPr bwMode="auto">
            <a:xfrm>
              <a:off x="3818" y="172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00207" name="Text Box 111"/>
            <p:cNvSpPr txBox="1">
              <a:spLocks noChangeArrowheads="1"/>
            </p:cNvSpPr>
            <p:nvPr/>
          </p:nvSpPr>
          <p:spPr bwMode="auto">
            <a:xfrm>
              <a:off x="4010" y="17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00208" name="Text Box 112"/>
            <p:cNvSpPr txBox="1">
              <a:spLocks noChangeArrowheads="1"/>
            </p:cNvSpPr>
            <p:nvPr/>
          </p:nvSpPr>
          <p:spPr bwMode="auto">
            <a:xfrm>
              <a:off x="4758" y="207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00209" name="Text Box 113"/>
            <p:cNvSpPr txBox="1">
              <a:spLocks noChangeArrowheads="1"/>
            </p:cNvSpPr>
            <p:nvPr/>
          </p:nvSpPr>
          <p:spPr bwMode="auto">
            <a:xfrm>
              <a:off x="4826" y="166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0210" name="Text Box 114"/>
            <p:cNvSpPr txBox="1">
              <a:spLocks noChangeArrowheads="1"/>
            </p:cNvSpPr>
            <p:nvPr/>
          </p:nvSpPr>
          <p:spPr bwMode="auto">
            <a:xfrm>
              <a:off x="4866" y="149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0211" name="Text Box 115"/>
            <p:cNvSpPr txBox="1">
              <a:spLocks noChangeArrowheads="1"/>
            </p:cNvSpPr>
            <p:nvPr/>
          </p:nvSpPr>
          <p:spPr bwMode="auto">
            <a:xfrm>
              <a:off x="4686" y="155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00212" name="Text Box 116"/>
            <p:cNvSpPr txBox="1">
              <a:spLocks noChangeArrowheads="1"/>
            </p:cNvSpPr>
            <p:nvPr/>
          </p:nvSpPr>
          <p:spPr bwMode="auto">
            <a:xfrm>
              <a:off x="4454" y="148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00213" name="Text Box 117"/>
            <p:cNvSpPr txBox="1">
              <a:spLocks noChangeArrowheads="1"/>
            </p:cNvSpPr>
            <p:nvPr/>
          </p:nvSpPr>
          <p:spPr bwMode="auto">
            <a:xfrm>
              <a:off x="4482" y="121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5272088" y="2068513"/>
            <a:ext cx="2906712" cy="2695575"/>
            <a:chOff x="2045" y="2622"/>
            <a:chExt cx="1831" cy="1698"/>
          </a:xfrm>
        </p:grpSpPr>
        <p:grpSp>
          <p:nvGrpSpPr>
            <p:cNvPr id="6" name="Group 119"/>
            <p:cNvGrpSpPr>
              <a:grpSpLocks/>
            </p:cNvGrpSpPr>
            <p:nvPr/>
          </p:nvGrpSpPr>
          <p:grpSpPr bwMode="auto">
            <a:xfrm>
              <a:off x="2066" y="2660"/>
              <a:ext cx="1768" cy="1626"/>
              <a:chOff x="2970" y="2830"/>
              <a:chExt cx="1768" cy="1626"/>
            </a:xfrm>
          </p:grpSpPr>
          <p:cxnSp>
            <p:nvCxnSpPr>
              <p:cNvPr id="900216" name="AutoShape 120"/>
              <p:cNvCxnSpPr>
                <a:cxnSpLocks noChangeShapeType="1"/>
              </p:cNvCxnSpPr>
              <p:nvPr/>
            </p:nvCxnSpPr>
            <p:spPr bwMode="auto">
              <a:xfrm>
                <a:off x="2985" y="3768"/>
                <a:ext cx="312" cy="323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17" name="AutoShape 121"/>
              <p:cNvCxnSpPr>
                <a:cxnSpLocks noChangeShapeType="1"/>
              </p:cNvCxnSpPr>
              <p:nvPr/>
            </p:nvCxnSpPr>
            <p:spPr bwMode="auto">
              <a:xfrm flipH="1">
                <a:off x="3909" y="4149"/>
                <a:ext cx="280" cy="307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18" name="AutoShape 122"/>
              <p:cNvCxnSpPr>
                <a:cxnSpLocks noChangeShapeType="1"/>
              </p:cNvCxnSpPr>
              <p:nvPr/>
            </p:nvCxnSpPr>
            <p:spPr bwMode="auto">
              <a:xfrm flipH="1" flipV="1">
                <a:off x="4030" y="3934"/>
                <a:ext cx="159" cy="185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19" name="AutoShape 123"/>
              <p:cNvCxnSpPr>
                <a:cxnSpLocks noChangeShapeType="1"/>
              </p:cNvCxnSpPr>
              <p:nvPr/>
            </p:nvCxnSpPr>
            <p:spPr bwMode="auto">
              <a:xfrm flipH="1">
                <a:off x="4225" y="4095"/>
                <a:ext cx="200" cy="39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0" name="AutoShape 124"/>
              <p:cNvCxnSpPr>
                <a:cxnSpLocks noChangeShapeType="1"/>
              </p:cNvCxnSpPr>
              <p:nvPr/>
            </p:nvCxnSpPr>
            <p:spPr bwMode="auto">
              <a:xfrm flipH="1">
                <a:off x="4045" y="3667"/>
                <a:ext cx="205" cy="231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1" name="AutoShape 125"/>
              <p:cNvCxnSpPr>
                <a:cxnSpLocks noChangeShapeType="1"/>
              </p:cNvCxnSpPr>
              <p:nvPr/>
            </p:nvCxnSpPr>
            <p:spPr bwMode="auto">
              <a:xfrm flipH="1">
                <a:off x="4432" y="3390"/>
                <a:ext cx="306" cy="48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2" name="AutoShape 126"/>
              <p:cNvCxnSpPr>
                <a:cxnSpLocks noChangeShapeType="1"/>
              </p:cNvCxnSpPr>
              <p:nvPr/>
            </p:nvCxnSpPr>
            <p:spPr bwMode="auto">
              <a:xfrm flipH="1">
                <a:off x="4280" y="3453"/>
                <a:ext cx="116" cy="184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3" name="AutoShape 127"/>
              <p:cNvCxnSpPr>
                <a:cxnSpLocks noChangeShapeType="1"/>
              </p:cNvCxnSpPr>
              <p:nvPr/>
            </p:nvCxnSpPr>
            <p:spPr bwMode="auto">
              <a:xfrm>
                <a:off x="4297" y="3104"/>
                <a:ext cx="99" cy="319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4" name="AutoShape 128"/>
              <p:cNvCxnSpPr>
                <a:cxnSpLocks noChangeShapeType="1"/>
              </p:cNvCxnSpPr>
              <p:nvPr/>
            </p:nvCxnSpPr>
            <p:spPr bwMode="auto">
              <a:xfrm>
                <a:off x="4005" y="2830"/>
                <a:ext cx="277" cy="238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5" name="AutoShape 129"/>
              <p:cNvCxnSpPr>
                <a:cxnSpLocks noChangeShapeType="1"/>
              </p:cNvCxnSpPr>
              <p:nvPr/>
            </p:nvCxnSpPr>
            <p:spPr bwMode="auto">
              <a:xfrm flipH="1">
                <a:off x="3791" y="2830"/>
                <a:ext cx="184" cy="405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6" name="AutoShape 130"/>
              <p:cNvCxnSpPr>
                <a:cxnSpLocks noChangeShapeType="1"/>
              </p:cNvCxnSpPr>
              <p:nvPr/>
            </p:nvCxnSpPr>
            <p:spPr bwMode="auto">
              <a:xfrm flipH="1" flipV="1">
                <a:off x="3609" y="3185"/>
                <a:ext cx="146" cy="65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7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3327" y="3768"/>
                <a:ext cx="197" cy="323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8" name="AutoShape 132"/>
              <p:cNvCxnSpPr>
                <a:cxnSpLocks noChangeShapeType="1"/>
              </p:cNvCxnSpPr>
              <p:nvPr/>
            </p:nvCxnSpPr>
            <p:spPr bwMode="auto">
              <a:xfrm flipH="1">
                <a:off x="3138" y="3170"/>
                <a:ext cx="435" cy="67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29" name="AutoShape 133"/>
              <p:cNvCxnSpPr>
                <a:cxnSpLocks noChangeShapeType="1"/>
              </p:cNvCxnSpPr>
              <p:nvPr/>
            </p:nvCxnSpPr>
            <p:spPr bwMode="auto">
              <a:xfrm flipV="1">
                <a:off x="2970" y="3258"/>
                <a:ext cx="147" cy="474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00230" name="AutoShape 134"/>
              <p:cNvCxnSpPr>
                <a:cxnSpLocks noChangeShapeType="1"/>
              </p:cNvCxnSpPr>
              <p:nvPr/>
            </p:nvCxnSpPr>
            <p:spPr bwMode="auto">
              <a:xfrm>
                <a:off x="3539" y="3774"/>
                <a:ext cx="32" cy="74"/>
              </a:xfrm>
              <a:prstGeom prst="straightConnector1">
                <a:avLst/>
              </a:prstGeom>
              <a:noFill/>
              <a:ln w="12700">
                <a:solidFill>
                  <a:srgbClr val="767AA0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900231" name="Oval 135"/>
            <p:cNvSpPr>
              <a:spLocks noChangeArrowheads="1"/>
            </p:cNvSpPr>
            <p:nvPr/>
          </p:nvSpPr>
          <p:spPr bwMode="auto">
            <a:xfrm>
              <a:off x="2614" y="356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2" name="Oval 136"/>
            <p:cNvSpPr>
              <a:spLocks noChangeArrowheads="1"/>
            </p:cNvSpPr>
            <p:nvPr/>
          </p:nvSpPr>
          <p:spPr bwMode="auto">
            <a:xfrm>
              <a:off x="2192" y="3044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3" name="Oval 137"/>
            <p:cNvSpPr>
              <a:spLocks noChangeArrowheads="1"/>
            </p:cNvSpPr>
            <p:nvPr/>
          </p:nvSpPr>
          <p:spPr bwMode="auto">
            <a:xfrm>
              <a:off x="3372" y="289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4" name="Oval 138"/>
            <p:cNvSpPr>
              <a:spLocks noChangeArrowheads="1"/>
            </p:cNvSpPr>
            <p:nvPr/>
          </p:nvSpPr>
          <p:spPr bwMode="auto">
            <a:xfrm>
              <a:off x="3279" y="394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5" name="Oval 139"/>
            <p:cNvSpPr>
              <a:spLocks noChangeArrowheads="1"/>
            </p:cNvSpPr>
            <p:nvPr/>
          </p:nvSpPr>
          <p:spPr bwMode="auto">
            <a:xfrm>
              <a:off x="3105" y="372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6" name="Oval 140"/>
            <p:cNvSpPr>
              <a:spLocks noChangeArrowheads="1"/>
            </p:cNvSpPr>
            <p:nvPr/>
          </p:nvSpPr>
          <p:spPr bwMode="auto">
            <a:xfrm>
              <a:off x="3486" y="324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7" name="Oval 141"/>
            <p:cNvSpPr>
              <a:spLocks noChangeArrowheads="1"/>
            </p:cNvSpPr>
            <p:nvPr/>
          </p:nvSpPr>
          <p:spPr bwMode="auto">
            <a:xfrm>
              <a:off x="3834" y="319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8" name="Oval 142"/>
            <p:cNvSpPr>
              <a:spLocks noChangeArrowheads="1"/>
            </p:cNvSpPr>
            <p:nvPr/>
          </p:nvSpPr>
          <p:spPr bwMode="auto">
            <a:xfrm>
              <a:off x="2669" y="297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39" name="Oval 143"/>
            <p:cNvSpPr>
              <a:spLocks noChangeArrowheads="1"/>
            </p:cNvSpPr>
            <p:nvPr/>
          </p:nvSpPr>
          <p:spPr bwMode="auto">
            <a:xfrm>
              <a:off x="3065" y="2622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0" name="Oval 144"/>
            <p:cNvSpPr>
              <a:spLocks noChangeArrowheads="1"/>
            </p:cNvSpPr>
            <p:nvPr/>
          </p:nvSpPr>
          <p:spPr bwMode="auto">
            <a:xfrm>
              <a:off x="2045" y="356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1" name="Oval 145"/>
            <p:cNvSpPr>
              <a:spLocks noChangeArrowheads="1"/>
            </p:cNvSpPr>
            <p:nvPr/>
          </p:nvSpPr>
          <p:spPr bwMode="auto">
            <a:xfrm>
              <a:off x="2851" y="305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2" name="Oval 146"/>
            <p:cNvSpPr>
              <a:spLocks noChangeArrowheads="1"/>
            </p:cNvSpPr>
            <p:nvPr/>
          </p:nvSpPr>
          <p:spPr bwMode="auto">
            <a:xfrm>
              <a:off x="2387" y="391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3" name="Oval 147"/>
            <p:cNvSpPr>
              <a:spLocks noChangeArrowheads="1"/>
            </p:cNvSpPr>
            <p:nvPr/>
          </p:nvSpPr>
          <p:spPr bwMode="auto">
            <a:xfrm>
              <a:off x="3340" y="3459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4" name="Oval 148"/>
            <p:cNvSpPr>
              <a:spLocks noChangeArrowheads="1"/>
            </p:cNvSpPr>
            <p:nvPr/>
          </p:nvSpPr>
          <p:spPr bwMode="auto">
            <a:xfrm>
              <a:off x="2969" y="4278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5" name="Oval 149"/>
            <p:cNvSpPr>
              <a:spLocks noChangeArrowheads="1"/>
            </p:cNvSpPr>
            <p:nvPr/>
          </p:nvSpPr>
          <p:spPr bwMode="auto">
            <a:xfrm>
              <a:off x="3521" y="3902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6" name="Oval 150"/>
            <p:cNvSpPr>
              <a:spLocks noChangeArrowheads="1"/>
            </p:cNvSpPr>
            <p:nvPr/>
          </p:nvSpPr>
          <p:spPr bwMode="auto">
            <a:xfrm>
              <a:off x="2646" y="3676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5270500" y="2066925"/>
            <a:ext cx="2906713" cy="2695575"/>
            <a:chOff x="3602" y="2526"/>
            <a:chExt cx="1831" cy="1698"/>
          </a:xfrm>
        </p:grpSpPr>
        <p:sp>
          <p:nvSpPr>
            <p:cNvPr id="900248" name="Oval 152"/>
            <p:cNvSpPr>
              <a:spLocks noChangeArrowheads="1"/>
            </p:cNvSpPr>
            <p:nvPr/>
          </p:nvSpPr>
          <p:spPr bwMode="auto">
            <a:xfrm>
              <a:off x="4171" y="3464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49" name="Oval 153"/>
            <p:cNvSpPr>
              <a:spLocks noChangeArrowheads="1"/>
            </p:cNvSpPr>
            <p:nvPr/>
          </p:nvSpPr>
          <p:spPr bwMode="auto">
            <a:xfrm>
              <a:off x="3749" y="2948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0" name="Oval 154"/>
            <p:cNvSpPr>
              <a:spLocks noChangeArrowheads="1"/>
            </p:cNvSpPr>
            <p:nvPr/>
          </p:nvSpPr>
          <p:spPr bwMode="auto">
            <a:xfrm>
              <a:off x="4929" y="2794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1" name="Oval 155"/>
            <p:cNvSpPr>
              <a:spLocks noChangeArrowheads="1"/>
            </p:cNvSpPr>
            <p:nvPr/>
          </p:nvSpPr>
          <p:spPr bwMode="auto">
            <a:xfrm>
              <a:off x="4836" y="3845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2" name="Oval 156"/>
            <p:cNvSpPr>
              <a:spLocks noChangeArrowheads="1"/>
            </p:cNvSpPr>
            <p:nvPr/>
          </p:nvSpPr>
          <p:spPr bwMode="auto">
            <a:xfrm>
              <a:off x="4662" y="3624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3" name="Oval 157"/>
            <p:cNvSpPr>
              <a:spLocks noChangeArrowheads="1"/>
            </p:cNvSpPr>
            <p:nvPr/>
          </p:nvSpPr>
          <p:spPr bwMode="auto">
            <a:xfrm>
              <a:off x="5043" y="3149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4" name="Oval 158"/>
            <p:cNvSpPr>
              <a:spLocks noChangeArrowheads="1"/>
            </p:cNvSpPr>
            <p:nvPr/>
          </p:nvSpPr>
          <p:spPr bwMode="auto">
            <a:xfrm>
              <a:off x="5391" y="310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5" name="Oval 159"/>
            <p:cNvSpPr>
              <a:spLocks noChangeArrowheads="1"/>
            </p:cNvSpPr>
            <p:nvPr/>
          </p:nvSpPr>
          <p:spPr bwMode="auto">
            <a:xfrm>
              <a:off x="4226" y="288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6" name="Oval 160"/>
            <p:cNvSpPr>
              <a:spLocks noChangeArrowheads="1"/>
            </p:cNvSpPr>
            <p:nvPr/>
          </p:nvSpPr>
          <p:spPr bwMode="auto">
            <a:xfrm>
              <a:off x="4622" y="2526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7" name="Oval 161"/>
            <p:cNvSpPr>
              <a:spLocks noChangeArrowheads="1"/>
            </p:cNvSpPr>
            <p:nvPr/>
          </p:nvSpPr>
          <p:spPr bwMode="auto">
            <a:xfrm>
              <a:off x="3602" y="3464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8" name="Oval 162"/>
            <p:cNvSpPr>
              <a:spLocks noChangeArrowheads="1"/>
            </p:cNvSpPr>
            <p:nvPr/>
          </p:nvSpPr>
          <p:spPr bwMode="auto">
            <a:xfrm>
              <a:off x="4408" y="2961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59" name="Oval 163"/>
            <p:cNvSpPr>
              <a:spLocks noChangeArrowheads="1"/>
            </p:cNvSpPr>
            <p:nvPr/>
          </p:nvSpPr>
          <p:spPr bwMode="auto">
            <a:xfrm>
              <a:off x="3944" y="3817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60" name="Oval 164"/>
            <p:cNvSpPr>
              <a:spLocks noChangeArrowheads="1"/>
            </p:cNvSpPr>
            <p:nvPr/>
          </p:nvSpPr>
          <p:spPr bwMode="auto">
            <a:xfrm>
              <a:off x="4897" y="3363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61" name="Oval 165"/>
            <p:cNvSpPr>
              <a:spLocks noChangeArrowheads="1"/>
            </p:cNvSpPr>
            <p:nvPr/>
          </p:nvSpPr>
          <p:spPr bwMode="auto">
            <a:xfrm>
              <a:off x="4526" y="4182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62" name="Oval 166"/>
            <p:cNvSpPr>
              <a:spLocks noChangeArrowheads="1"/>
            </p:cNvSpPr>
            <p:nvPr/>
          </p:nvSpPr>
          <p:spPr bwMode="auto">
            <a:xfrm>
              <a:off x="5078" y="3806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00263" name="Oval 167"/>
            <p:cNvSpPr>
              <a:spLocks noChangeArrowheads="1"/>
            </p:cNvSpPr>
            <p:nvPr/>
          </p:nvSpPr>
          <p:spPr bwMode="auto">
            <a:xfrm>
              <a:off x="4203" y="3580"/>
              <a:ext cx="42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900264" name="AutoShape 168"/>
          <p:cNvSpPr>
            <a:spLocks noChangeArrowheads="1"/>
          </p:cNvSpPr>
          <p:nvPr/>
        </p:nvSpPr>
        <p:spPr bwMode="auto">
          <a:xfrm>
            <a:off x="7216775" y="4591050"/>
            <a:ext cx="1484313" cy="360363"/>
          </a:xfrm>
          <a:prstGeom prst="wedgeRectCallout">
            <a:avLst>
              <a:gd name="adj1" fmla="val -58343"/>
              <a:gd name="adj2" fmla="val -104185"/>
            </a:avLst>
          </a:prstGeom>
          <a:solidFill>
            <a:srgbClr val="3983E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Interference 4</a:t>
            </a:r>
          </a:p>
        </p:txBody>
      </p:sp>
      <p:sp>
        <p:nvSpPr>
          <p:cNvPr id="146" name="Wolkenförmige Legende 145"/>
          <p:cNvSpPr/>
          <p:nvPr/>
        </p:nvSpPr>
        <p:spPr bwMode="auto">
          <a:xfrm>
            <a:off x="1457323" y="4848225"/>
            <a:ext cx="3390901" cy="1076325"/>
          </a:xfrm>
          <a:prstGeom prst="cloudCallout">
            <a:avLst>
              <a:gd name="adj1" fmla="val -19233"/>
              <a:gd name="adj2" fmla="val -106527"/>
            </a:avLst>
          </a:prstGeom>
          <a:solidFill>
            <a:srgbClr val="3983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LIFE constructs a minimum- interference forest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264" grpId="0" animBg="1"/>
      <p:bldP spid="1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1331" name="Object 3"/>
          <p:cNvGraphicFramePr>
            <a:graphicFrameLocks noChangeAspect="1"/>
          </p:cNvGraphicFramePr>
          <p:nvPr/>
        </p:nvGraphicFramePr>
        <p:xfrm>
          <a:off x="538163" y="1131888"/>
          <a:ext cx="7727950" cy="497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37" name="Chart" r:id="rId4" imgW="7972425" imgH="5134051" progId="Excel.Sheet.8">
                  <p:embed/>
                </p:oleObj>
              </mc:Choice>
              <mc:Fallback>
                <p:oleObj name="Chart" r:id="rId4" imgW="7972425" imgH="5134051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131888"/>
                        <a:ext cx="7727950" cy="497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Average-Case Interference: Preserve Connectivity</a:t>
            </a:r>
          </a:p>
        </p:txBody>
      </p:sp>
      <p:sp>
        <p:nvSpPr>
          <p:cNvPr id="914436" name="AutoShape 4"/>
          <p:cNvSpPr>
            <a:spLocks noChangeArrowheads="1"/>
          </p:cNvSpPr>
          <p:nvPr/>
        </p:nvSpPr>
        <p:spPr bwMode="auto">
          <a:xfrm>
            <a:off x="4859338" y="1700213"/>
            <a:ext cx="701675" cy="376237"/>
          </a:xfrm>
          <a:prstGeom prst="wedgeRectCallout">
            <a:avLst>
              <a:gd name="adj1" fmla="val 80542"/>
              <a:gd name="adj2" fmla="val 138185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UDG</a:t>
            </a:r>
          </a:p>
        </p:txBody>
      </p:sp>
      <p:sp>
        <p:nvSpPr>
          <p:cNvPr id="914437" name="AutoShape 5"/>
          <p:cNvSpPr>
            <a:spLocks noChangeArrowheads="1"/>
          </p:cNvSpPr>
          <p:nvPr/>
        </p:nvSpPr>
        <p:spPr bwMode="auto">
          <a:xfrm>
            <a:off x="7456488" y="2189163"/>
            <a:ext cx="549275" cy="376237"/>
          </a:xfrm>
          <a:prstGeom prst="wedgeRectCallout">
            <a:avLst>
              <a:gd name="adj1" fmla="val -83032"/>
              <a:gd name="adj2" fmla="val 156329"/>
            </a:avLst>
          </a:prstGeom>
          <a:solidFill>
            <a:srgbClr val="336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GG</a:t>
            </a:r>
          </a:p>
        </p:txBody>
      </p:sp>
      <p:sp>
        <p:nvSpPr>
          <p:cNvPr id="914438" name="AutoShape 6"/>
          <p:cNvSpPr>
            <a:spLocks noChangeArrowheads="1"/>
          </p:cNvSpPr>
          <p:nvPr/>
        </p:nvSpPr>
        <p:spPr bwMode="auto">
          <a:xfrm>
            <a:off x="7808913" y="3141663"/>
            <a:ext cx="701675" cy="376237"/>
          </a:xfrm>
          <a:prstGeom prst="wedgeRectCallout">
            <a:avLst>
              <a:gd name="adj1" fmla="val -127745"/>
              <a:gd name="adj2" fmla="val 101056"/>
            </a:avLst>
          </a:prstGeom>
          <a:solidFill>
            <a:srgbClr val="99CC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RNG</a:t>
            </a:r>
          </a:p>
        </p:txBody>
      </p:sp>
      <p:sp>
        <p:nvSpPr>
          <p:cNvPr id="914439" name="AutoShape 7"/>
          <p:cNvSpPr>
            <a:spLocks noChangeArrowheads="1"/>
          </p:cNvSpPr>
          <p:nvPr/>
        </p:nvSpPr>
        <p:spPr bwMode="auto">
          <a:xfrm>
            <a:off x="7821613" y="4149725"/>
            <a:ext cx="676275" cy="376238"/>
          </a:xfrm>
          <a:prstGeom prst="wedgeRectCallout">
            <a:avLst>
              <a:gd name="adj1" fmla="val -108671"/>
              <a:gd name="adj2" fmla="val 63079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51331" grpId="0" uiExpand="1" bld="series"/>
      <p:bldP spid="914436" grpId="0" animBg="1"/>
      <p:bldP spid="914437" grpId="0" animBg="1"/>
      <p:bldP spid="914438" grpId="0" animBg="1"/>
      <p:bldP spid="9144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20850" y="942975"/>
            <a:ext cx="5472113" cy="3387725"/>
            <a:chOff x="1084" y="531"/>
            <a:chExt cx="3447" cy="2134"/>
          </a:xfrm>
        </p:grpSpPr>
        <p:sp>
          <p:nvSpPr>
            <p:cNvPr id="848899" name="Oval 3"/>
            <p:cNvSpPr>
              <a:spLocks noChangeArrowheads="1"/>
            </p:cNvSpPr>
            <p:nvPr/>
          </p:nvSpPr>
          <p:spPr bwMode="auto">
            <a:xfrm>
              <a:off x="1282" y="1463"/>
              <a:ext cx="263" cy="2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0" name="Oval 4"/>
            <p:cNvSpPr>
              <a:spLocks noChangeArrowheads="1"/>
            </p:cNvSpPr>
            <p:nvPr/>
          </p:nvSpPr>
          <p:spPr bwMode="auto">
            <a:xfrm>
              <a:off x="1284" y="1331"/>
              <a:ext cx="517" cy="5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1" name="Oval 5"/>
            <p:cNvSpPr>
              <a:spLocks noChangeArrowheads="1"/>
            </p:cNvSpPr>
            <p:nvPr/>
          </p:nvSpPr>
          <p:spPr bwMode="auto">
            <a:xfrm>
              <a:off x="1279" y="1057"/>
              <a:ext cx="1043" cy="10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2" name="Oval 6"/>
            <p:cNvSpPr>
              <a:spLocks noChangeArrowheads="1"/>
            </p:cNvSpPr>
            <p:nvPr/>
          </p:nvSpPr>
          <p:spPr bwMode="auto">
            <a:xfrm>
              <a:off x="1283" y="554"/>
              <a:ext cx="2060" cy="20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3" name="Oval 7"/>
            <p:cNvSpPr>
              <a:spLocks noChangeArrowheads="1"/>
            </p:cNvSpPr>
            <p:nvPr/>
          </p:nvSpPr>
          <p:spPr bwMode="auto">
            <a:xfrm>
              <a:off x="2320" y="536"/>
              <a:ext cx="2053" cy="21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4" name="Rectangle 8"/>
            <p:cNvSpPr>
              <a:spLocks noChangeArrowheads="1"/>
            </p:cNvSpPr>
            <p:nvPr/>
          </p:nvSpPr>
          <p:spPr bwMode="auto">
            <a:xfrm>
              <a:off x="1201" y="531"/>
              <a:ext cx="3330" cy="6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5" name="Rectangle 9"/>
            <p:cNvSpPr>
              <a:spLocks noChangeArrowheads="1"/>
            </p:cNvSpPr>
            <p:nvPr/>
          </p:nvSpPr>
          <p:spPr bwMode="auto">
            <a:xfrm>
              <a:off x="1084" y="2020"/>
              <a:ext cx="3330" cy="6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8906" name="Line 10"/>
          <p:cNvSpPr>
            <a:spLocks noChangeShapeType="1"/>
          </p:cNvSpPr>
          <p:nvPr/>
        </p:nvSpPr>
        <p:spPr bwMode="auto">
          <a:xfrm>
            <a:off x="2254250" y="2628900"/>
            <a:ext cx="3055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07" name="Oval 11"/>
          <p:cNvSpPr>
            <a:spLocks noChangeArrowheads="1"/>
          </p:cNvSpPr>
          <p:nvPr/>
        </p:nvSpPr>
        <p:spPr bwMode="auto">
          <a:xfrm>
            <a:off x="2436813" y="2601913"/>
            <a:ext cx="41275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8" name="Oval 12"/>
          <p:cNvSpPr>
            <a:spLocks noChangeArrowheads="1"/>
          </p:cNvSpPr>
          <p:nvPr/>
        </p:nvSpPr>
        <p:spPr bwMode="auto">
          <a:xfrm>
            <a:off x="2843213" y="2605088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9" name="Oval 13"/>
          <p:cNvSpPr>
            <a:spLocks noChangeArrowheads="1"/>
          </p:cNvSpPr>
          <p:nvPr/>
        </p:nvSpPr>
        <p:spPr bwMode="auto">
          <a:xfrm>
            <a:off x="3657600" y="2611438"/>
            <a:ext cx="41275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0" name="Oval 14"/>
          <p:cNvSpPr>
            <a:spLocks noChangeArrowheads="1"/>
          </p:cNvSpPr>
          <p:nvPr/>
        </p:nvSpPr>
        <p:spPr bwMode="auto">
          <a:xfrm>
            <a:off x="5280025" y="2608263"/>
            <a:ext cx="41275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1" name="Oval 15"/>
          <p:cNvSpPr>
            <a:spLocks noChangeArrowheads="1"/>
          </p:cNvSpPr>
          <p:nvPr/>
        </p:nvSpPr>
        <p:spPr bwMode="auto">
          <a:xfrm>
            <a:off x="2232025" y="2605088"/>
            <a:ext cx="42863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2" name="Oval 16"/>
          <p:cNvSpPr>
            <a:spLocks noChangeArrowheads="1"/>
          </p:cNvSpPr>
          <p:nvPr/>
        </p:nvSpPr>
        <p:spPr bwMode="auto">
          <a:xfrm>
            <a:off x="2222500" y="25908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3" name="Oval 17"/>
          <p:cNvSpPr>
            <a:spLocks noChangeArrowheads="1"/>
          </p:cNvSpPr>
          <p:nvPr/>
        </p:nvSpPr>
        <p:spPr bwMode="auto">
          <a:xfrm>
            <a:off x="2428875" y="2597150"/>
            <a:ext cx="52388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4" name="Oval 18"/>
          <p:cNvSpPr>
            <a:spLocks noChangeArrowheads="1"/>
          </p:cNvSpPr>
          <p:nvPr/>
        </p:nvSpPr>
        <p:spPr bwMode="auto">
          <a:xfrm>
            <a:off x="2833688" y="2597150"/>
            <a:ext cx="53975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5" name="Oval 19"/>
          <p:cNvSpPr>
            <a:spLocks noChangeArrowheads="1"/>
          </p:cNvSpPr>
          <p:nvPr/>
        </p:nvSpPr>
        <p:spPr bwMode="auto">
          <a:xfrm>
            <a:off x="3657600" y="2601913"/>
            <a:ext cx="52388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6" name="Oval 20"/>
          <p:cNvSpPr>
            <a:spLocks noChangeArrowheads="1"/>
          </p:cNvSpPr>
          <p:nvPr/>
        </p:nvSpPr>
        <p:spPr bwMode="auto">
          <a:xfrm>
            <a:off x="5280025" y="2601913"/>
            <a:ext cx="52388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7" name="Text Box 21"/>
          <p:cNvSpPr txBox="1">
            <a:spLocks noChangeArrowheads="1"/>
          </p:cNvSpPr>
          <p:nvPr/>
        </p:nvSpPr>
        <p:spPr bwMode="auto">
          <a:xfrm>
            <a:off x="2182813" y="244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CH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48918" name="Oval 22"/>
          <p:cNvSpPr>
            <a:spLocks noChangeArrowheads="1"/>
          </p:cNvSpPr>
          <p:nvPr/>
        </p:nvSpPr>
        <p:spPr bwMode="auto">
          <a:xfrm>
            <a:off x="2422525" y="25908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9" name="Oval 23"/>
          <p:cNvSpPr>
            <a:spLocks noChangeArrowheads="1"/>
          </p:cNvSpPr>
          <p:nvPr/>
        </p:nvSpPr>
        <p:spPr bwMode="auto">
          <a:xfrm>
            <a:off x="5275263" y="258921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20" name="Oval 24"/>
          <p:cNvSpPr>
            <a:spLocks noChangeArrowheads="1"/>
          </p:cNvSpPr>
          <p:nvPr/>
        </p:nvSpPr>
        <p:spPr bwMode="auto">
          <a:xfrm>
            <a:off x="3648075" y="2592388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21" name="Oval 25"/>
          <p:cNvSpPr>
            <a:spLocks noChangeArrowheads="1"/>
          </p:cNvSpPr>
          <p:nvPr/>
        </p:nvSpPr>
        <p:spPr bwMode="auto">
          <a:xfrm>
            <a:off x="2825750" y="2587625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22" name="AutoShape 26"/>
          <p:cNvSpPr>
            <a:spLocks noChangeArrowheads="1"/>
          </p:cNvSpPr>
          <p:nvPr/>
        </p:nvSpPr>
        <p:spPr bwMode="auto">
          <a:xfrm>
            <a:off x="3252788" y="1766888"/>
            <a:ext cx="2954337" cy="647700"/>
          </a:xfrm>
          <a:prstGeom prst="wedgeRectCallout">
            <a:avLst>
              <a:gd name="adj1" fmla="val -49407"/>
              <a:gd name="adj2" fmla="val 75981"/>
            </a:avLst>
          </a:prstGeom>
          <a:solidFill>
            <a:srgbClr val="959EB9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Connecting linearly results in interference </a:t>
            </a:r>
            <a:r>
              <a:rPr lang="en-US" sz="1800">
                <a:solidFill>
                  <a:srgbClr val="FF0000"/>
                </a:solidFill>
              </a:rPr>
              <a:t>O(</a:t>
            </a:r>
            <a:r>
              <a:rPr lang="en-US" sz="1800" i="1">
                <a:solidFill>
                  <a:srgbClr val="FF0000"/>
                </a:solidFill>
              </a:rPr>
              <a:t>n</a:t>
            </a:r>
            <a:r>
              <a:rPr lang="en-US" sz="1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4892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Node-based Interference Model</a:t>
            </a:r>
          </a:p>
        </p:txBody>
      </p:sp>
      <p:sp>
        <p:nvSpPr>
          <p:cNvPr id="848924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1174750"/>
          </a:xfrm>
        </p:spPr>
        <p:txBody>
          <a:bodyPr/>
          <a:lstStyle/>
          <a:p>
            <a:endParaRPr lang="en-US" sz="800"/>
          </a:p>
          <a:p>
            <a:r>
              <a:rPr lang="en-US"/>
              <a:t>Already </a:t>
            </a:r>
            <a:r>
              <a:rPr lang="en-US">
                <a:solidFill>
                  <a:srgbClr val="FF0000"/>
                </a:solidFill>
              </a:rPr>
              <a:t>1-dimensional node distributions</a:t>
            </a:r>
            <a:r>
              <a:rPr lang="en-US"/>
              <a:t> seem to yield inherently high interference...</a:t>
            </a:r>
          </a:p>
        </p:txBody>
      </p:sp>
      <p:sp>
        <p:nvSpPr>
          <p:cNvPr id="848925" name="Line 29"/>
          <p:cNvSpPr>
            <a:spLocks noChangeShapeType="1"/>
          </p:cNvSpPr>
          <p:nvPr/>
        </p:nvSpPr>
        <p:spPr bwMode="auto">
          <a:xfrm>
            <a:off x="2271713" y="2627313"/>
            <a:ext cx="30559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225675" y="2413000"/>
            <a:ext cx="2387600" cy="250825"/>
            <a:chOff x="1402" y="1457"/>
            <a:chExt cx="1504" cy="158"/>
          </a:xfrm>
        </p:grpSpPr>
        <p:sp>
          <p:nvSpPr>
            <p:cNvPr id="848927" name="Text Box 31"/>
            <p:cNvSpPr txBox="1">
              <a:spLocks noChangeArrowheads="1"/>
            </p:cNvSpPr>
            <p:nvPr/>
          </p:nvSpPr>
          <p:spPr bwMode="auto">
            <a:xfrm>
              <a:off x="1402" y="146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48928" name="Text Box 32"/>
            <p:cNvSpPr txBox="1">
              <a:spLocks noChangeArrowheads="1"/>
            </p:cNvSpPr>
            <p:nvPr/>
          </p:nvSpPr>
          <p:spPr bwMode="auto">
            <a:xfrm>
              <a:off x="1594" y="145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48929" name="Text Box 33"/>
            <p:cNvSpPr txBox="1">
              <a:spLocks noChangeArrowheads="1"/>
            </p:cNvSpPr>
            <p:nvPr/>
          </p:nvSpPr>
          <p:spPr bwMode="auto">
            <a:xfrm>
              <a:off x="1974" y="146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8930" name="Text Box 34"/>
            <p:cNvSpPr txBox="1">
              <a:spLocks noChangeArrowheads="1"/>
            </p:cNvSpPr>
            <p:nvPr/>
          </p:nvSpPr>
          <p:spPr bwMode="auto">
            <a:xfrm>
              <a:off x="2746" y="146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48931" name="Rectangle 35"/>
          <p:cNvSpPr>
            <a:spLocks noChangeArrowheads="1"/>
          </p:cNvSpPr>
          <p:nvPr/>
        </p:nvSpPr>
        <p:spPr bwMode="auto">
          <a:xfrm>
            <a:off x="473075" y="3695700"/>
            <a:ext cx="82073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...but the</a:t>
            </a:r>
            <a:r>
              <a:rPr lang="en-US">
                <a:solidFill>
                  <a:srgbClr val="FF3300"/>
                </a:solidFill>
              </a:rPr>
              <a:t> exponential node chain</a:t>
            </a:r>
            <a:r>
              <a:rPr lang="en-US">
                <a:solidFill>
                  <a:srgbClr val="000000"/>
                </a:solidFill>
              </a:rPr>
              <a:t> can be connected in a better way</a:t>
            </a:r>
          </a:p>
        </p:txBody>
      </p:sp>
      <p:sp>
        <p:nvSpPr>
          <p:cNvPr id="848932" name="Line 36"/>
          <p:cNvSpPr>
            <a:spLocks noChangeShapeType="1"/>
          </p:cNvSpPr>
          <p:nvPr/>
        </p:nvSpPr>
        <p:spPr bwMode="auto">
          <a:xfrm>
            <a:off x="1955800" y="4689475"/>
            <a:ext cx="65071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33" name="Oval 37"/>
          <p:cNvSpPr>
            <a:spLocks noChangeArrowheads="1"/>
          </p:cNvSpPr>
          <p:nvPr/>
        </p:nvSpPr>
        <p:spPr bwMode="auto">
          <a:xfrm>
            <a:off x="1947863" y="4662488"/>
            <a:ext cx="41275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34" name="Oval 38"/>
          <p:cNvSpPr>
            <a:spLocks noChangeArrowheads="1"/>
          </p:cNvSpPr>
          <p:nvPr/>
        </p:nvSpPr>
        <p:spPr bwMode="auto">
          <a:xfrm>
            <a:off x="1733550" y="465296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35" name="Oval 39"/>
          <p:cNvSpPr>
            <a:spLocks noChangeArrowheads="1"/>
          </p:cNvSpPr>
          <p:nvPr/>
        </p:nvSpPr>
        <p:spPr bwMode="auto">
          <a:xfrm>
            <a:off x="1939925" y="4657725"/>
            <a:ext cx="52388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36" name="Text Box 40"/>
          <p:cNvSpPr txBox="1">
            <a:spLocks noChangeArrowheads="1"/>
          </p:cNvSpPr>
          <p:nvPr/>
        </p:nvSpPr>
        <p:spPr bwMode="auto">
          <a:xfrm>
            <a:off x="1806575" y="4510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CH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48937" name="Oval 41"/>
          <p:cNvSpPr>
            <a:spLocks noChangeArrowheads="1"/>
          </p:cNvSpPr>
          <p:nvPr/>
        </p:nvSpPr>
        <p:spPr bwMode="auto">
          <a:xfrm>
            <a:off x="1933575" y="4651375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38" name="Oval 42"/>
          <p:cNvSpPr>
            <a:spLocks noChangeArrowheads="1"/>
          </p:cNvSpPr>
          <p:nvPr/>
        </p:nvSpPr>
        <p:spPr bwMode="auto">
          <a:xfrm>
            <a:off x="4786313" y="465296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39" name="Oval 43"/>
          <p:cNvSpPr>
            <a:spLocks noChangeArrowheads="1"/>
          </p:cNvSpPr>
          <p:nvPr/>
        </p:nvSpPr>
        <p:spPr bwMode="auto">
          <a:xfrm>
            <a:off x="3159125" y="465296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40" name="Oval 44"/>
          <p:cNvSpPr>
            <a:spLocks noChangeArrowheads="1"/>
          </p:cNvSpPr>
          <p:nvPr/>
        </p:nvSpPr>
        <p:spPr bwMode="auto">
          <a:xfrm>
            <a:off x="2336800" y="465296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de-CH">
              <a:solidFill>
                <a:schemeClr val="tx1"/>
              </a:solidFill>
            </a:endParaRPr>
          </a:p>
        </p:txBody>
      </p:sp>
      <p:sp>
        <p:nvSpPr>
          <p:cNvPr id="848941" name="Oval 45"/>
          <p:cNvSpPr>
            <a:spLocks noChangeArrowheads="1"/>
          </p:cNvSpPr>
          <p:nvPr/>
        </p:nvSpPr>
        <p:spPr bwMode="auto">
          <a:xfrm>
            <a:off x="8039100" y="465455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42" name="Oval 46"/>
          <p:cNvSpPr>
            <a:spLocks noChangeArrowheads="1"/>
          </p:cNvSpPr>
          <p:nvPr/>
        </p:nvSpPr>
        <p:spPr bwMode="auto">
          <a:xfrm>
            <a:off x="9372600" y="465455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43" name="Oval 47"/>
          <p:cNvSpPr>
            <a:spLocks noChangeArrowheads="1"/>
          </p:cNvSpPr>
          <p:nvPr/>
        </p:nvSpPr>
        <p:spPr bwMode="auto">
          <a:xfrm>
            <a:off x="9510713" y="465455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44" name="Line 48"/>
          <p:cNvSpPr>
            <a:spLocks noChangeShapeType="1"/>
          </p:cNvSpPr>
          <p:nvPr/>
        </p:nvSpPr>
        <p:spPr bwMode="auto">
          <a:xfrm>
            <a:off x="1765300" y="4689475"/>
            <a:ext cx="5810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45" name="Line 49"/>
          <p:cNvSpPr>
            <a:spLocks noChangeShapeType="1"/>
          </p:cNvSpPr>
          <p:nvPr/>
        </p:nvSpPr>
        <p:spPr bwMode="auto">
          <a:xfrm>
            <a:off x="8256588" y="4689475"/>
            <a:ext cx="9318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46" name="Oval 50"/>
          <p:cNvSpPr>
            <a:spLocks noChangeArrowheads="1"/>
          </p:cNvSpPr>
          <p:nvPr/>
        </p:nvSpPr>
        <p:spPr bwMode="auto">
          <a:xfrm>
            <a:off x="9726613" y="465455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47" name="Oval 51"/>
          <p:cNvSpPr>
            <a:spLocks noChangeArrowheads="1"/>
          </p:cNvSpPr>
          <p:nvPr/>
        </p:nvSpPr>
        <p:spPr bwMode="auto">
          <a:xfrm>
            <a:off x="9942513" y="465296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48" name="Oval 52"/>
          <p:cNvSpPr>
            <a:spLocks noChangeArrowheads="1"/>
          </p:cNvSpPr>
          <p:nvPr/>
        </p:nvSpPr>
        <p:spPr bwMode="auto">
          <a:xfrm>
            <a:off x="10158413" y="465296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49" name="Oval 53"/>
          <p:cNvSpPr>
            <a:spLocks noChangeArrowheads="1"/>
          </p:cNvSpPr>
          <p:nvPr/>
        </p:nvSpPr>
        <p:spPr bwMode="auto">
          <a:xfrm>
            <a:off x="10374313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50" name="Rectangle 54"/>
          <p:cNvSpPr>
            <a:spLocks noChangeArrowheads="1"/>
          </p:cNvSpPr>
          <p:nvPr/>
        </p:nvSpPr>
        <p:spPr bwMode="auto">
          <a:xfrm>
            <a:off x="10450513" y="4616450"/>
            <a:ext cx="201612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7370763" y="119063"/>
            <a:ext cx="1116012" cy="912812"/>
            <a:chOff x="3370" y="1179"/>
            <a:chExt cx="1491" cy="1222"/>
          </a:xfrm>
        </p:grpSpPr>
        <p:sp>
          <p:nvSpPr>
            <p:cNvPr id="848952" name="Line 56"/>
            <p:cNvSpPr>
              <a:spLocks noChangeShapeType="1"/>
            </p:cNvSpPr>
            <p:nvPr/>
          </p:nvSpPr>
          <p:spPr bwMode="auto">
            <a:xfrm flipV="1">
              <a:off x="3854" y="1667"/>
              <a:ext cx="386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953" name="Oval 57"/>
            <p:cNvSpPr>
              <a:spLocks noChangeArrowheads="1"/>
            </p:cNvSpPr>
            <p:nvPr/>
          </p:nvSpPr>
          <p:spPr bwMode="auto">
            <a:xfrm>
              <a:off x="3831" y="1927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54" name="Line 58"/>
            <p:cNvSpPr>
              <a:spLocks noChangeShapeType="1"/>
            </p:cNvSpPr>
            <p:nvPr/>
          </p:nvSpPr>
          <p:spPr bwMode="auto">
            <a:xfrm>
              <a:off x="4262" y="1672"/>
              <a:ext cx="26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955" name="Line 59"/>
            <p:cNvSpPr>
              <a:spLocks noChangeShapeType="1"/>
            </p:cNvSpPr>
            <p:nvPr/>
          </p:nvSpPr>
          <p:spPr bwMode="auto">
            <a:xfrm flipV="1">
              <a:off x="4499" y="1788"/>
              <a:ext cx="21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956" name="Line 60"/>
            <p:cNvSpPr>
              <a:spLocks noChangeShapeType="1"/>
            </p:cNvSpPr>
            <p:nvPr/>
          </p:nvSpPr>
          <p:spPr bwMode="auto">
            <a:xfrm flipV="1">
              <a:off x="4531" y="1722"/>
              <a:ext cx="69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957" name="Oval 61"/>
            <p:cNvSpPr>
              <a:spLocks noChangeArrowheads="1"/>
            </p:cNvSpPr>
            <p:nvPr/>
          </p:nvSpPr>
          <p:spPr bwMode="auto">
            <a:xfrm>
              <a:off x="3370" y="1470"/>
              <a:ext cx="963" cy="93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58" name="Oval 62"/>
            <p:cNvSpPr>
              <a:spLocks noChangeArrowheads="1"/>
            </p:cNvSpPr>
            <p:nvPr/>
          </p:nvSpPr>
          <p:spPr bwMode="auto">
            <a:xfrm>
              <a:off x="3738" y="1179"/>
              <a:ext cx="983" cy="9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59" name="Oval 63"/>
            <p:cNvSpPr>
              <a:spLocks noChangeArrowheads="1"/>
            </p:cNvSpPr>
            <p:nvPr/>
          </p:nvSpPr>
          <p:spPr bwMode="auto">
            <a:xfrm>
              <a:off x="4202" y="1461"/>
              <a:ext cx="659" cy="6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0" name="Oval 64"/>
            <p:cNvSpPr>
              <a:spLocks noChangeArrowheads="1"/>
            </p:cNvSpPr>
            <p:nvPr/>
          </p:nvSpPr>
          <p:spPr bwMode="auto">
            <a:xfrm>
              <a:off x="4311" y="1791"/>
              <a:ext cx="360" cy="34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1" name="Oval 65"/>
            <p:cNvSpPr>
              <a:spLocks noChangeArrowheads="1"/>
            </p:cNvSpPr>
            <p:nvPr/>
          </p:nvSpPr>
          <p:spPr bwMode="auto">
            <a:xfrm>
              <a:off x="4492" y="1624"/>
              <a:ext cx="203" cy="1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2" name="Oval 66"/>
            <p:cNvSpPr>
              <a:spLocks noChangeArrowheads="1"/>
            </p:cNvSpPr>
            <p:nvPr/>
          </p:nvSpPr>
          <p:spPr bwMode="auto">
            <a:xfrm>
              <a:off x="4223" y="1648"/>
              <a:ext cx="42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3" name="Oval 67"/>
            <p:cNvSpPr>
              <a:spLocks noChangeArrowheads="1"/>
            </p:cNvSpPr>
            <p:nvPr/>
          </p:nvSpPr>
          <p:spPr bwMode="auto">
            <a:xfrm>
              <a:off x="4577" y="1709"/>
              <a:ext cx="43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4" name="Oval 68"/>
            <p:cNvSpPr>
              <a:spLocks noChangeArrowheads="1"/>
            </p:cNvSpPr>
            <p:nvPr/>
          </p:nvSpPr>
          <p:spPr bwMode="auto">
            <a:xfrm>
              <a:off x="4508" y="1779"/>
              <a:ext cx="41" cy="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5" name="Oval 69"/>
            <p:cNvSpPr>
              <a:spLocks noChangeArrowheads="1"/>
            </p:cNvSpPr>
            <p:nvPr/>
          </p:nvSpPr>
          <p:spPr bwMode="auto">
            <a:xfrm>
              <a:off x="4476" y="1940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6" name="Text Box 70"/>
            <p:cNvSpPr txBox="1">
              <a:spLocks noChangeArrowheads="1"/>
            </p:cNvSpPr>
            <p:nvPr/>
          </p:nvSpPr>
          <p:spPr bwMode="auto">
            <a:xfrm>
              <a:off x="4284" y="1897"/>
              <a:ext cx="24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de-CH" sz="1600">
                <a:solidFill>
                  <a:schemeClr val="tx1"/>
                </a:solidFill>
                <a:latin typeface="CMMI10" pitchFamily="34" charset="0"/>
                <a:cs typeface="Arial" charset="0"/>
              </a:endParaRPr>
            </a:p>
          </p:txBody>
        </p:sp>
        <p:sp>
          <p:nvSpPr>
            <p:cNvPr id="848967" name="Oval 71"/>
            <p:cNvSpPr>
              <a:spLocks noChangeArrowheads="1"/>
            </p:cNvSpPr>
            <p:nvPr/>
          </p:nvSpPr>
          <p:spPr bwMode="auto">
            <a:xfrm>
              <a:off x="4473" y="1937"/>
              <a:ext cx="49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68" name="Oval 72"/>
            <p:cNvSpPr>
              <a:spLocks noChangeArrowheads="1"/>
            </p:cNvSpPr>
            <p:nvPr/>
          </p:nvSpPr>
          <p:spPr bwMode="auto">
            <a:xfrm>
              <a:off x="4218" y="1647"/>
              <a:ext cx="47" cy="4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46 L -0.03594 0.000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48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3611 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48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7 L 0.01615 0.00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8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1146 3.703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48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6 L -0.13264 0.0004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48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47 L -0.42864 -0.000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48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45 -0.01111 L -0.51476 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48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" y="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729 0.00023 L -0.47014 0.000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48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917 -0.00023 L -0.4368 -0.0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48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257 0.00046 L -0.40208 0.0004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48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4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6.45486 0.00046 L -0.36666 0.0004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48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7.99167 0.00116 L -0.33263 0.0011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48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2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7.99514 0.00301 L -0.33299 0.003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48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6" grpId="0" animBg="1"/>
      <p:bldP spid="848922" grpId="0" animBg="1"/>
      <p:bldP spid="848931" grpId="0"/>
      <p:bldP spid="848932" grpId="0" animBg="1"/>
      <p:bldP spid="848933" grpId="0" animBg="1"/>
      <p:bldP spid="848934" grpId="0" animBg="1"/>
      <p:bldP spid="848934" grpId="1" animBg="1"/>
      <p:bldP spid="848935" grpId="0" animBg="1"/>
      <p:bldP spid="848936" grpId="0"/>
      <p:bldP spid="848937" grpId="0" animBg="1"/>
      <p:bldP spid="848938" grpId="0" animBg="1"/>
      <p:bldP spid="848938" grpId="1" animBg="1"/>
      <p:bldP spid="848939" grpId="0" animBg="1"/>
      <p:bldP spid="848939" grpId="1" animBg="1"/>
      <p:bldP spid="848940" grpId="0" animBg="1"/>
      <p:bldP spid="848940" grpId="1" animBg="1"/>
      <p:bldP spid="848941" grpId="0" animBg="1"/>
      <p:bldP spid="848941" grpId="1" animBg="1"/>
      <p:bldP spid="848942" grpId="0" animBg="1"/>
      <p:bldP spid="848942" grpId="1" animBg="1"/>
      <p:bldP spid="848943" grpId="0" animBg="1"/>
      <p:bldP spid="848943" grpId="1" animBg="1"/>
      <p:bldP spid="848944" grpId="0" animBg="1"/>
      <p:bldP spid="848944" grpId="1" animBg="1"/>
      <p:bldP spid="848945" grpId="0" animBg="1"/>
      <p:bldP spid="848946" grpId="0" animBg="1"/>
      <p:bldP spid="848946" grpId="1" animBg="1"/>
      <p:bldP spid="848947" grpId="0" animBg="1"/>
      <p:bldP spid="848947" grpId="1" animBg="1"/>
      <p:bldP spid="848948" grpId="0" animBg="1"/>
      <p:bldP spid="848948" grpId="1" animBg="1"/>
      <p:bldP spid="848949" grpId="0" animBg="1"/>
      <p:bldP spid="848949" grpId="1" animBg="1"/>
      <p:bldP spid="848950" grpId="0" animBg="1"/>
      <p:bldP spid="84895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20850" y="942975"/>
            <a:ext cx="5472113" cy="3387725"/>
            <a:chOff x="1084" y="531"/>
            <a:chExt cx="3447" cy="2134"/>
          </a:xfrm>
        </p:grpSpPr>
        <p:sp>
          <p:nvSpPr>
            <p:cNvPr id="850947" name="Oval 3"/>
            <p:cNvSpPr>
              <a:spLocks noChangeArrowheads="1"/>
            </p:cNvSpPr>
            <p:nvPr/>
          </p:nvSpPr>
          <p:spPr bwMode="auto">
            <a:xfrm>
              <a:off x="1282" y="1463"/>
              <a:ext cx="263" cy="2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948" name="Oval 4"/>
            <p:cNvSpPr>
              <a:spLocks noChangeArrowheads="1"/>
            </p:cNvSpPr>
            <p:nvPr/>
          </p:nvSpPr>
          <p:spPr bwMode="auto">
            <a:xfrm>
              <a:off x="1284" y="1331"/>
              <a:ext cx="517" cy="5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949" name="Oval 5"/>
            <p:cNvSpPr>
              <a:spLocks noChangeArrowheads="1"/>
            </p:cNvSpPr>
            <p:nvPr/>
          </p:nvSpPr>
          <p:spPr bwMode="auto">
            <a:xfrm>
              <a:off x="1279" y="1057"/>
              <a:ext cx="1043" cy="10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950" name="Oval 6"/>
            <p:cNvSpPr>
              <a:spLocks noChangeArrowheads="1"/>
            </p:cNvSpPr>
            <p:nvPr/>
          </p:nvSpPr>
          <p:spPr bwMode="auto">
            <a:xfrm>
              <a:off x="1283" y="554"/>
              <a:ext cx="2060" cy="20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951" name="Oval 7"/>
            <p:cNvSpPr>
              <a:spLocks noChangeArrowheads="1"/>
            </p:cNvSpPr>
            <p:nvPr/>
          </p:nvSpPr>
          <p:spPr bwMode="auto">
            <a:xfrm>
              <a:off x="2320" y="536"/>
              <a:ext cx="2053" cy="21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952" name="Rectangle 8"/>
            <p:cNvSpPr>
              <a:spLocks noChangeArrowheads="1"/>
            </p:cNvSpPr>
            <p:nvPr/>
          </p:nvSpPr>
          <p:spPr bwMode="auto">
            <a:xfrm>
              <a:off x="1201" y="531"/>
              <a:ext cx="3330" cy="6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953" name="Rectangle 9"/>
            <p:cNvSpPr>
              <a:spLocks noChangeArrowheads="1"/>
            </p:cNvSpPr>
            <p:nvPr/>
          </p:nvSpPr>
          <p:spPr bwMode="auto">
            <a:xfrm>
              <a:off x="1084" y="2020"/>
              <a:ext cx="3330" cy="6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954" name="Line 10"/>
          <p:cNvSpPr>
            <a:spLocks noChangeShapeType="1"/>
          </p:cNvSpPr>
          <p:nvPr/>
        </p:nvSpPr>
        <p:spPr bwMode="auto">
          <a:xfrm>
            <a:off x="2254250" y="2628900"/>
            <a:ext cx="3055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955" name="Oval 11"/>
          <p:cNvSpPr>
            <a:spLocks noChangeArrowheads="1"/>
          </p:cNvSpPr>
          <p:nvPr/>
        </p:nvSpPr>
        <p:spPr bwMode="auto">
          <a:xfrm>
            <a:off x="2436813" y="2601913"/>
            <a:ext cx="41275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56" name="Oval 12"/>
          <p:cNvSpPr>
            <a:spLocks noChangeArrowheads="1"/>
          </p:cNvSpPr>
          <p:nvPr/>
        </p:nvSpPr>
        <p:spPr bwMode="auto">
          <a:xfrm>
            <a:off x="2843213" y="2605088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57" name="Oval 13"/>
          <p:cNvSpPr>
            <a:spLocks noChangeArrowheads="1"/>
          </p:cNvSpPr>
          <p:nvPr/>
        </p:nvSpPr>
        <p:spPr bwMode="auto">
          <a:xfrm>
            <a:off x="3657600" y="2611438"/>
            <a:ext cx="41275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58" name="Oval 14"/>
          <p:cNvSpPr>
            <a:spLocks noChangeArrowheads="1"/>
          </p:cNvSpPr>
          <p:nvPr/>
        </p:nvSpPr>
        <p:spPr bwMode="auto">
          <a:xfrm>
            <a:off x="5280025" y="2608263"/>
            <a:ext cx="41275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59" name="Oval 15"/>
          <p:cNvSpPr>
            <a:spLocks noChangeArrowheads="1"/>
          </p:cNvSpPr>
          <p:nvPr/>
        </p:nvSpPr>
        <p:spPr bwMode="auto">
          <a:xfrm>
            <a:off x="2232025" y="2605088"/>
            <a:ext cx="42863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0" name="Oval 16"/>
          <p:cNvSpPr>
            <a:spLocks noChangeArrowheads="1"/>
          </p:cNvSpPr>
          <p:nvPr/>
        </p:nvSpPr>
        <p:spPr bwMode="auto">
          <a:xfrm>
            <a:off x="2222500" y="25908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1" name="Oval 17"/>
          <p:cNvSpPr>
            <a:spLocks noChangeArrowheads="1"/>
          </p:cNvSpPr>
          <p:nvPr/>
        </p:nvSpPr>
        <p:spPr bwMode="auto">
          <a:xfrm>
            <a:off x="2428875" y="2597150"/>
            <a:ext cx="52388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2" name="Oval 18"/>
          <p:cNvSpPr>
            <a:spLocks noChangeArrowheads="1"/>
          </p:cNvSpPr>
          <p:nvPr/>
        </p:nvSpPr>
        <p:spPr bwMode="auto">
          <a:xfrm>
            <a:off x="2833688" y="2597150"/>
            <a:ext cx="53975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3" name="Oval 19"/>
          <p:cNvSpPr>
            <a:spLocks noChangeArrowheads="1"/>
          </p:cNvSpPr>
          <p:nvPr/>
        </p:nvSpPr>
        <p:spPr bwMode="auto">
          <a:xfrm>
            <a:off x="3657600" y="2601913"/>
            <a:ext cx="52388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4" name="Oval 20"/>
          <p:cNvSpPr>
            <a:spLocks noChangeArrowheads="1"/>
          </p:cNvSpPr>
          <p:nvPr/>
        </p:nvSpPr>
        <p:spPr bwMode="auto">
          <a:xfrm>
            <a:off x="5280025" y="2601913"/>
            <a:ext cx="52388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5" name="Text Box 21"/>
          <p:cNvSpPr txBox="1">
            <a:spLocks noChangeArrowheads="1"/>
          </p:cNvSpPr>
          <p:nvPr/>
        </p:nvSpPr>
        <p:spPr bwMode="auto">
          <a:xfrm>
            <a:off x="2182813" y="244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CH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50966" name="Oval 22"/>
          <p:cNvSpPr>
            <a:spLocks noChangeArrowheads="1"/>
          </p:cNvSpPr>
          <p:nvPr/>
        </p:nvSpPr>
        <p:spPr bwMode="auto">
          <a:xfrm>
            <a:off x="2422525" y="25908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7" name="Oval 23"/>
          <p:cNvSpPr>
            <a:spLocks noChangeArrowheads="1"/>
          </p:cNvSpPr>
          <p:nvPr/>
        </p:nvSpPr>
        <p:spPr bwMode="auto">
          <a:xfrm>
            <a:off x="5275263" y="2589213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8" name="Oval 24"/>
          <p:cNvSpPr>
            <a:spLocks noChangeArrowheads="1"/>
          </p:cNvSpPr>
          <p:nvPr/>
        </p:nvSpPr>
        <p:spPr bwMode="auto">
          <a:xfrm>
            <a:off x="3648075" y="2592388"/>
            <a:ext cx="666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69" name="Oval 25"/>
          <p:cNvSpPr>
            <a:spLocks noChangeArrowheads="1"/>
          </p:cNvSpPr>
          <p:nvPr/>
        </p:nvSpPr>
        <p:spPr bwMode="auto">
          <a:xfrm>
            <a:off x="2825750" y="2587625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70" name="AutoShape 26"/>
          <p:cNvSpPr>
            <a:spLocks noChangeArrowheads="1"/>
          </p:cNvSpPr>
          <p:nvPr/>
        </p:nvSpPr>
        <p:spPr bwMode="auto">
          <a:xfrm>
            <a:off x="3252788" y="1766888"/>
            <a:ext cx="2954337" cy="647700"/>
          </a:xfrm>
          <a:prstGeom prst="wedgeRectCallout">
            <a:avLst>
              <a:gd name="adj1" fmla="val -49407"/>
              <a:gd name="adj2" fmla="val 75981"/>
            </a:avLst>
          </a:prstGeom>
          <a:solidFill>
            <a:srgbClr val="959EB9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Connecting linearly results in interference </a:t>
            </a:r>
            <a:r>
              <a:rPr lang="en-US" sz="1800">
                <a:solidFill>
                  <a:srgbClr val="FF0000"/>
                </a:solidFill>
              </a:rPr>
              <a:t>O(</a:t>
            </a:r>
            <a:r>
              <a:rPr lang="en-US" sz="1800" i="1">
                <a:solidFill>
                  <a:srgbClr val="FF0000"/>
                </a:solidFill>
              </a:rPr>
              <a:t>n</a:t>
            </a:r>
            <a:r>
              <a:rPr lang="en-US" sz="1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5097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Node-based Interference Model</a:t>
            </a:r>
          </a:p>
        </p:txBody>
      </p:sp>
      <p:sp>
        <p:nvSpPr>
          <p:cNvPr id="85097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1174750"/>
          </a:xfrm>
        </p:spPr>
        <p:txBody>
          <a:bodyPr/>
          <a:lstStyle/>
          <a:p>
            <a:endParaRPr lang="en-US" sz="800"/>
          </a:p>
          <a:p>
            <a:r>
              <a:rPr lang="en-US"/>
              <a:t>Already </a:t>
            </a:r>
            <a:r>
              <a:rPr lang="en-US">
                <a:solidFill>
                  <a:srgbClr val="FF0000"/>
                </a:solidFill>
              </a:rPr>
              <a:t>1-dimensional node distributions</a:t>
            </a:r>
            <a:r>
              <a:rPr lang="en-US"/>
              <a:t> seem to yield inherently high interference...</a:t>
            </a:r>
          </a:p>
        </p:txBody>
      </p:sp>
      <p:sp>
        <p:nvSpPr>
          <p:cNvPr id="850973" name="Rectangle 29"/>
          <p:cNvSpPr>
            <a:spLocks noChangeArrowheads="1"/>
          </p:cNvSpPr>
          <p:nvPr/>
        </p:nvSpPr>
        <p:spPr bwMode="auto">
          <a:xfrm>
            <a:off x="473075" y="3695700"/>
            <a:ext cx="82073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...but the</a:t>
            </a:r>
            <a:r>
              <a:rPr lang="en-US">
                <a:solidFill>
                  <a:srgbClr val="FF3300"/>
                </a:solidFill>
              </a:rPr>
              <a:t> exponential node chain</a:t>
            </a:r>
            <a:r>
              <a:rPr lang="en-US">
                <a:solidFill>
                  <a:srgbClr val="000000"/>
                </a:solidFill>
              </a:rPr>
              <a:t> can be connected in a better way</a:t>
            </a:r>
          </a:p>
        </p:txBody>
      </p:sp>
      <p:sp>
        <p:nvSpPr>
          <p:cNvPr id="850974" name="Line 30"/>
          <p:cNvSpPr>
            <a:spLocks noChangeShapeType="1"/>
          </p:cNvSpPr>
          <p:nvPr/>
        </p:nvSpPr>
        <p:spPr bwMode="auto">
          <a:xfrm>
            <a:off x="1433513" y="468471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975" name="Line 31"/>
          <p:cNvSpPr>
            <a:spLocks noChangeShapeType="1"/>
          </p:cNvSpPr>
          <p:nvPr/>
        </p:nvSpPr>
        <p:spPr bwMode="auto">
          <a:xfrm>
            <a:off x="1990725" y="4684713"/>
            <a:ext cx="488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976" name="Line 32"/>
          <p:cNvSpPr>
            <a:spLocks noChangeShapeType="1"/>
          </p:cNvSpPr>
          <p:nvPr/>
        </p:nvSpPr>
        <p:spPr bwMode="auto">
          <a:xfrm>
            <a:off x="2541588" y="468471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977" name="Line 33"/>
          <p:cNvSpPr>
            <a:spLocks noChangeShapeType="1"/>
          </p:cNvSpPr>
          <p:nvPr/>
        </p:nvSpPr>
        <p:spPr bwMode="auto">
          <a:xfrm>
            <a:off x="3630613" y="468471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978" name="Line 34"/>
          <p:cNvSpPr>
            <a:spLocks noChangeShapeType="1"/>
          </p:cNvSpPr>
          <p:nvPr/>
        </p:nvSpPr>
        <p:spPr bwMode="auto">
          <a:xfrm>
            <a:off x="5249863" y="468471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850979" name="AutoShape 35"/>
          <p:cNvCxnSpPr>
            <a:cxnSpLocks noChangeShapeType="1"/>
          </p:cNvCxnSpPr>
          <p:nvPr/>
        </p:nvCxnSpPr>
        <p:spPr bwMode="auto">
          <a:xfrm rot="16200000" flipH="1">
            <a:off x="3053556" y="4139407"/>
            <a:ext cx="3175" cy="1084262"/>
          </a:xfrm>
          <a:prstGeom prst="curvedConnector3">
            <a:avLst>
              <a:gd name="adj1" fmla="val 49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980" name="AutoShape 36"/>
          <p:cNvCxnSpPr>
            <a:cxnSpLocks noChangeShapeType="1"/>
          </p:cNvCxnSpPr>
          <p:nvPr/>
        </p:nvCxnSpPr>
        <p:spPr bwMode="auto">
          <a:xfrm rot="5400000" flipH="1" flipV="1">
            <a:off x="4144169" y="4134644"/>
            <a:ext cx="1587" cy="1095375"/>
          </a:xfrm>
          <a:prstGeom prst="curvedConnector3">
            <a:avLst>
              <a:gd name="adj1" fmla="val -550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981" name="AutoShape 37"/>
          <p:cNvCxnSpPr>
            <a:cxnSpLocks noChangeShapeType="1"/>
          </p:cNvCxnSpPr>
          <p:nvPr/>
        </p:nvCxnSpPr>
        <p:spPr bwMode="auto">
          <a:xfrm rot="5400000" flipH="1" flipV="1">
            <a:off x="4420394" y="3856831"/>
            <a:ext cx="3175" cy="1649413"/>
          </a:xfrm>
          <a:prstGeom prst="curvedConnector3">
            <a:avLst>
              <a:gd name="adj1" fmla="val -690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982" name="AutoShape 38"/>
          <p:cNvCxnSpPr>
            <a:cxnSpLocks noChangeShapeType="1"/>
          </p:cNvCxnSpPr>
          <p:nvPr/>
        </p:nvCxnSpPr>
        <p:spPr bwMode="auto">
          <a:xfrm rot="16200000" flipH="1">
            <a:off x="5772150" y="4149726"/>
            <a:ext cx="1587" cy="1058862"/>
          </a:xfrm>
          <a:prstGeom prst="curvedConnector3">
            <a:avLst>
              <a:gd name="adj1" fmla="val 800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983" name="AutoShape 39"/>
          <p:cNvCxnSpPr>
            <a:cxnSpLocks noChangeShapeType="1"/>
          </p:cNvCxnSpPr>
          <p:nvPr/>
        </p:nvCxnSpPr>
        <p:spPr bwMode="auto">
          <a:xfrm rot="16200000" flipH="1">
            <a:off x="6033295" y="3888581"/>
            <a:ext cx="4762" cy="1584325"/>
          </a:xfrm>
          <a:prstGeom prst="curvedConnector3">
            <a:avLst>
              <a:gd name="adj1" fmla="val 403333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984" name="AutoShape 40"/>
          <p:cNvCxnSpPr>
            <a:cxnSpLocks noChangeShapeType="1"/>
          </p:cNvCxnSpPr>
          <p:nvPr/>
        </p:nvCxnSpPr>
        <p:spPr bwMode="auto">
          <a:xfrm rot="16200000" flipH="1">
            <a:off x="6304757" y="3617119"/>
            <a:ext cx="1587" cy="2124075"/>
          </a:xfrm>
          <a:prstGeom prst="curvedConnector3">
            <a:avLst>
              <a:gd name="adj1" fmla="val 1580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50985" name="Text Box 41"/>
          <p:cNvSpPr txBox="1">
            <a:spLocks noChangeArrowheads="1"/>
          </p:cNvSpPr>
          <p:nvPr/>
        </p:nvSpPr>
        <p:spPr bwMode="auto">
          <a:xfrm>
            <a:off x="1797050" y="4505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CH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50986" name="Oval 42"/>
          <p:cNvSpPr>
            <a:spLocks noChangeArrowheads="1"/>
          </p:cNvSpPr>
          <p:nvPr/>
        </p:nvSpPr>
        <p:spPr bwMode="auto">
          <a:xfrm>
            <a:off x="1400175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87" name="Oval 43"/>
          <p:cNvSpPr>
            <a:spLocks noChangeArrowheads="1"/>
          </p:cNvSpPr>
          <p:nvPr/>
        </p:nvSpPr>
        <p:spPr bwMode="auto">
          <a:xfrm>
            <a:off x="2474913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88" name="Oval 44"/>
          <p:cNvSpPr>
            <a:spLocks noChangeArrowheads="1"/>
          </p:cNvSpPr>
          <p:nvPr/>
        </p:nvSpPr>
        <p:spPr bwMode="auto">
          <a:xfrm>
            <a:off x="3046413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89" name="Oval 45"/>
          <p:cNvSpPr>
            <a:spLocks noChangeArrowheads="1"/>
          </p:cNvSpPr>
          <p:nvPr/>
        </p:nvSpPr>
        <p:spPr bwMode="auto">
          <a:xfrm>
            <a:off x="3562350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0" name="Oval 46"/>
          <p:cNvSpPr>
            <a:spLocks noChangeArrowheads="1"/>
          </p:cNvSpPr>
          <p:nvPr/>
        </p:nvSpPr>
        <p:spPr bwMode="auto">
          <a:xfrm>
            <a:off x="4114800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1" name="Oval 47"/>
          <p:cNvSpPr>
            <a:spLocks noChangeArrowheads="1"/>
          </p:cNvSpPr>
          <p:nvPr/>
        </p:nvSpPr>
        <p:spPr bwMode="auto">
          <a:xfrm>
            <a:off x="4652963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2" name="Oval 48"/>
          <p:cNvSpPr>
            <a:spLocks noChangeArrowheads="1"/>
          </p:cNvSpPr>
          <p:nvPr/>
        </p:nvSpPr>
        <p:spPr bwMode="auto">
          <a:xfrm>
            <a:off x="5208588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3" name="Oval 49"/>
          <p:cNvSpPr>
            <a:spLocks noChangeArrowheads="1"/>
          </p:cNvSpPr>
          <p:nvPr/>
        </p:nvSpPr>
        <p:spPr bwMode="auto">
          <a:xfrm>
            <a:off x="5729288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4" name="Oval 50"/>
          <p:cNvSpPr>
            <a:spLocks noChangeArrowheads="1"/>
          </p:cNvSpPr>
          <p:nvPr/>
        </p:nvSpPr>
        <p:spPr bwMode="auto">
          <a:xfrm>
            <a:off x="6259513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5" name="Oval 51"/>
          <p:cNvSpPr>
            <a:spLocks noChangeArrowheads="1"/>
          </p:cNvSpPr>
          <p:nvPr/>
        </p:nvSpPr>
        <p:spPr bwMode="auto">
          <a:xfrm>
            <a:off x="6799263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6" name="Oval 52"/>
          <p:cNvSpPr>
            <a:spLocks noChangeArrowheads="1"/>
          </p:cNvSpPr>
          <p:nvPr/>
        </p:nvSpPr>
        <p:spPr bwMode="auto">
          <a:xfrm>
            <a:off x="7327900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7" name="Oval 53"/>
          <p:cNvSpPr>
            <a:spLocks noChangeArrowheads="1"/>
          </p:cNvSpPr>
          <p:nvPr/>
        </p:nvSpPr>
        <p:spPr bwMode="auto">
          <a:xfrm>
            <a:off x="1933575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8" name="Oval 54"/>
          <p:cNvSpPr>
            <a:spLocks noChangeArrowheads="1"/>
          </p:cNvSpPr>
          <p:nvPr/>
        </p:nvSpPr>
        <p:spPr bwMode="auto">
          <a:xfrm>
            <a:off x="2482850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99" name="Oval 55"/>
          <p:cNvSpPr>
            <a:spLocks noChangeArrowheads="1"/>
          </p:cNvSpPr>
          <p:nvPr/>
        </p:nvSpPr>
        <p:spPr bwMode="auto">
          <a:xfrm>
            <a:off x="2478088" y="4648200"/>
            <a:ext cx="66675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000" name="AutoShape 56"/>
          <p:cNvSpPr>
            <a:spLocks noChangeArrowheads="1"/>
          </p:cNvSpPr>
          <p:nvPr/>
        </p:nvSpPr>
        <p:spPr bwMode="auto">
          <a:xfrm>
            <a:off x="4055040" y="5827713"/>
            <a:ext cx="2254250" cy="647700"/>
          </a:xfrm>
          <a:prstGeom prst="wedgeRectCallout">
            <a:avLst>
              <a:gd name="adj1" fmla="val 24216"/>
              <a:gd name="adj2" fmla="val -87745"/>
            </a:avLst>
          </a:prstGeom>
          <a:solidFill>
            <a:srgbClr val="959EB9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Matches an existing lower bound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7370763" y="119063"/>
            <a:ext cx="1116012" cy="912812"/>
            <a:chOff x="3370" y="1179"/>
            <a:chExt cx="1491" cy="1222"/>
          </a:xfrm>
        </p:grpSpPr>
        <p:sp>
          <p:nvSpPr>
            <p:cNvPr id="851002" name="Line 58"/>
            <p:cNvSpPr>
              <a:spLocks noChangeShapeType="1"/>
            </p:cNvSpPr>
            <p:nvPr/>
          </p:nvSpPr>
          <p:spPr bwMode="auto">
            <a:xfrm flipV="1">
              <a:off x="3854" y="1667"/>
              <a:ext cx="386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03" name="Oval 59"/>
            <p:cNvSpPr>
              <a:spLocks noChangeArrowheads="1"/>
            </p:cNvSpPr>
            <p:nvPr/>
          </p:nvSpPr>
          <p:spPr bwMode="auto">
            <a:xfrm>
              <a:off x="3831" y="1927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04" name="Line 60"/>
            <p:cNvSpPr>
              <a:spLocks noChangeShapeType="1"/>
            </p:cNvSpPr>
            <p:nvPr/>
          </p:nvSpPr>
          <p:spPr bwMode="auto">
            <a:xfrm>
              <a:off x="4262" y="1672"/>
              <a:ext cx="26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05" name="Line 61"/>
            <p:cNvSpPr>
              <a:spLocks noChangeShapeType="1"/>
            </p:cNvSpPr>
            <p:nvPr/>
          </p:nvSpPr>
          <p:spPr bwMode="auto">
            <a:xfrm flipV="1">
              <a:off x="4499" y="1788"/>
              <a:ext cx="21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06" name="Line 62"/>
            <p:cNvSpPr>
              <a:spLocks noChangeShapeType="1"/>
            </p:cNvSpPr>
            <p:nvPr/>
          </p:nvSpPr>
          <p:spPr bwMode="auto">
            <a:xfrm flipV="1">
              <a:off x="4531" y="1722"/>
              <a:ext cx="69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1007" name="Oval 63"/>
            <p:cNvSpPr>
              <a:spLocks noChangeArrowheads="1"/>
            </p:cNvSpPr>
            <p:nvPr/>
          </p:nvSpPr>
          <p:spPr bwMode="auto">
            <a:xfrm>
              <a:off x="3370" y="1470"/>
              <a:ext cx="963" cy="93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08" name="Oval 64"/>
            <p:cNvSpPr>
              <a:spLocks noChangeArrowheads="1"/>
            </p:cNvSpPr>
            <p:nvPr/>
          </p:nvSpPr>
          <p:spPr bwMode="auto">
            <a:xfrm>
              <a:off x="3738" y="1179"/>
              <a:ext cx="983" cy="9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09" name="Oval 65"/>
            <p:cNvSpPr>
              <a:spLocks noChangeArrowheads="1"/>
            </p:cNvSpPr>
            <p:nvPr/>
          </p:nvSpPr>
          <p:spPr bwMode="auto">
            <a:xfrm>
              <a:off x="4202" y="1461"/>
              <a:ext cx="659" cy="6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0" name="Oval 66"/>
            <p:cNvSpPr>
              <a:spLocks noChangeArrowheads="1"/>
            </p:cNvSpPr>
            <p:nvPr/>
          </p:nvSpPr>
          <p:spPr bwMode="auto">
            <a:xfrm>
              <a:off x="4311" y="1791"/>
              <a:ext cx="360" cy="34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1" name="Oval 67"/>
            <p:cNvSpPr>
              <a:spLocks noChangeArrowheads="1"/>
            </p:cNvSpPr>
            <p:nvPr/>
          </p:nvSpPr>
          <p:spPr bwMode="auto">
            <a:xfrm>
              <a:off x="4492" y="1624"/>
              <a:ext cx="203" cy="1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2" name="Oval 68"/>
            <p:cNvSpPr>
              <a:spLocks noChangeArrowheads="1"/>
            </p:cNvSpPr>
            <p:nvPr/>
          </p:nvSpPr>
          <p:spPr bwMode="auto">
            <a:xfrm>
              <a:off x="4223" y="1648"/>
              <a:ext cx="42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3" name="Oval 69"/>
            <p:cNvSpPr>
              <a:spLocks noChangeArrowheads="1"/>
            </p:cNvSpPr>
            <p:nvPr/>
          </p:nvSpPr>
          <p:spPr bwMode="auto">
            <a:xfrm>
              <a:off x="4577" y="1709"/>
              <a:ext cx="43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4" name="Oval 70"/>
            <p:cNvSpPr>
              <a:spLocks noChangeArrowheads="1"/>
            </p:cNvSpPr>
            <p:nvPr/>
          </p:nvSpPr>
          <p:spPr bwMode="auto">
            <a:xfrm>
              <a:off x="4508" y="1779"/>
              <a:ext cx="41" cy="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5" name="Oval 71"/>
            <p:cNvSpPr>
              <a:spLocks noChangeArrowheads="1"/>
            </p:cNvSpPr>
            <p:nvPr/>
          </p:nvSpPr>
          <p:spPr bwMode="auto">
            <a:xfrm>
              <a:off x="4476" y="1940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6" name="Text Box 72"/>
            <p:cNvSpPr txBox="1">
              <a:spLocks noChangeArrowheads="1"/>
            </p:cNvSpPr>
            <p:nvPr/>
          </p:nvSpPr>
          <p:spPr bwMode="auto">
            <a:xfrm>
              <a:off x="4284" y="1897"/>
              <a:ext cx="24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de-CH" sz="1600">
                <a:solidFill>
                  <a:schemeClr val="tx1"/>
                </a:solidFill>
                <a:latin typeface="CMMI10" pitchFamily="34" charset="0"/>
                <a:cs typeface="Arial" charset="0"/>
              </a:endParaRPr>
            </a:p>
          </p:txBody>
        </p:sp>
        <p:sp>
          <p:nvSpPr>
            <p:cNvPr id="851017" name="Oval 73"/>
            <p:cNvSpPr>
              <a:spLocks noChangeArrowheads="1"/>
            </p:cNvSpPr>
            <p:nvPr/>
          </p:nvSpPr>
          <p:spPr bwMode="auto">
            <a:xfrm>
              <a:off x="4473" y="1937"/>
              <a:ext cx="49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18" name="Oval 74"/>
            <p:cNvSpPr>
              <a:spLocks noChangeArrowheads="1"/>
            </p:cNvSpPr>
            <p:nvPr/>
          </p:nvSpPr>
          <p:spPr bwMode="auto">
            <a:xfrm>
              <a:off x="4218" y="1647"/>
              <a:ext cx="47" cy="4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3278188" y="5246688"/>
            <a:ext cx="2706684" cy="360362"/>
            <a:chOff x="1462" y="3385"/>
            <a:chExt cx="1705" cy="227"/>
          </a:xfrm>
        </p:grpSpPr>
        <p:sp>
          <p:nvSpPr>
            <p:cNvPr id="851020" name="Text Box 76"/>
            <p:cNvSpPr txBox="1">
              <a:spLocks noChangeArrowheads="1"/>
            </p:cNvSpPr>
            <p:nvPr/>
          </p:nvSpPr>
          <p:spPr bwMode="auto">
            <a:xfrm>
              <a:off x="1679" y="3385"/>
              <a:ext cx="11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Interference</a:t>
              </a:r>
            </a:p>
          </p:txBody>
        </p:sp>
        <p:sp>
          <p:nvSpPr>
            <p:cNvPr id="851021" name="AutoShape 77"/>
            <p:cNvSpPr>
              <a:spLocks noChangeArrowheads="1"/>
            </p:cNvSpPr>
            <p:nvPr/>
          </p:nvSpPr>
          <p:spPr bwMode="auto">
            <a:xfrm>
              <a:off x="1462" y="3418"/>
              <a:ext cx="226" cy="194"/>
            </a:xfrm>
            <a:prstGeom prst="rightArrow">
              <a:avLst>
                <a:gd name="adj1" fmla="val 50000"/>
                <a:gd name="adj2" fmla="val 29124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1022" name="Picture 7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0" y="3432"/>
              <a:ext cx="5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9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4920" y="5145309"/>
            <a:ext cx="704158" cy="111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0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Node-based Interference Model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1116012"/>
          </a:xfrm>
          <a:noFill/>
          <a:ln/>
        </p:spPr>
        <p:txBody>
          <a:bodyPr/>
          <a:lstStyle/>
          <a:p>
            <a:endParaRPr lang="en-US" sz="800"/>
          </a:p>
          <a:p>
            <a:r>
              <a:rPr lang="en-US"/>
              <a:t>Arbitrary distributed nodes in one dimension</a:t>
            </a:r>
          </a:p>
          <a:p>
            <a:endParaRPr lang="en-US" sz="600"/>
          </a:p>
          <a:p>
            <a:pPr lvl="1"/>
            <a:r>
              <a:rPr lang="en-US"/>
              <a:t>Approximation algorithm with approximation ratio in O(      )</a:t>
            </a:r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28700" y="2192338"/>
            <a:ext cx="6624638" cy="409575"/>
            <a:chOff x="648" y="1159"/>
            <a:chExt cx="4173" cy="258"/>
          </a:xfrm>
        </p:grpSpPr>
        <p:sp>
          <p:nvSpPr>
            <p:cNvPr id="852997" name="Arc 5"/>
            <p:cNvSpPr>
              <a:spLocks/>
            </p:cNvSpPr>
            <p:nvPr/>
          </p:nvSpPr>
          <p:spPr bwMode="auto">
            <a:xfrm>
              <a:off x="4496" y="1221"/>
              <a:ext cx="228" cy="70"/>
            </a:xfrm>
            <a:custGeom>
              <a:avLst/>
              <a:gdLst>
                <a:gd name="G0" fmla="+- 21340 0 0"/>
                <a:gd name="G1" fmla="+- 21600 0 0"/>
                <a:gd name="G2" fmla="+- 21600 0 0"/>
                <a:gd name="T0" fmla="*/ 0 w 42940"/>
                <a:gd name="T1" fmla="*/ 18261 h 21600"/>
                <a:gd name="T2" fmla="*/ 42940 w 42940"/>
                <a:gd name="T3" fmla="*/ 21600 h 21600"/>
                <a:gd name="T4" fmla="*/ 21340 w 429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40" h="21600" fill="none" extrusionOk="0">
                  <a:moveTo>
                    <a:pt x="-1" y="18260"/>
                  </a:moveTo>
                  <a:cubicBezTo>
                    <a:pt x="1644" y="7748"/>
                    <a:pt x="10699" y="-1"/>
                    <a:pt x="21340" y="0"/>
                  </a:cubicBezTo>
                  <a:cubicBezTo>
                    <a:pt x="33269" y="0"/>
                    <a:pt x="42940" y="9670"/>
                    <a:pt x="42940" y="21600"/>
                  </a:cubicBezTo>
                </a:path>
                <a:path w="42940" h="21600" stroke="0" extrusionOk="0">
                  <a:moveTo>
                    <a:pt x="-1" y="18260"/>
                  </a:moveTo>
                  <a:cubicBezTo>
                    <a:pt x="1644" y="7748"/>
                    <a:pt x="10699" y="-1"/>
                    <a:pt x="21340" y="0"/>
                  </a:cubicBezTo>
                  <a:cubicBezTo>
                    <a:pt x="33269" y="0"/>
                    <a:pt x="42940" y="9670"/>
                    <a:pt x="42940" y="21600"/>
                  </a:cubicBezTo>
                  <a:lnTo>
                    <a:pt x="2134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8" name="Arc 6"/>
            <p:cNvSpPr>
              <a:spLocks/>
            </p:cNvSpPr>
            <p:nvPr/>
          </p:nvSpPr>
          <p:spPr bwMode="auto">
            <a:xfrm>
              <a:off x="796" y="1234"/>
              <a:ext cx="212" cy="58"/>
            </a:xfrm>
            <a:custGeom>
              <a:avLst/>
              <a:gdLst>
                <a:gd name="G0" fmla="+- 21340 0 0"/>
                <a:gd name="G1" fmla="+- 21600 0 0"/>
                <a:gd name="G2" fmla="+- 21600 0 0"/>
                <a:gd name="T0" fmla="*/ 0 w 42940"/>
                <a:gd name="T1" fmla="*/ 18261 h 21600"/>
                <a:gd name="T2" fmla="*/ 42940 w 42940"/>
                <a:gd name="T3" fmla="*/ 21600 h 21600"/>
                <a:gd name="T4" fmla="*/ 21340 w 429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40" h="21600" fill="none" extrusionOk="0">
                  <a:moveTo>
                    <a:pt x="-1" y="18260"/>
                  </a:moveTo>
                  <a:cubicBezTo>
                    <a:pt x="1644" y="7748"/>
                    <a:pt x="10699" y="-1"/>
                    <a:pt x="21340" y="0"/>
                  </a:cubicBezTo>
                  <a:cubicBezTo>
                    <a:pt x="33269" y="0"/>
                    <a:pt x="42940" y="9670"/>
                    <a:pt x="42940" y="21600"/>
                  </a:cubicBezTo>
                </a:path>
                <a:path w="42940" h="21600" stroke="0" extrusionOk="0">
                  <a:moveTo>
                    <a:pt x="-1" y="18260"/>
                  </a:moveTo>
                  <a:cubicBezTo>
                    <a:pt x="1644" y="7748"/>
                    <a:pt x="10699" y="-1"/>
                    <a:pt x="21340" y="0"/>
                  </a:cubicBezTo>
                  <a:cubicBezTo>
                    <a:pt x="33269" y="0"/>
                    <a:pt x="42940" y="9670"/>
                    <a:pt x="42940" y="21600"/>
                  </a:cubicBezTo>
                  <a:lnTo>
                    <a:pt x="2134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9" name="Line 7"/>
            <p:cNvSpPr>
              <a:spLocks noChangeShapeType="1"/>
            </p:cNvSpPr>
            <p:nvPr/>
          </p:nvSpPr>
          <p:spPr bwMode="auto">
            <a:xfrm flipV="1">
              <a:off x="648" y="1294"/>
              <a:ext cx="4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000" name="Line 8"/>
            <p:cNvSpPr>
              <a:spLocks noChangeShapeType="1"/>
            </p:cNvSpPr>
            <p:nvPr/>
          </p:nvSpPr>
          <p:spPr bwMode="auto">
            <a:xfrm>
              <a:off x="4643" y="1160"/>
              <a:ext cx="5" cy="2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853001" name="AutoShape 9"/>
            <p:cNvCxnSpPr>
              <a:cxnSpLocks noChangeShapeType="1"/>
            </p:cNvCxnSpPr>
            <p:nvPr/>
          </p:nvCxnSpPr>
          <p:spPr bwMode="auto">
            <a:xfrm rot="5400000" flipV="1">
              <a:off x="2353" y="841"/>
              <a:ext cx="4" cy="864"/>
            </a:xfrm>
            <a:prstGeom prst="curvedConnector3">
              <a:avLst>
                <a:gd name="adj1" fmla="val -36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2" name="AutoShape 10"/>
            <p:cNvCxnSpPr>
              <a:cxnSpLocks noChangeShapeType="1"/>
            </p:cNvCxnSpPr>
            <p:nvPr/>
          </p:nvCxnSpPr>
          <p:spPr bwMode="auto">
            <a:xfrm rot="16200000">
              <a:off x="3302" y="754"/>
              <a:ext cx="6" cy="1036"/>
            </a:xfrm>
            <a:prstGeom prst="curvedConnector3">
              <a:avLst>
                <a:gd name="adj1" fmla="val 25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3" name="AutoShape 11"/>
            <p:cNvCxnSpPr>
              <a:cxnSpLocks noChangeShapeType="1"/>
            </p:cNvCxnSpPr>
            <p:nvPr/>
          </p:nvCxnSpPr>
          <p:spPr bwMode="auto">
            <a:xfrm rot="5400000" flipH="1" flipV="1">
              <a:off x="1157" y="1165"/>
              <a:ext cx="7" cy="301"/>
            </a:xfrm>
            <a:prstGeom prst="curvedConnector3">
              <a:avLst>
                <a:gd name="adj1" fmla="val -205714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4" name="AutoShape 12"/>
            <p:cNvCxnSpPr>
              <a:cxnSpLocks noChangeShapeType="1"/>
            </p:cNvCxnSpPr>
            <p:nvPr/>
          </p:nvCxnSpPr>
          <p:spPr bwMode="auto">
            <a:xfrm rot="16200000">
              <a:off x="1465" y="816"/>
              <a:ext cx="3" cy="913"/>
            </a:xfrm>
            <a:prstGeom prst="curvedConnector3">
              <a:avLst>
                <a:gd name="adj1" fmla="val 49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5" name="AutoShape 13"/>
            <p:cNvCxnSpPr>
              <a:cxnSpLocks noChangeShapeType="1"/>
            </p:cNvCxnSpPr>
            <p:nvPr/>
          </p:nvCxnSpPr>
          <p:spPr bwMode="auto">
            <a:xfrm rot="16200000">
              <a:off x="4159" y="931"/>
              <a:ext cx="2" cy="674"/>
            </a:xfrm>
            <a:prstGeom prst="curvedConnector3">
              <a:avLst>
                <a:gd name="adj1" fmla="val 73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6" name="AutoShape 14"/>
            <p:cNvCxnSpPr>
              <a:cxnSpLocks noChangeShapeType="1"/>
            </p:cNvCxnSpPr>
            <p:nvPr/>
          </p:nvCxnSpPr>
          <p:spPr bwMode="auto">
            <a:xfrm rot="5400000">
              <a:off x="1118" y="1207"/>
              <a:ext cx="2" cy="218"/>
            </a:xfrm>
            <a:prstGeom prst="curvedConnector3">
              <a:avLst>
                <a:gd name="adj1" fmla="val 59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7" name="AutoShape 15"/>
            <p:cNvCxnSpPr>
              <a:cxnSpLocks noChangeShapeType="1"/>
            </p:cNvCxnSpPr>
            <p:nvPr/>
          </p:nvCxnSpPr>
          <p:spPr bwMode="auto">
            <a:xfrm rot="5400000">
              <a:off x="1079" y="1247"/>
              <a:ext cx="3" cy="141"/>
            </a:xfrm>
            <a:prstGeom prst="curvedConnector3">
              <a:avLst>
                <a:gd name="adj1" fmla="val 266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8" name="AutoShape 16"/>
            <p:cNvCxnSpPr>
              <a:cxnSpLocks noChangeShapeType="1"/>
            </p:cNvCxnSpPr>
            <p:nvPr/>
          </p:nvCxnSpPr>
          <p:spPr bwMode="auto">
            <a:xfrm rot="5400000">
              <a:off x="1047" y="1279"/>
              <a:ext cx="3" cy="77"/>
            </a:xfrm>
            <a:prstGeom prst="curvedConnector3">
              <a:avLst>
                <a:gd name="adj1" fmla="val 173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09" name="AutoShape 17"/>
            <p:cNvCxnSpPr>
              <a:cxnSpLocks noChangeShapeType="1"/>
            </p:cNvCxnSpPr>
            <p:nvPr/>
          </p:nvCxnSpPr>
          <p:spPr bwMode="auto">
            <a:xfrm rot="5400000" flipH="1" flipV="1">
              <a:off x="1847" y="1241"/>
              <a:ext cx="1" cy="151"/>
            </a:xfrm>
            <a:prstGeom prst="curvedConnector3">
              <a:avLst>
                <a:gd name="adj1" fmla="val -42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0" name="AutoShape 18"/>
            <p:cNvCxnSpPr>
              <a:cxnSpLocks noChangeShapeType="1"/>
            </p:cNvCxnSpPr>
            <p:nvPr/>
          </p:nvCxnSpPr>
          <p:spPr bwMode="auto">
            <a:xfrm rot="5400000" flipH="1" flipV="1">
              <a:off x="1986" y="1250"/>
              <a:ext cx="3" cy="129"/>
            </a:xfrm>
            <a:prstGeom prst="curvedConnector3">
              <a:avLst>
                <a:gd name="adj1" fmla="val -193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2624" y="1153"/>
              <a:ext cx="3" cy="323"/>
            </a:xfrm>
            <a:prstGeom prst="curvedConnector3">
              <a:avLst>
                <a:gd name="adj1" fmla="val 373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2" name="AutoShape 20"/>
            <p:cNvCxnSpPr>
              <a:cxnSpLocks noChangeShapeType="1"/>
            </p:cNvCxnSpPr>
            <p:nvPr/>
          </p:nvCxnSpPr>
          <p:spPr bwMode="auto">
            <a:xfrm rot="16200000" flipH="1">
              <a:off x="2737" y="1270"/>
              <a:ext cx="6" cy="94"/>
            </a:xfrm>
            <a:prstGeom prst="curvedConnector3">
              <a:avLst>
                <a:gd name="adj1" fmla="val 6999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3" name="AutoShape 21"/>
            <p:cNvCxnSpPr>
              <a:cxnSpLocks noChangeShapeType="1"/>
            </p:cNvCxnSpPr>
            <p:nvPr/>
          </p:nvCxnSpPr>
          <p:spPr bwMode="auto">
            <a:xfrm rot="5400000">
              <a:off x="2103" y="1132"/>
              <a:ext cx="2" cy="362"/>
            </a:xfrm>
            <a:prstGeom prst="curvedConnector3">
              <a:avLst>
                <a:gd name="adj1" fmla="val 73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4" name="AutoShape 22"/>
            <p:cNvCxnSpPr>
              <a:cxnSpLocks noChangeShapeType="1"/>
            </p:cNvCxnSpPr>
            <p:nvPr/>
          </p:nvCxnSpPr>
          <p:spPr bwMode="auto">
            <a:xfrm rot="16200000" flipV="1">
              <a:off x="2039" y="1196"/>
              <a:ext cx="1" cy="233"/>
            </a:xfrm>
            <a:prstGeom prst="curvedConnector3">
              <a:avLst>
                <a:gd name="adj1" fmla="val -86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5" name="AutoShape 23"/>
            <p:cNvCxnSpPr>
              <a:cxnSpLocks noChangeShapeType="1"/>
            </p:cNvCxnSpPr>
            <p:nvPr/>
          </p:nvCxnSpPr>
          <p:spPr bwMode="auto">
            <a:xfrm rot="5400000" flipH="1" flipV="1">
              <a:off x="3021" y="1078"/>
              <a:ext cx="2" cy="470"/>
            </a:xfrm>
            <a:prstGeom prst="curvedConnector3">
              <a:avLst>
                <a:gd name="adj1" fmla="val -60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6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2957" y="1144"/>
              <a:ext cx="1" cy="341"/>
            </a:xfrm>
            <a:prstGeom prst="curvedConnector3">
              <a:avLst>
                <a:gd name="adj1" fmla="val 90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7" name="AutoShape 25"/>
            <p:cNvCxnSpPr>
              <a:cxnSpLocks noChangeShapeType="1"/>
            </p:cNvCxnSpPr>
            <p:nvPr/>
          </p:nvCxnSpPr>
          <p:spPr bwMode="auto">
            <a:xfrm rot="5400000" flipH="1" flipV="1">
              <a:off x="2850" y="1252"/>
              <a:ext cx="3" cy="129"/>
            </a:xfrm>
            <a:prstGeom prst="curvedConnector3">
              <a:avLst>
                <a:gd name="adj1" fmla="val -153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8" name="AutoShape 26"/>
            <p:cNvCxnSpPr>
              <a:cxnSpLocks noChangeShapeType="1"/>
            </p:cNvCxnSpPr>
            <p:nvPr/>
          </p:nvCxnSpPr>
          <p:spPr bwMode="auto">
            <a:xfrm rot="5400000" flipH="1" flipV="1">
              <a:off x="3576" y="1066"/>
              <a:ext cx="3" cy="491"/>
            </a:xfrm>
            <a:prstGeom prst="curvedConnector3">
              <a:avLst>
                <a:gd name="adj1" fmla="val -326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19" name="AutoShape 27"/>
            <p:cNvCxnSpPr>
              <a:cxnSpLocks noChangeShapeType="1"/>
            </p:cNvCxnSpPr>
            <p:nvPr/>
          </p:nvCxnSpPr>
          <p:spPr bwMode="auto">
            <a:xfrm rot="16200000" flipH="1">
              <a:off x="3641" y="1132"/>
              <a:ext cx="1" cy="362"/>
            </a:xfrm>
            <a:prstGeom prst="curvedConnector3">
              <a:avLst>
                <a:gd name="adj1" fmla="val 52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20" name="AutoShape 28"/>
            <p:cNvCxnSpPr>
              <a:cxnSpLocks noChangeShapeType="1"/>
            </p:cNvCxnSpPr>
            <p:nvPr/>
          </p:nvCxnSpPr>
          <p:spPr bwMode="auto">
            <a:xfrm rot="5400000" flipH="1" flipV="1">
              <a:off x="3986" y="1144"/>
              <a:ext cx="7" cy="333"/>
            </a:xfrm>
            <a:prstGeom prst="curvedConnector3">
              <a:avLst>
                <a:gd name="adj1" fmla="val -145714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21" name="AutoShape 29"/>
            <p:cNvCxnSpPr>
              <a:cxnSpLocks noChangeShapeType="1"/>
            </p:cNvCxnSpPr>
            <p:nvPr/>
          </p:nvCxnSpPr>
          <p:spPr bwMode="auto">
            <a:xfrm rot="5400000" flipH="1" flipV="1">
              <a:off x="3923" y="1210"/>
              <a:ext cx="4" cy="204"/>
            </a:xfrm>
            <a:prstGeom prst="curvedConnector3">
              <a:avLst>
                <a:gd name="adj1" fmla="val -17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3022" name="AutoShape 30"/>
            <p:cNvCxnSpPr>
              <a:cxnSpLocks noChangeShapeType="1"/>
            </p:cNvCxnSpPr>
            <p:nvPr/>
          </p:nvCxnSpPr>
          <p:spPr bwMode="auto">
            <a:xfrm rot="5400000" flipH="1" flipV="1">
              <a:off x="3886" y="1248"/>
              <a:ext cx="3" cy="129"/>
            </a:xfrm>
            <a:prstGeom prst="curvedConnector3">
              <a:avLst>
                <a:gd name="adj1" fmla="val -14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53023" name="Line 31"/>
            <p:cNvSpPr>
              <a:spLocks noChangeShapeType="1"/>
            </p:cNvSpPr>
            <p:nvPr/>
          </p:nvSpPr>
          <p:spPr bwMode="auto">
            <a:xfrm>
              <a:off x="807" y="128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024" name="Oval 32"/>
            <p:cNvSpPr>
              <a:spLocks noChangeArrowheads="1"/>
            </p:cNvSpPr>
            <p:nvPr/>
          </p:nvSpPr>
          <p:spPr bwMode="auto">
            <a:xfrm>
              <a:off x="784" y="1277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5" name="Oval 33"/>
            <p:cNvSpPr>
              <a:spLocks noChangeArrowheads="1"/>
            </p:cNvSpPr>
            <p:nvPr/>
          </p:nvSpPr>
          <p:spPr bwMode="auto">
            <a:xfrm>
              <a:off x="997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6" name="Oval 34"/>
            <p:cNvSpPr>
              <a:spLocks noChangeArrowheads="1"/>
            </p:cNvSpPr>
            <p:nvPr/>
          </p:nvSpPr>
          <p:spPr bwMode="auto">
            <a:xfrm>
              <a:off x="1075" y="1281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7" name="Oval 35"/>
            <p:cNvSpPr>
              <a:spLocks noChangeArrowheads="1"/>
            </p:cNvSpPr>
            <p:nvPr/>
          </p:nvSpPr>
          <p:spPr bwMode="auto">
            <a:xfrm>
              <a:off x="1141" y="1280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8" name="Oval 36"/>
            <p:cNvSpPr>
              <a:spLocks noChangeArrowheads="1"/>
            </p:cNvSpPr>
            <p:nvPr/>
          </p:nvSpPr>
          <p:spPr bwMode="auto">
            <a:xfrm>
              <a:off x="1212" y="1279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9" name="Oval 37"/>
            <p:cNvSpPr>
              <a:spLocks noChangeArrowheads="1"/>
            </p:cNvSpPr>
            <p:nvPr/>
          </p:nvSpPr>
          <p:spPr bwMode="auto">
            <a:xfrm>
              <a:off x="1295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0" name="Oval 38"/>
            <p:cNvSpPr>
              <a:spLocks noChangeArrowheads="1"/>
            </p:cNvSpPr>
            <p:nvPr/>
          </p:nvSpPr>
          <p:spPr bwMode="auto">
            <a:xfrm>
              <a:off x="1753" y="1281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1" name="Oval 39"/>
            <p:cNvSpPr>
              <a:spLocks noChangeArrowheads="1"/>
            </p:cNvSpPr>
            <p:nvPr/>
          </p:nvSpPr>
          <p:spPr bwMode="auto">
            <a:xfrm>
              <a:off x="4707" y="1277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2" name="Oval 40"/>
            <p:cNvSpPr>
              <a:spLocks noChangeArrowheads="1"/>
            </p:cNvSpPr>
            <p:nvPr/>
          </p:nvSpPr>
          <p:spPr bwMode="auto">
            <a:xfrm>
              <a:off x="2774" y="1279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3" name="Oval 41"/>
            <p:cNvSpPr>
              <a:spLocks noChangeArrowheads="1"/>
            </p:cNvSpPr>
            <p:nvPr/>
          </p:nvSpPr>
          <p:spPr bwMode="auto">
            <a:xfrm>
              <a:off x="2443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4" name="Oval 42"/>
            <p:cNvSpPr>
              <a:spLocks noChangeArrowheads="1"/>
            </p:cNvSpPr>
            <p:nvPr/>
          </p:nvSpPr>
          <p:spPr bwMode="auto">
            <a:xfrm>
              <a:off x="1905" y="1277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5" name="Oval 43"/>
            <p:cNvSpPr>
              <a:spLocks noChangeArrowheads="1"/>
            </p:cNvSpPr>
            <p:nvPr/>
          </p:nvSpPr>
          <p:spPr bwMode="auto">
            <a:xfrm>
              <a:off x="2037" y="1277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6" name="Oval 44"/>
            <p:cNvSpPr>
              <a:spLocks noChangeArrowheads="1"/>
            </p:cNvSpPr>
            <p:nvPr/>
          </p:nvSpPr>
          <p:spPr bwMode="auto">
            <a:xfrm>
              <a:off x="2141" y="1276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7" name="Oval 45"/>
            <p:cNvSpPr>
              <a:spLocks noChangeArrowheads="1"/>
            </p:cNvSpPr>
            <p:nvPr/>
          </p:nvSpPr>
          <p:spPr bwMode="auto">
            <a:xfrm>
              <a:off x="2275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8" name="Oval 46"/>
            <p:cNvSpPr>
              <a:spLocks noChangeArrowheads="1"/>
            </p:cNvSpPr>
            <p:nvPr/>
          </p:nvSpPr>
          <p:spPr bwMode="auto">
            <a:xfrm>
              <a:off x="3241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9" name="Oval 47"/>
            <p:cNvSpPr>
              <a:spLocks noChangeArrowheads="1"/>
            </p:cNvSpPr>
            <p:nvPr/>
          </p:nvSpPr>
          <p:spPr bwMode="auto">
            <a:xfrm>
              <a:off x="3120" y="1280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0" name="Oval 48"/>
            <p:cNvSpPr>
              <a:spLocks noChangeArrowheads="1"/>
            </p:cNvSpPr>
            <p:nvPr/>
          </p:nvSpPr>
          <p:spPr bwMode="auto">
            <a:xfrm>
              <a:off x="2903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1" name="Oval 49"/>
            <p:cNvSpPr>
              <a:spLocks noChangeArrowheads="1"/>
            </p:cNvSpPr>
            <p:nvPr/>
          </p:nvSpPr>
          <p:spPr bwMode="auto">
            <a:xfrm>
              <a:off x="2671" y="1281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2" name="Oval 50"/>
            <p:cNvSpPr>
              <a:spLocks noChangeArrowheads="1"/>
            </p:cNvSpPr>
            <p:nvPr/>
          </p:nvSpPr>
          <p:spPr bwMode="auto">
            <a:xfrm>
              <a:off x="3443" y="1276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3" name="Oval 51"/>
            <p:cNvSpPr>
              <a:spLocks noChangeArrowheads="1"/>
            </p:cNvSpPr>
            <p:nvPr/>
          </p:nvSpPr>
          <p:spPr bwMode="auto">
            <a:xfrm>
              <a:off x="3319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4" name="Oval 52"/>
            <p:cNvSpPr>
              <a:spLocks noChangeArrowheads="1"/>
            </p:cNvSpPr>
            <p:nvPr/>
          </p:nvSpPr>
          <p:spPr bwMode="auto">
            <a:xfrm>
              <a:off x="4481" y="1279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5" name="Oval 53"/>
            <p:cNvSpPr>
              <a:spLocks noChangeArrowheads="1"/>
            </p:cNvSpPr>
            <p:nvPr/>
          </p:nvSpPr>
          <p:spPr bwMode="auto">
            <a:xfrm>
              <a:off x="3808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6" name="Oval 54"/>
            <p:cNvSpPr>
              <a:spLocks noChangeArrowheads="1"/>
            </p:cNvSpPr>
            <p:nvPr/>
          </p:nvSpPr>
          <p:spPr bwMode="auto">
            <a:xfrm>
              <a:off x="4140" y="1277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7" name="Oval 55"/>
            <p:cNvSpPr>
              <a:spLocks noChangeArrowheads="1"/>
            </p:cNvSpPr>
            <p:nvPr/>
          </p:nvSpPr>
          <p:spPr bwMode="auto">
            <a:xfrm>
              <a:off x="4007" y="1278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8" name="Oval 56"/>
            <p:cNvSpPr>
              <a:spLocks noChangeArrowheads="1"/>
            </p:cNvSpPr>
            <p:nvPr/>
          </p:nvSpPr>
          <p:spPr bwMode="auto">
            <a:xfrm>
              <a:off x="3931" y="1280"/>
              <a:ext cx="34" cy="3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49" name="Line 57"/>
            <p:cNvSpPr>
              <a:spLocks noChangeShapeType="1"/>
            </p:cNvSpPr>
            <p:nvPr/>
          </p:nvSpPr>
          <p:spPr bwMode="auto">
            <a:xfrm>
              <a:off x="893" y="1159"/>
              <a:ext cx="5" cy="2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050" name="Oval 58"/>
            <p:cNvSpPr>
              <a:spLocks noChangeArrowheads="1"/>
            </p:cNvSpPr>
            <p:nvPr/>
          </p:nvSpPr>
          <p:spPr bwMode="auto">
            <a:xfrm>
              <a:off x="777" y="1267"/>
              <a:ext cx="46" cy="46"/>
            </a:xfrm>
            <a:prstGeom prst="ellipse">
              <a:avLst/>
            </a:prstGeom>
            <a:solidFill>
              <a:srgbClr val="767AA0"/>
            </a:solidFill>
            <a:ln w="1270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51" name="Oval 59"/>
            <p:cNvSpPr>
              <a:spLocks noChangeArrowheads="1"/>
            </p:cNvSpPr>
            <p:nvPr/>
          </p:nvSpPr>
          <p:spPr bwMode="auto">
            <a:xfrm>
              <a:off x="986" y="1270"/>
              <a:ext cx="46" cy="46"/>
            </a:xfrm>
            <a:prstGeom prst="ellipse">
              <a:avLst/>
            </a:prstGeom>
            <a:solidFill>
              <a:srgbClr val="767AA0"/>
            </a:solidFill>
            <a:ln w="1270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52" name="Oval 60"/>
            <p:cNvSpPr>
              <a:spLocks noChangeArrowheads="1"/>
            </p:cNvSpPr>
            <p:nvPr/>
          </p:nvSpPr>
          <p:spPr bwMode="auto">
            <a:xfrm>
              <a:off x="2764" y="1273"/>
              <a:ext cx="46" cy="46"/>
            </a:xfrm>
            <a:prstGeom prst="ellipse">
              <a:avLst/>
            </a:prstGeom>
            <a:solidFill>
              <a:srgbClr val="767AA0"/>
            </a:solidFill>
            <a:ln w="1270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53" name="Oval 61"/>
            <p:cNvSpPr>
              <a:spLocks noChangeArrowheads="1"/>
            </p:cNvSpPr>
            <p:nvPr/>
          </p:nvSpPr>
          <p:spPr bwMode="auto">
            <a:xfrm>
              <a:off x="3801" y="1270"/>
              <a:ext cx="46" cy="46"/>
            </a:xfrm>
            <a:prstGeom prst="ellipse">
              <a:avLst/>
            </a:prstGeom>
            <a:solidFill>
              <a:srgbClr val="767AA0"/>
            </a:solidFill>
            <a:ln w="1270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54" name="Oval 62"/>
            <p:cNvSpPr>
              <a:spLocks noChangeArrowheads="1"/>
            </p:cNvSpPr>
            <p:nvPr/>
          </p:nvSpPr>
          <p:spPr bwMode="auto">
            <a:xfrm>
              <a:off x="4476" y="1270"/>
              <a:ext cx="46" cy="46"/>
            </a:xfrm>
            <a:prstGeom prst="ellipse">
              <a:avLst/>
            </a:prstGeom>
            <a:solidFill>
              <a:srgbClr val="767AA0"/>
            </a:solidFill>
            <a:ln w="1270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55" name="Oval 63"/>
            <p:cNvSpPr>
              <a:spLocks noChangeArrowheads="1"/>
            </p:cNvSpPr>
            <p:nvPr/>
          </p:nvSpPr>
          <p:spPr bwMode="auto">
            <a:xfrm>
              <a:off x="4702" y="1267"/>
              <a:ext cx="46" cy="46"/>
            </a:xfrm>
            <a:prstGeom prst="ellipse">
              <a:avLst/>
            </a:prstGeom>
            <a:solidFill>
              <a:srgbClr val="767AA0"/>
            </a:solidFill>
            <a:ln w="1270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56" name="Oval 64"/>
            <p:cNvSpPr>
              <a:spLocks noChangeArrowheads="1"/>
            </p:cNvSpPr>
            <p:nvPr/>
          </p:nvSpPr>
          <p:spPr bwMode="auto">
            <a:xfrm>
              <a:off x="1902" y="1273"/>
              <a:ext cx="46" cy="46"/>
            </a:xfrm>
            <a:prstGeom prst="ellipse">
              <a:avLst/>
            </a:prstGeom>
            <a:solidFill>
              <a:srgbClr val="767AA0"/>
            </a:solidFill>
            <a:ln w="12700">
              <a:solidFill>
                <a:srgbClr val="767A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3057" name="Rectangle 65"/>
          <p:cNvSpPr>
            <a:spLocks noChangeArrowheads="1"/>
          </p:cNvSpPr>
          <p:nvPr/>
        </p:nvSpPr>
        <p:spPr bwMode="auto">
          <a:xfrm>
            <a:off x="473075" y="3171825"/>
            <a:ext cx="8207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Two-dimensional node distributions</a:t>
            </a:r>
          </a:p>
          <a:p>
            <a:pPr marL="342900" indent="-342900">
              <a:buFontTx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742950" lvl="1" indent="-285750" algn="l">
              <a:buFontTx/>
              <a:buChar char="–"/>
            </a:pPr>
            <a:r>
              <a:rPr lang="en-US" sz="1800" dirty="0" smtClean="0"/>
              <a:t>Simple r</a:t>
            </a:r>
            <a:r>
              <a:rPr lang="en-US" sz="1800" dirty="0" smtClean="0">
                <a:solidFill>
                  <a:schemeClr val="tx1"/>
                </a:solidFill>
              </a:rPr>
              <a:t>andomized </a:t>
            </a:r>
            <a:r>
              <a:rPr lang="en-US" sz="1800" dirty="0">
                <a:solidFill>
                  <a:schemeClr val="tx1"/>
                </a:solidFill>
              </a:rPr>
              <a:t>algorithm resulting in interference O(            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Tx/>
              <a:buChar char="–"/>
            </a:pPr>
            <a:endParaRPr lang="en-US" sz="600" dirty="0">
              <a:solidFill>
                <a:schemeClr val="tx1"/>
              </a:solidFill>
            </a:endParaRPr>
          </a:p>
          <a:p>
            <a:pPr marL="742950" lvl="1" indent="-285750" algn="l">
              <a:buFontTx/>
              <a:buChar char="–"/>
            </a:pPr>
            <a:r>
              <a:rPr lang="en-US" sz="1800" dirty="0" smtClean="0">
                <a:solidFill>
                  <a:schemeClr val="tx1"/>
                </a:solidFill>
              </a:rPr>
              <a:t>Can be improved to O(√n)</a:t>
            </a:r>
            <a:endParaRPr lang="en-US" sz="1800" baseline="30000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370763" y="119063"/>
            <a:ext cx="1116012" cy="912812"/>
            <a:chOff x="3370" y="1179"/>
            <a:chExt cx="1491" cy="1222"/>
          </a:xfrm>
        </p:grpSpPr>
        <p:sp>
          <p:nvSpPr>
            <p:cNvPr id="853059" name="Line 67"/>
            <p:cNvSpPr>
              <a:spLocks noChangeShapeType="1"/>
            </p:cNvSpPr>
            <p:nvPr/>
          </p:nvSpPr>
          <p:spPr bwMode="auto">
            <a:xfrm flipV="1">
              <a:off x="3854" y="1667"/>
              <a:ext cx="386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060" name="Oval 68"/>
            <p:cNvSpPr>
              <a:spLocks noChangeArrowheads="1"/>
            </p:cNvSpPr>
            <p:nvPr/>
          </p:nvSpPr>
          <p:spPr bwMode="auto">
            <a:xfrm>
              <a:off x="3831" y="1927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61" name="Line 69"/>
            <p:cNvSpPr>
              <a:spLocks noChangeShapeType="1"/>
            </p:cNvSpPr>
            <p:nvPr/>
          </p:nvSpPr>
          <p:spPr bwMode="auto">
            <a:xfrm>
              <a:off x="4262" y="1672"/>
              <a:ext cx="26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062" name="Line 70"/>
            <p:cNvSpPr>
              <a:spLocks noChangeShapeType="1"/>
            </p:cNvSpPr>
            <p:nvPr/>
          </p:nvSpPr>
          <p:spPr bwMode="auto">
            <a:xfrm flipV="1">
              <a:off x="4499" y="1788"/>
              <a:ext cx="21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063" name="Line 71"/>
            <p:cNvSpPr>
              <a:spLocks noChangeShapeType="1"/>
            </p:cNvSpPr>
            <p:nvPr/>
          </p:nvSpPr>
          <p:spPr bwMode="auto">
            <a:xfrm flipV="1">
              <a:off x="4531" y="1722"/>
              <a:ext cx="69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064" name="Oval 72"/>
            <p:cNvSpPr>
              <a:spLocks noChangeArrowheads="1"/>
            </p:cNvSpPr>
            <p:nvPr/>
          </p:nvSpPr>
          <p:spPr bwMode="auto">
            <a:xfrm>
              <a:off x="3370" y="1470"/>
              <a:ext cx="963" cy="93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65" name="Oval 73"/>
            <p:cNvSpPr>
              <a:spLocks noChangeArrowheads="1"/>
            </p:cNvSpPr>
            <p:nvPr/>
          </p:nvSpPr>
          <p:spPr bwMode="auto">
            <a:xfrm>
              <a:off x="3738" y="1179"/>
              <a:ext cx="983" cy="9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66" name="Oval 74"/>
            <p:cNvSpPr>
              <a:spLocks noChangeArrowheads="1"/>
            </p:cNvSpPr>
            <p:nvPr/>
          </p:nvSpPr>
          <p:spPr bwMode="auto">
            <a:xfrm>
              <a:off x="4202" y="1461"/>
              <a:ext cx="659" cy="6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67" name="Oval 75"/>
            <p:cNvSpPr>
              <a:spLocks noChangeArrowheads="1"/>
            </p:cNvSpPr>
            <p:nvPr/>
          </p:nvSpPr>
          <p:spPr bwMode="auto">
            <a:xfrm>
              <a:off x="4311" y="1791"/>
              <a:ext cx="360" cy="34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68" name="Oval 76"/>
            <p:cNvSpPr>
              <a:spLocks noChangeArrowheads="1"/>
            </p:cNvSpPr>
            <p:nvPr/>
          </p:nvSpPr>
          <p:spPr bwMode="auto">
            <a:xfrm>
              <a:off x="4492" y="1624"/>
              <a:ext cx="203" cy="1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69" name="Oval 77"/>
            <p:cNvSpPr>
              <a:spLocks noChangeArrowheads="1"/>
            </p:cNvSpPr>
            <p:nvPr/>
          </p:nvSpPr>
          <p:spPr bwMode="auto">
            <a:xfrm>
              <a:off x="4223" y="1648"/>
              <a:ext cx="42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70" name="Oval 78"/>
            <p:cNvSpPr>
              <a:spLocks noChangeArrowheads="1"/>
            </p:cNvSpPr>
            <p:nvPr/>
          </p:nvSpPr>
          <p:spPr bwMode="auto">
            <a:xfrm>
              <a:off x="4577" y="1709"/>
              <a:ext cx="43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71" name="Oval 79"/>
            <p:cNvSpPr>
              <a:spLocks noChangeArrowheads="1"/>
            </p:cNvSpPr>
            <p:nvPr/>
          </p:nvSpPr>
          <p:spPr bwMode="auto">
            <a:xfrm>
              <a:off x="4508" y="1779"/>
              <a:ext cx="41" cy="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72" name="Oval 80"/>
            <p:cNvSpPr>
              <a:spLocks noChangeArrowheads="1"/>
            </p:cNvSpPr>
            <p:nvPr/>
          </p:nvSpPr>
          <p:spPr bwMode="auto">
            <a:xfrm>
              <a:off x="4476" y="1940"/>
              <a:ext cx="42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73" name="Text Box 81"/>
            <p:cNvSpPr txBox="1">
              <a:spLocks noChangeArrowheads="1"/>
            </p:cNvSpPr>
            <p:nvPr/>
          </p:nvSpPr>
          <p:spPr bwMode="auto">
            <a:xfrm>
              <a:off x="4284" y="1897"/>
              <a:ext cx="24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de-CH" sz="1600">
                <a:solidFill>
                  <a:schemeClr val="tx1"/>
                </a:solidFill>
                <a:latin typeface="CMMI10" pitchFamily="34" charset="0"/>
                <a:cs typeface="Arial" charset="0"/>
              </a:endParaRPr>
            </a:p>
          </p:txBody>
        </p:sp>
        <p:sp>
          <p:nvSpPr>
            <p:cNvPr id="853074" name="Oval 82"/>
            <p:cNvSpPr>
              <a:spLocks noChangeArrowheads="1"/>
            </p:cNvSpPr>
            <p:nvPr/>
          </p:nvSpPr>
          <p:spPr bwMode="auto">
            <a:xfrm>
              <a:off x="4473" y="1937"/>
              <a:ext cx="49" cy="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75" name="Oval 83"/>
            <p:cNvSpPr>
              <a:spLocks noChangeArrowheads="1"/>
            </p:cNvSpPr>
            <p:nvPr/>
          </p:nvSpPr>
          <p:spPr bwMode="auto">
            <a:xfrm>
              <a:off x="4218" y="1647"/>
              <a:ext cx="47" cy="4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3076" name="Picture 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5516" y="3736675"/>
            <a:ext cx="774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3077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1488" y="1576388"/>
            <a:ext cx="3222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 the theory side there are quite a few open problems. Even the simplest questions of the </a:t>
            </a:r>
            <a:r>
              <a:rPr lang="en-US" dirty="0" smtClean="0">
                <a:solidFill>
                  <a:srgbClr val="FF0000"/>
                </a:solidFill>
              </a:rPr>
              <a:t>node-based interference </a:t>
            </a:r>
            <a:r>
              <a:rPr lang="en-US" dirty="0" smtClean="0"/>
              <a:t>model are open:</a:t>
            </a:r>
          </a:p>
          <a:p>
            <a:endParaRPr lang="en-US" dirty="0" smtClean="0"/>
          </a:p>
          <a:p>
            <a:r>
              <a:rPr lang="en-US" dirty="0" smtClean="0"/>
              <a:t>We are given n nodes (points) in the plane, in arbitrary (worst-case) position. You must connect the nodes by a spanning tree. The neighbors of a node are the direct neighbors in the spanning tree. Now draw a circle around each node, centered at the node, with the radius being the minimal radius such that all the nodes’ neighbors are included in the circle. The interference of a node u is defined as the number of circles that include the node u. The interference of the graph is the maximum node interference. We are interested to construct the spanning tree in a way that minimizes the interference. Many questions are open: Is this problem in P, or is it NP-complete? Is there a good approximation algorithm?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Proximity Graphs: Gabriel </a:t>
            </a:r>
            <a:r>
              <a:rPr lang="en-US" dirty="0"/>
              <a:t>Graph et al.</a:t>
            </a:r>
          </a:p>
          <a:p>
            <a:endParaRPr lang="en-US" dirty="0" smtClean="0"/>
          </a:p>
          <a:p>
            <a:r>
              <a:rPr lang="en-US" dirty="0" smtClean="0"/>
              <a:t>Practical Topology Control: XTC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– Topology Control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 Control</a:t>
            </a:r>
            <a:endParaRPr lang="de-CH"/>
          </a:p>
        </p:txBody>
      </p:sp>
      <p:pic>
        <p:nvPicPr>
          <p:cNvPr id="780291" name="Picture 3" descr="CBTCIIecrDeg120N100Rma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213" y="1266825"/>
            <a:ext cx="35829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0292" name="Picture 4" descr="NTCRma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1114425"/>
            <a:ext cx="37290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Clr>
                <a:schemeClr val="tx1"/>
              </a:buClr>
            </a:pPr>
            <a:r>
              <a:rPr lang="en-US">
                <a:solidFill>
                  <a:srgbClr val="FF0000"/>
                </a:solidFill>
              </a:rPr>
              <a:t>Drop long-range neighbors</a:t>
            </a:r>
            <a:r>
              <a:rPr lang="en-US"/>
              <a:t>: Reduces </a:t>
            </a:r>
            <a:r>
              <a:rPr lang="en-US">
                <a:solidFill>
                  <a:srgbClr val="FF0000"/>
                </a:solidFill>
              </a:rPr>
              <a:t>interference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energy</a:t>
            </a:r>
            <a:r>
              <a:rPr lang="en-US"/>
              <a:t>!</a:t>
            </a:r>
          </a:p>
          <a:p>
            <a:r>
              <a:rPr lang="en-US"/>
              <a:t>But still stay </a:t>
            </a:r>
            <a:r>
              <a:rPr lang="en-US">
                <a:solidFill>
                  <a:srgbClr val="FF0000"/>
                </a:solidFill>
              </a:rPr>
              <a:t>connected</a:t>
            </a:r>
            <a:r>
              <a:rPr lang="en-US"/>
              <a:t> (or even spanner)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 Control as a Trade-Off</a:t>
            </a:r>
            <a:endParaRPr lang="de-CH"/>
          </a:p>
        </p:txBody>
      </p:sp>
      <p:pic>
        <p:nvPicPr>
          <p:cNvPr id="782339" name="Picture 3" descr="CBTCIIecrDeg120N100Rma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38" y="1965325"/>
            <a:ext cx="2165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40" name="Picture 4" descr="NTCRma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863725"/>
            <a:ext cx="2254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971550" y="4437063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Network Connectivity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Spanner Property</a:t>
            </a:r>
          </a:p>
        </p:txBody>
      </p:sp>
      <p:sp>
        <p:nvSpPr>
          <p:cNvPr id="782342" name="AutoShape 6"/>
          <p:cNvSpPr>
            <a:spLocks noChangeArrowheads="1"/>
          </p:cNvSpPr>
          <p:nvPr/>
        </p:nvSpPr>
        <p:spPr bwMode="auto">
          <a:xfrm>
            <a:off x="3203575" y="2492375"/>
            <a:ext cx="2736850" cy="1079500"/>
          </a:xfrm>
          <a:prstGeom prst="leftRightArrow">
            <a:avLst>
              <a:gd name="adj1" fmla="val 50000"/>
              <a:gd name="adj2" fmla="val 50706"/>
            </a:avLst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Topology Control</a:t>
            </a:r>
          </a:p>
        </p:txBody>
      </p:sp>
      <p:sp>
        <p:nvSpPr>
          <p:cNvPr id="782343" name="Text Box 7"/>
          <p:cNvSpPr txBox="1">
            <a:spLocks noChangeArrowheads="1"/>
          </p:cNvSpPr>
          <p:nvPr/>
        </p:nvSpPr>
        <p:spPr bwMode="auto">
          <a:xfrm>
            <a:off x="5662476" y="4437063"/>
            <a:ext cx="2965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Conserve Energy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Reduce Interference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Sparse Graph, Low Degree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Planarity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Symmetric Links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Less Dynamics</a:t>
            </a:r>
          </a:p>
        </p:txBody>
      </p:sp>
      <p:sp>
        <p:nvSpPr>
          <p:cNvPr id="782345" name="AutoShape 9"/>
          <p:cNvSpPr>
            <a:spLocks noChangeArrowheads="1"/>
          </p:cNvSpPr>
          <p:nvPr/>
        </p:nvSpPr>
        <p:spPr bwMode="auto">
          <a:xfrm>
            <a:off x="1698687" y="5373688"/>
            <a:ext cx="2292615" cy="369332"/>
          </a:xfrm>
          <a:prstGeom prst="wedgeRectCallout">
            <a:avLst>
              <a:gd name="adj1" fmla="val -48574"/>
              <a:gd name="adj2" fmla="val -142033"/>
            </a:avLst>
          </a:prstGeom>
          <a:solidFill>
            <a:srgbClr val="3983EF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d</a:t>
            </a:r>
            <a:r>
              <a:rPr lang="en-US" sz="1800" b="1" baseline="-25000" dirty="0" err="1" smtClean="0"/>
              <a:t>TC</a:t>
            </a:r>
            <a:r>
              <a:rPr lang="en-US" sz="1800" b="1" baseline="-250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u,v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1800" dirty="0" smtClean="0">
                <a:solidFill>
                  <a:schemeClr val="tx1"/>
                </a:solidFill>
              </a:rPr>
              <a:t> c </a:t>
            </a:r>
            <a:r>
              <a:rPr lang="en-US" sz="1800" dirty="0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sz="1800" dirty="0" smtClean="0"/>
              <a:t> d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u,v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9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1320" y="5383434"/>
            <a:ext cx="704158" cy="111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Spanners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Let the distance of a path from node u to node v, denoted as d(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), be the sum of the Euclidean distances of the links of the shortest path.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Writing d(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de-CH" baseline="30000" dirty="0" smtClean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 is short for taking each link distance to the power of </a:t>
            </a:r>
            <a:r>
              <a:rPr lang="de-CH" i="1" dirty="0" smtClean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, again summing up over all links.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Basic idea: S is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spanner</a:t>
            </a:r>
            <a:r>
              <a:rPr lang="en-US" dirty="0" smtClean="0">
                <a:latin typeface="Calibri" pitchFamily="34" charset="0"/>
              </a:rPr>
              <a:t> of graph G if S is a </a:t>
            </a:r>
            <a:r>
              <a:rPr lang="en-US" dirty="0" err="1" smtClean="0">
                <a:latin typeface="Calibri" pitchFamily="34" charset="0"/>
              </a:rPr>
              <a:t>subgraph</a:t>
            </a:r>
            <a:r>
              <a:rPr lang="en-US" dirty="0" smtClean="0">
                <a:latin typeface="Calibri" pitchFamily="34" charset="0"/>
              </a:rPr>
              <a:t> of G that has certain properties for all pairs of nodes, e.g.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Geometric spanner</a:t>
            </a:r>
            <a:r>
              <a:rPr lang="en-US" dirty="0" smtClean="0">
                <a:latin typeface="Calibri" pitchFamily="34" charset="0"/>
              </a:rPr>
              <a:t>:  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 ≤ </a:t>
            </a:r>
            <a:r>
              <a:rPr lang="en-US" dirty="0" err="1" smtClean="0">
                <a:latin typeface="Calibri" pitchFamily="34" charset="0"/>
              </a:rPr>
              <a:t>c</a:t>
            </a:r>
            <a:r>
              <a:rPr lang="en-US" b="1" dirty="0" err="1" smtClean="0">
                <a:latin typeface="cmsy10" pitchFamily="34" charset="0"/>
              </a:rPr>
              <a:t>¢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G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Power spanner: 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baseline="30000" dirty="0" smtClean="0">
                <a:latin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</a:rPr>
              <a:t> ≤ </a:t>
            </a:r>
            <a:r>
              <a:rPr lang="en-US" dirty="0" err="1" smtClean="0">
                <a:latin typeface="Calibri" pitchFamily="34" charset="0"/>
              </a:rPr>
              <a:t>c</a:t>
            </a:r>
            <a:r>
              <a:rPr lang="en-US" b="1" dirty="0" err="1" smtClean="0">
                <a:latin typeface="cmsy10" pitchFamily="34" charset="0"/>
              </a:rPr>
              <a:t>¢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G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baseline="30000" dirty="0" smtClean="0">
                <a:latin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</a:rPr>
              <a:t>, for path loss exponent </a:t>
            </a:r>
            <a:r>
              <a:rPr lang="el-GR" dirty="0" smtClean="0">
                <a:latin typeface="Calibri" pitchFamily="34" charset="0"/>
              </a:rPr>
              <a:t>α</a:t>
            </a:r>
            <a:endParaRPr lang="de-CH" dirty="0" smtClean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Weak spanner: path of S from u to v within disk of diameter </a:t>
            </a:r>
            <a:r>
              <a:rPr lang="en-US" dirty="0" err="1" smtClean="0">
                <a:latin typeface="Calibri" pitchFamily="34" charset="0"/>
              </a:rPr>
              <a:t>c</a:t>
            </a:r>
            <a:r>
              <a:rPr lang="en-US" b="1" dirty="0" err="1" smtClean="0">
                <a:latin typeface="cmsy10" pitchFamily="34" charset="0"/>
              </a:rPr>
              <a:t>¢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G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Hop spanner: 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de-CH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 ≤ </a:t>
            </a:r>
            <a:r>
              <a:rPr lang="en-US" dirty="0" err="1" smtClean="0">
                <a:latin typeface="Calibri" pitchFamily="34" charset="0"/>
              </a:rPr>
              <a:t>c</a:t>
            </a:r>
            <a:r>
              <a:rPr lang="en-US" b="1" dirty="0" err="1" smtClean="0">
                <a:latin typeface="cmsy10" pitchFamily="34" charset="0"/>
              </a:rPr>
              <a:t>¢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G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de-CH" baseline="30000" dirty="0" smtClean="0">
                <a:latin typeface="Calibri" pitchFamily="34" charset="0"/>
              </a:rPr>
              <a:t>0</a:t>
            </a:r>
            <a:endParaRPr lang="en-US" dirty="0" smtClean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Additive hop spanner: 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de-CH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 ≤ 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G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de-CH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 + c 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de-CH" dirty="0" smtClean="0">
                <a:latin typeface="Calibri" pitchFamily="34" charset="0"/>
              </a:rPr>
              <a:t>,</a:t>
            </a:r>
            <a:r>
              <a:rPr lang="el-GR" dirty="0" smtClean="0">
                <a:latin typeface="Calibri" pitchFamily="34" charset="0"/>
              </a:rPr>
              <a:t> β</a:t>
            </a:r>
            <a:r>
              <a:rPr lang="en-US" dirty="0" smtClean="0">
                <a:latin typeface="Calibri" pitchFamily="34" charset="0"/>
              </a:rPr>
              <a:t>) spanner: 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n-US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 ≤ 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US" b="1" dirty="0" smtClean="0">
                <a:latin typeface="cmsy10" pitchFamily="34" charset="0"/>
              </a:rPr>
              <a:t>¢</a:t>
            </a:r>
            <a:r>
              <a:rPr lang="en-US" dirty="0" err="1" smtClean="0">
                <a:latin typeface="Calibri" pitchFamily="34" charset="0"/>
              </a:rPr>
              <a:t>d</a:t>
            </a:r>
            <a:r>
              <a:rPr lang="en-US" baseline="-25000" dirty="0" err="1" smtClean="0">
                <a:latin typeface="Calibri" pitchFamily="34" charset="0"/>
              </a:rPr>
              <a:t>G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u,v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de-CH" baseline="30000" dirty="0" smtClean="0">
                <a:latin typeface="Calibri" pitchFamily="34" charset="0"/>
              </a:rPr>
              <a:t>0 </a:t>
            </a:r>
            <a:r>
              <a:rPr lang="en-US" dirty="0" smtClean="0">
                <a:latin typeface="Calibri" pitchFamily="34" charset="0"/>
              </a:rPr>
              <a:t>+ </a:t>
            </a:r>
            <a:r>
              <a:rPr lang="el-GR" dirty="0" smtClean="0">
                <a:latin typeface="Calibri" pitchFamily="34" charset="0"/>
              </a:rPr>
              <a:t>β</a:t>
            </a:r>
            <a:endParaRPr lang="de-CH" dirty="0" smtClean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de-CH" dirty="0" smtClean="0">
                <a:latin typeface="Calibri" pitchFamily="34" charset="0"/>
              </a:rPr>
              <a:t>The stretch can be defined as maximum ratio </a:t>
            </a:r>
            <a:r>
              <a:rPr lang="en-US" dirty="0" err="1" smtClean="0"/>
              <a:t>d</a:t>
            </a:r>
            <a:r>
              <a:rPr lang="en-US" baseline="-25000" dirty="0" err="1" smtClean="0">
                <a:latin typeface="Calibri"/>
              </a:rPr>
              <a:t>S</a:t>
            </a:r>
            <a:r>
              <a:rPr lang="en-US" dirty="0" smtClean="0">
                <a:latin typeface="Calibri" pitchFamily="34" charset="0"/>
              </a:rPr>
              <a:t>/</a:t>
            </a:r>
            <a:r>
              <a:rPr lang="en-US" dirty="0" err="1" smtClean="0"/>
              <a:t>d</a:t>
            </a:r>
            <a:r>
              <a:rPr lang="en-US" baseline="-25000" dirty="0" err="1" smtClean="0">
                <a:latin typeface="Calibri"/>
              </a:rPr>
              <a:t>G</a:t>
            </a:r>
            <a:endParaRPr lang="de-CH" dirty="0" smtClean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endParaRPr lang="en-US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Calibri" pitchFamily="34" charset="0"/>
            </a:endParaRPr>
          </a:p>
          <a:p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Gabriel Graph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Let disk(</a:t>
            </a:r>
            <a:r>
              <a:rPr lang="en-US" i="1"/>
              <a:t>u,v</a:t>
            </a:r>
            <a:r>
              <a:rPr lang="en-US"/>
              <a:t>) be a disk with diameter (</a:t>
            </a:r>
            <a:r>
              <a:rPr lang="en-US" i="1"/>
              <a:t>u,v</a:t>
            </a:r>
            <a:r>
              <a:rPr lang="en-US"/>
              <a:t>)</a:t>
            </a:r>
            <a:br>
              <a:rPr lang="en-US"/>
            </a:br>
            <a:r>
              <a:rPr lang="en-US"/>
              <a:t>that is determined by the two points 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. </a:t>
            </a:r>
          </a:p>
          <a:p>
            <a:r>
              <a:rPr lang="en-US"/>
              <a:t>The Gabriel Graph GG(</a:t>
            </a:r>
            <a:r>
              <a:rPr lang="en-US" i="1"/>
              <a:t>V</a:t>
            </a:r>
            <a:r>
              <a:rPr lang="en-US"/>
              <a:t>) is defined </a:t>
            </a:r>
            <a:br>
              <a:rPr lang="en-US"/>
            </a:br>
            <a:r>
              <a:rPr lang="en-US"/>
              <a:t>as an undirected graph (with </a:t>
            </a:r>
            <a:r>
              <a:rPr lang="en-US" i="1"/>
              <a:t>E</a:t>
            </a:r>
            <a:r>
              <a:rPr lang="en-US"/>
              <a:t> being </a:t>
            </a:r>
            <a:br>
              <a:rPr lang="en-US"/>
            </a:br>
            <a:r>
              <a:rPr lang="en-US"/>
              <a:t>a set of undirected edges). There is an </a:t>
            </a:r>
            <a:br>
              <a:rPr lang="en-US"/>
            </a:br>
            <a:r>
              <a:rPr lang="en-US"/>
              <a:t>edge between two nodes 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 </a:t>
            </a:r>
            <a:r>
              <a:rPr lang="en-US"/>
              <a:t>iff the </a:t>
            </a:r>
            <a:br>
              <a:rPr lang="en-US"/>
            </a:br>
            <a:r>
              <a:rPr lang="en-US"/>
              <a:t>disk(</a:t>
            </a:r>
            <a:r>
              <a:rPr lang="en-US" i="1"/>
              <a:t>u,v</a:t>
            </a:r>
            <a:r>
              <a:rPr lang="en-US"/>
              <a:t>) including boundary contains no </a:t>
            </a:r>
            <a:br>
              <a:rPr lang="en-US"/>
            </a:br>
            <a:r>
              <a:rPr lang="en-US"/>
              <a:t>other points.</a:t>
            </a:r>
          </a:p>
          <a:p>
            <a:endParaRPr lang="en-US"/>
          </a:p>
          <a:p>
            <a:r>
              <a:rPr lang="en-US"/>
              <a:t>As we will see the Gabriel Graph </a:t>
            </a:r>
            <a:br>
              <a:rPr lang="en-US"/>
            </a:br>
            <a:r>
              <a:rPr lang="en-US"/>
              <a:t>has interesting properties.</a:t>
            </a:r>
          </a:p>
        </p:txBody>
      </p:sp>
      <p:pic>
        <p:nvPicPr>
          <p:cNvPr id="633861" name="Picture 5" descr="CBTCIIecrDeg120N100Rma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451225"/>
            <a:ext cx="240506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2" name="Oval 6"/>
          <p:cNvSpPr>
            <a:spLocks noChangeArrowheads="1"/>
          </p:cNvSpPr>
          <p:nvPr/>
        </p:nvSpPr>
        <p:spPr bwMode="auto">
          <a:xfrm>
            <a:off x="6515100" y="1341438"/>
            <a:ext cx="1296988" cy="1296987"/>
          </a:xfrm>
          <a:prstGeom prst="ellipse">
            <a:avLst/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disk(</a:t>
            </a:r>
            <a:r>
              <a:rPr lang="en-US" sz="1600" i="1">
                <a:solidFill>
                  <a:schemeClr val="tx1"/>
                </a:solidFill>
              </a:rPr>
              <a:t>u,v</a:t>
            </a:r>
            <a:r>
              <a:rPr lang="en-US" sz="1600">
                <a:solidFill>
                  <a:schemeClr val="tx1"/>
                </a:solidFill>
              </a:rPr>
              <a:t>)</a:t>
            </a:r>
            <a:endParaRPr lang="de-CH" sz="1600">
              <a:solidFill>
                <a:schemeClr val="tx1"/>
              </a:solidFill>
            </a:endParaRPr>
          </a:p>
        </p:txBody>
      </p:sp>
      <p:sp>
        <p:nvSpPr>
          <p:cNvPr id="633863" name="Oval 7"/>
          <p:cNvSpPr>
            <a:spLocks noChangeArrowheads="1"/>
          </p:cNvSpPr>
          <p:nvPr/>
        </p:nvSpPr>
        <p:spPr bwMode="auto">
          <a:xfrm>
            <a:off x="6661150" y="24209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7596188" y="14843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65" name="Line 9"/>
          <p:cNvSpPr>
            <a:spLocks noChangeShapeType="1"/>
          </p:cNvSpPr>
          <p:nvPr/>
        </p:nvSpPr>
        <p:spPr bwMode="auto">
          <a:xfrm flipV="1">
            <a:off x="6661150" y="1484313"/>
            <a:ext cx="100647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7599363" y="12922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v</a:t>
            </a:r>
            <a:endParaRPr lang="de-CH" sz="1600" i="1">
              <a:solidFill>
                <a:schemeClr val="tx1"/>
              </a:solidFill>
            </a:endParaRPr>
          </a:p>
        </p:txBody>
      </p:sp>
      <p:sp>
        <p:nvSpPr>
          <p:cNvPr id="633867" name="Rectangle 11"/>
          <p:cNvSpPr>
            <a:spLocks noChangeArrowheads="1"/>
          </p:cNvSpPr>
          <p:nvPr/>
        </p:nvSpPr>
        <p:spPr bwMode="auto">
          <a:xfrm>
            <a:off x="6372225" y="23002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u</a:t>
            </a:r>
            <a:endParaRPr lang="de-CH" sz="16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Delaunay Triangulation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 disk(</a:t>
            </a:r>
            <a:r>
              <a:rPr lang="en-US" i="1" dirty="0" err="1"/>
              <a:t>u,v,w</a:t>
            </a:r>
            <a:r>
              <a:rPr lang="en-US" dirty="0"/>
              <a:t>) be a disk defined by</a:t>
            </a:r>
            <a:br>
              <a:rPr lang="en-US" dirty="0"/>
            </a:br>
            <a:r>
              <a:rPr lang="en-US" dirty="0"/>
              <a:t>the three points 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v,w</a:t>
            </a:r>
            <a:r>
              <a:rPr lang="en-US" dirty="0"/>
              <a:t>. </a:t>
            </a:r>
          </a:p>
          <a:p>
            <a:r>
              <a:rPr lang="en-US" dirty="0"/>
              <a:t>The Delaunay Triangulation (Graph) </a:t>
            </a:r>
            <a:br>
              <a:rPr lang="en-US" dirty="0"/>
            </a:br>
            <a:r>
              <a:rPr lang="en-US" dirty="0"/>
              <a:t>DT(</a:t>
            </a:r>
            <a:r>
              <a:rPr lang="en-US" i="1" dirty="0"/>
              <a:t>V</a:t>
            </a:r>
            <a:r>
              <a:rPr lang="en-US" dirty="0"/>
              <a:t>) is defined as an undirected </a:t>
            </a:r>
            <a:br>
              <a:rPr lang="en-US" dirty="0"/>
            </a:br>
            <a:r>
              <a:rPr lang="en-US" dirty="0"/>
              <a:t>graph (with </a:t>
            </a:r>
            <a:r>
              <a:rPr lang="en-US" i="1" dirty="0"/>
              <a:t>E</a:t>
            </a:r>
            <a:r>
              <a:rPr lang="en-US" dirty="0"/>
              <a:t> being a set of undirected </a:t>
            </a:r>
            <a:br>
              <a:rPr lang="en-US" dirty="0"/>
            </a:br>
            <a:r>
              <a:rPr lang="en-US" dirty="0"/>
              <a:t>edges). There is a triangle of edges </a:t>
            </a:r>
            <a:br>
              <a:rPr lang="en-US" dirty="0"/>
            </a:br>
            <a:r>
              <a:rPr lang="en-US" dirty="0"/>
              <a:t>between three nodes 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v,w</a:t>
            </a:r>
            <a:r>
              <a:rPr lang="en-US" i="1" dirty="0"/>
              <a:t> </a:t>
            </a:r>
            <a:r>
              <a:rPr lang="en-US" dirty="0" err="1"/>
              <a:t>iff</a:t>
            </a:r>
            <a:r>
              <a:rPr lang="en-US" dirty="0"/>
              <a:t> the </a:t>
            </a:r>
            <a:br>
              <a:rPr lang="en-US" dirty="0"/>
            </a:br>
            <a:r>
              <a:rPr lang="en-US" dirty="0"/>
              <a:t>disk(</a:t>
            </a:r>
            <a:r>
              <a:rPr lang="en-US" i="1" dirty="0" err="1"/>
              <a:t>u,v,w</a:t>
            </a:r>
            <a:r>
              <a:rPr lang="en-US" dirty="0"/>
              <a:t>) contains no other points.</a:t>
            </a:r>
          </a:p>
          <a:p>
            <a:endParaRPr lang="en-US" dirty="0"/>
          </a:p>
          <a:p>
            <a:r>
              <a:rPr lang="en-US" dirty="0"/>
              <a:t>The Delaunay Triangulation is the</a:t>
            </a:r>
            <a:br>
              <a:rPr lang="en-US" dirty="0"/>
            </a:br>
            <a:r>
              <a:rPr lang="en-US" dirty="0"/>
              <a:t>dual of the </a:t>
            </a:r>
            <a:r>
              <a:rPr lang="en-US" dirty="0" err="1"/>
              <a:t>Voronoi</a:t>
            </a:r>
            <a:r>
              <a:rPr lang="en-US" dirty="0"/>
              <a:t> diagram, and</a:t>
            </a:r>
            <a:br>
              <a:rPr lang="en-US" dirty="0"/>
            </a:br>
            <a:r>
              <a:rPr lang="en-US" dirty="0"/>
              <a:t>widely used in various </a:t>
            </a:r>
            <a:r>
              <a:rPr lang="en-US"/>
              <a:t>CS </a:t>
            </a:r>
            <a:r>
              <a:rPr lang="en-US" smtClean="0"/>
              <a:t>areas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DT is </a:t>
            </a:r>
            <a:r>
              <a:rPr lang="en-US" dirty="0" smtClean="0"/>
              <a:t>planar</a:t>
            </a:r>
          </a:p>
          <a:p>
            <a:pPr lvl="1"/>
            <a:r>
              <a:rPr lang="en-US" dirty="0" smtClean="0"/>
              <a:t>the DT is a geometric spanner</a:t>
            </a:r>
            <a:endParaRPr lang="en-US" dirty="0"/>
          </a:p>
        </p:txBody>
      </p:sp>
      <p:sp>
        <p:nvSpPr>
          <p:cNvPr id="647174" name="Oval 6"/>
          <p:cNvSpPr>
            <a:spLocks noChangeArrowheads="1"/>
          </p:cNvSpPr>
          <p:nvPr/>
        </p:nvSpPr>
        <p:spPr bwMode="auto">
          <a:xfrm>
            <a:off x="6515100" y="1341438"/>
            <a:ext cx="1296988" cy="1296987"/>
          </a:xfrm>
          <a:prstGeom prst="ellipse">
            <a:avLst/>
          </a:prstGeom>
          <a:solidFill>
            <a:srgbClr val="3983E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disk(</a:t>
            </a:r>
            <a:r>
              <a:rPr lang="en-US" sz="1600" i="1">
                <a:solidFill>
                  <a:schemeClr val="tx1"/>
                </a:solidFill>
              </a:rPr>
              <a:t>u,v,w</a:t>
            </a:r>
            <a:r>
              <a:rPr lang="en-US" sz="1600">
                <a:solidFill>
                  <a:schemeClr val="tx1"/>
                </a:solidFill>
              </a:rPr>
              <a:t>)</a:t>
            </a:r>
            <a:endParaRPr lang="de-CH" sz="1600">
              <a:solidFill>
                <a:schemeClr val="tx1"/>
              </a:solidFill>
            </a:endParaRPr>
          </a:p>
        </p:txBody>
      </p:sp>
      <p:sp>
        <p:nvSpPr>
          <p:cNvPr id="647175" name="Oval 7"/>
          <p:cNvSpPr>
            <a:spLocks noChangeArrowheads="1"/>
          </p:cNvSpPr>
          <p:nvPr/>
        </p:nvSpPr>
        <p:spPr bwMode="auto">
          <a:xfrm>
            <a:off x="6718300" y="2459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7176" name="Oval 8"/>
          <p:cNvSpPr>
            <a:spLocks noChangeArrowheads="1"/>
          </p:cNvSpPr>
          <p:nvPr/>
        </p:nvSpPr>
        <p:spPr bwMode="auto">
          <a:xfrm>
            <a:off x="7059613" y="13128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7177" name="Line 9"/>
          <p:cNvSpPr>
            <a:spLocks noChangeShapeType="1"/>
          </p:cNvSpPr>
          <p:nvPr/>
        </p:nvSpPr>
        <p:spPr bwMode="auto">
          <a:xfrm flipV="1">
            <a:off x="6756400" y="1341438"/>
            <a:ext cx="339725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7178" name="Rectangle 10"/>
          <p:cNvSpPr>
            <a:spLocks noChangeArrowheads="1"/>
          </p:cNvSpPr>
          <p:nvPr/>
        </p:nvSpPr>
        <p:spPr bwMode="auto">
          <a:xfrm>
            <a:off x="6916738" y="10287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v</a:t>
            </a:r>
            <a:endParaRPr lang="de-CH" sz="1600" i="1">
              <a:solidFill>
                <a:schemeClr val="tx1"/>
              </a:solidFill>
            </a:endParaRPr>
          </a:p>
        </p:txBody>
      </p:sp>
      <p:sp>
        <p:nvSpPr>
          <p:cNvPr id="647179" name="Rectangle 11"/>
          <p:cNvSpPr>
            <a:spLocks noChangeArrowheads="1"/>
          </p:cNvSpPr>
          <p:nvPr/>
        </p:nvSpPr>
        <p:spPr bwMode="auto">
          <a:xfrm>
            <a:off x="6457950" y="23574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u</a:t>
            </a:r>
            <a:endParaRPr lang="de-CH" sz="1600" i="1">
              <a:solidFill>
                <a:schemeClr val="tx1"/>
              </a:solidFill>
            </a:endParaRPr>
          </a:p>
        </p:txBody>
      </p:sp>
      <p:sp>
        <p:nvSpPr>
          <p:cNvPr id="647182" name="Oval 14"/>
          <p:cNvSpPr>
            <a:spLocks noChangeArrowheads="1"/>
          </p:cNvSpPr>
          <p:nvPr/>
        </p:nvSpPr>
        <p:spPr bwMode="auto">
          <a:xfrm>
            <a:off x="7721600" y="22161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7183" name="Rectangle 15"/>
          <p:cNvSpPr>
            <a:spLocks noChangeArrowheads="1"/>
          </p:cNvSpPr>
          <p:nvPr/>
        </p:nvSpPr>
        <p:spPr bwMode="auto">
          <a:xfrm>
            <a:off x="7739063" y="21256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i="1">
                <a:solidFill>
                  <a:schemeClr val="tx1"/>
                </a:solidFill>
              </a:rPr>
              <a:t>w</a:t>
            </a:r>
            <a:endParaRPr lang="de-CH" sz="1600" i="1">
              <a:solidFill>
                <a:schemeClr val="tx1"/>
              </a:solidFill>
            </a:endParaRPr>
          </a:p>
        </p:txBody>
      </p:sp>
      <p:sp>
        <p:nvSpPr>
          <p:cNvPr id="647184" name="Line 16"/>
          <p:cNvSpPr>
            <a:spLocks noChangeShapeType="1"/>
          </p:cNvSpPr>
          <p:nvPr/>
        </p:nvSpPr>
        <p:spPr bwMode="auto">
          <a:xfrm flipH="1" flipV="1">
            <a:off x="7092950" y="1328738"/>
            <a:ext cx="66040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7185" name="Line 17"/>
          <p:cNvSpPr>
            <a:spLocks noChangeShapeType="1"/>
          </p:cNvSpPr>
          <p:nvPr/>
        </p:nvSpPr>
        <p:spPr bwMode="auto">
          <a:xfrm flipH="1">
            <a:off x="6753225" y="2257425"/>
            <a:ext cx="1012825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47187" name="Picture 19" descr="xvoron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188" y="3159125"/>
            <a:ext cx="2301875" cy="3046413"/>
          </a:xfrm>
          <a:prstGeom prst="rect">
            <a:avLst/>
          </a:prstGeom>
          <a:noFill/>
        </p:spPr>
      </p:pic>
      <p:cxnSp>
        <p:nvCxnSpPr>
          <p:cNvPr id="29" name="Gerade Verbindung 28"/>
          <p:cNvCxnSpPr>
            <a:stCxn id="16" idx="0"/>
            <a:endCxn id="22" idx="4"/>
          </p:cNvCxnSpPr>
          <p:nvPr/>
        </p:nvCxnSpPr>
        <p:spPr bwMode="auto">
          <a:xfrm rot="16200000" flipV="1">
            <a:off x="7769769" y="4815424"/>
            <a:ext cx="768927" cy="199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/>
          <p:cNvCxnSpPr>
            <a:stCxn id="16" idx="2"/>
            <a:endCxn id="20" idx="6"/>
          </p:cNvCxnSpPr>
          <p:nvPr/>
        </p:nvCxnSpPr>
        <p:spPr bwMode="auto">
          <a:xfrm rot="10800000">
            <a:off x="7732639" y="5203905"/>
            <a:ext cx="408709" cy="288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34"/>
          <p:cNvCxnSpPr>
            <a:endCxn id="26" idx="6"/>
          </p:cNvCxnSpPr>
          <p:nvPr/>
        </p:nvCxnSpPr>
        <p:spPr bwMode="auto">
          <a:xfrm rot="10800000" flipV="1">
            <a:off x="7574143" y="5256200"/>
            <a:ext cx="556347" cy="2048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>
            <a:stCxn id="16" idx="3"/>
            <a:endCxn id="27" idx="6"/>
          </p:cNvCxnSpPr>
          <p:nvPr/>
        </p:nvCxnSpPr>
        <p:spPr bwMode="auto">
          <a:xfrm rot="5400000">
            <a:off x="7585433" y="5230391"/>
            <a:ext cx="544114" cy="5811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 flipV="1">
            <a:off x="6558880" y="5799395"/>
            <a:ext cx="962337" cy="193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>
            <a:stCxn id="25" idx="7"/>
            <a:endCxn id="23" idx="3"/>
          </p:cNvCxnSpPr>
          <p:nvPr/>
        </p:nvCxnSpPr>
        <p:spPr bwMode="auto">
          <a:xfrm rot="5400000" flipH="1" flipV="1">
            <a:off x="6546642" y="5535954"/>
            <a:ext cx="265822" cy="2547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>
            <a:stCxn id="27" idx="2"/>
            <a:endCxn id="23" idx="5"/>
          </p:cNvCxnSpPr>
          <p:nvPr/>
        </p:nvCxnSpPr>
        <p:spPr bwMode="auto">
          <a:xfrm rot="10800000">
            <a:off x="6839251" y="5530413"/>
            <a:ext cx="681966" cy="2625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rot="10800000" flipV="1">
            <a:off x="6845948" y="5470637"/>
            <a:ext cx="682475" cy="532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>
            <a:endCxn id="25" idx="1"/>
          </p:cNvCxnSpPr>
          <p:nvPr/>
        </p:nvCxnSpPr>
        <p:spPr bwMode="auto">
          <a:xfrm rot="16200000" flipH="1">
            <a:off x="5827429" y="5103807"/>
            <a:ext cx="894922" cy="4899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>
            <a:stCxn id="24" idx="5"/>
            <a:endCxn id="23" idx="2"/>
          </p:cNvCxnSpPr>
          <p:nvPr/>
        </p:nvCxnSpPr>
        <p:spPr bwMode="auto">
          <a:xfrm rot="16200000" flipH="1">
            <a:off x="6104060" y="4818080"/>
            <a:ext cx="626133" cy="7662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 flipV="1">
            <a:off x="6040721" y="4815723"/>
            <a:ext cx="1048788" cy="626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 rot="5400000" flipH="1" flipV="1">
            <a:off x="5958653" y="4728719"/>
            <a:ext cx="185974" cy="547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 rot="10800000">
            <a:off x="6111656" y="4650151"/>
            <a:ext cx="984550" cy="1621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>
            <a:stCxn id="21" idx="3"/>
            <a:endCxn id="17" idx="7"/>
          </p:cNvCxnSpPr>
          <p:nvPr/>
        </p:nvCxnSpPr>
        <p:spPr bwMode="auto">
          <a:xfrm rot="5400000">
            <a:off x="6072818" y="4004749"/>
            <a:ext cx="658183" cy="5938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rot="16200000" flipH="1">
            <a:off x="6511649" y="4188945"/>
            <a:ext cx="813863" cy="3811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rot="5400000">
            <a:off x="6636469" y="5028577"/>
            <a:ext cx="665895" cy="2731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Gerade Verbindung 86"/>
          <p:cNvCxnSpPr>
            <a:stCxn id="18" idx="5"/>
            <a:endCxn id="26" idx="1"/>
          </p:cNvCxnSpPr>
          <p:nvPr/>
        </p:nvCxnSpPr>
        <p:spPr bwMode="auto">
          <a:xfrm rot="16200000" flipH="1">
            <a:off x="7022131" y="4931894"/>
            <a:ext cx="619389" cy="4065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Gerade Verbindung 89"/>
          <p:cNvCxnSpPr>
            <a:stCxn id="26" idx="4"/>
            <a:endCxn id="27" idx="0"/>
          </p:cNvCxnSpPr>
          <p:nvPr/>
        </p:nvCxnSpPr>
        <p:spPr bwMode="auto">
          <a:xfrm rot="5400000">
            <a:off x="7404563" y="5623421"/>
            <a:ext cx="286235" cy="72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>
            <a:stCxn id="26" idx="7"/>
          </p:cNvCxnSpPr>
          <p:nvPr/>
        </p:nvCxnSpPr>
        <p:spPr bwMode="auto">
          <a:xfrm rot="5400000" flipH="1" flipV="1">
            <a:off x="7522829" y="5275241"/>
            <a:ext cx="214258" cy="125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 Verbindung 95"/>
          <p:cNvCxnSpPr>
            <a:stCxn id="26" idx="0"/>
            <a:endCxn id="19" idx="4"/>
          </p:cNvCxnSpPr>
          <p:nvPr/>
        </p:nvCxnSpPr>
        <p:spPr bwMode="auto">
          <a:xfrm rot="5400000" flipH="1" flipV="1">
            <a:off x="7384058" y="5198364"/>
            <a:ext cx="407047" cy="725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 rot="16200000" flipV="1">
            <a:off x="7583643" y="5074573"/>
            <a:ext cx="156602" cy="69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/>
          <p:cNvCxnSpPr/>
          <p:nvPr/>
        </p:nvCxnSpPr>
        <p:spPr bwMode="auto">
          <a:xfrm rot="10800000">
            <a:off x="7654104" y="5019609"/>
            <a:ext cx="479580" cy="2078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Gerade Verbindung 104"/>
          <p:cNvCxnSpPr/>
          <p:nvPr/>
        </p:nvCxnSpPr>
        <p:spPr bwMode="auto">
          <a:xfrm rot="5400000">
            <a:off x="7608328" y="4469153"/>
            <a:ext cx="557875" cy="488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Gerade Verbindung 107"/>
          <p:cNvCxnSpPr/>
          <p:nvPr/>
        </p:nvCxnSpPr>
        <p:spPr bwMode="auto">
          <a:xfrm rot="16200000" flipH="1">
            <a:off x="7273383" y="4677445"/>
            <a:ext cx="182786" cy="4724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Gerade Verbindung 110"/>
          <p:cNvCxnSpPr/>
          <p:nvPr/>
        </p:nvCxnSpPr>
        <p:spPr bwMode="auto">
          <a:xfrm rot="5400000" flipH="1" flipV="1">
            <a:off x="7437420" y="4118781"/>
            <a:ext cx="375089" cy="9928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Gerade Verbindung 113"/>
          <p:cNvCxnSpPr>
            <a:stCxn id="21" idx="6"/>
            <a:endCxn id="22" idx="2"/>
          </p:cNvCxnSpPr>
          <p:nvPr/>
        </p:nvCxnSpPr>
        <p:spPr bwMode="auto">
          <a:xfrm>
            <a:off x="6737881" y="3956442"/>
            <a:ext cx="1383515" cy="4616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Gerade Verbindung 116"/>
          <p:cNvCxnSpPr/>
          <p:nvPr/>
        </p:nvCxnSpPr>
        <p:spPr bwMode="auto">
          <a:xfrm>
            <a:off x="7599592" y="3241548"/>
            <a:ext cx="531876" cy="11536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Gerade Verbindung 119"/>
          <p:cNvCxnSpPr>
            <a:stCxn id="15" idx="3"/>
            <a:endCxn id="21" idx="7"/>
          </p:cNvCxnSpPr>
          <p:nvPr/>
        </p:nvCxnSpPr>
        <p:spPr bwMode="auto">
          <a:xfrm rot="5400000">
            <a:off x="6810988" y="3177910"/>
            <a:ext cx="682566" cy="8421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983E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Ellipse 14"/>
          <p:cNvSpPr/>
          <p:nvPr/>
        </p:nvSpPr>
        <p:spPr bwMode="auto">
          <a:xfrm>
            <a:off x="7566660" y="3218688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692161" y="3933582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8121396" y="4395216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8141347" y="5209863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7089509" y="4786469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7601020" y="4985419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7686918" y="5181045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6800227" y="5491388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6513160" y="5789538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7528422" y="5438186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7521217" y="5770141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065936" y="4624093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5995001" y="4849091"/>
            <a:ext cx="45720" cy="457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  <p:tag name="FIRSTROGER20WATTENHOFER@9FI3EBKMVWQMHYXG" val="27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in O(\sqrt{n})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83"/>
  <p:tag name="PICTUREFILESIZE" val="51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qrt{n\log{n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80"/>
  <p:tag name="PICTUREFILESIZE" val="46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qrt[4]{n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63"/>
  <p:tag name="BOXHEIGHT" val="388"/>
  <p:tag name="BOXFONT" val="10"/>
  <p:tag name="BOXWRAP" val="Falsch"/>
  <p:tag name="WORKAROUNDTRANSPARENCYBUG" val="Falsch"/>
  <p:tag name="ALLOWFONTSUBSTITUTION" val="Falsch"/>
  <p:tag name="BITMAPFORMAT" val="pngmono"/>
  <p:tag name="ORIGWIDTH" val="30"/>
  <p:tag name="PICTUREFILESIZE" val="2226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1545</Words>
  <Application>Microsoft Office PowerPoint</Application>
  <PresentationFormat>On-screen Show (4:3)</PresentationFormat>
  <Paragraphs>434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cmsy10</vt:lpstr>
      <vt:lpstr>Palatino</vt:lpstr>
      <vt:lpstr>Verdana</vt:lpstr>
      <vt:lpstr>CMR10</vt:lpstr>
      <vt:lpstr>CMMI7</vt:lpstr>
      <vt:lpstr>Symbol</vt:lpstr>
      <vt:lpstr>Calibri</vt:lpstr>
      <vt:lpstr>CMR7</vt:lpstr>
      <vt:lpstr>CMMI10</vt:lpstr>
      <vt:lpstr>Template</vt:lpstr>
      <vt:lpstr>Worksheet</vt:lpstr>
      <vt:lpstr>Chart</vt:lpstr>
      <vt:lpstr>Topology Control Chapter 3</vt:lpstr>
      <vt:lpstr>Inventory Tracking (Cargo Tracking)</vt:lpstr>
      <vt:lpstr>Rating</vt:lpstr>
      <vt:lpstr>Overview – Topology Control</vt:lpstr>
      <vt:lpstr>Topology Control</vt:lpstr>
      <vt:lpstr>Topology Control as a Trade-Off</vt:lpstr>
      <vt:lpstr>Spanners</vt:lpstr>
      <vt:lpstr>Gabriel Graph</vt:lpstr>
      <vt:lpstr>Delaunay Triangulation</vt:lpstr>
      <vt:lpstr>Other Proximity Graphs</vt:lpstr>
      <vt:lpstr>Properties of Proximity Graphs</vt:lpstr>
      <vt:lpstr>More Proximity Graphs</vt:lpstr>
      <vt:lpstr>Lightweight Topology Control</vt:lpstr>
      <vt:lpstr>XTC: Lightweight Topology Control without Geometry</vt:lpstr>
      <vt:lpstr>XTC Algorithm (Part 2)</vt:lpstr>
      <vt:lpstr>XTC Analysis (Part 1)</vt:lpstr>
      <vt:lpstr>XTC Analysis (Part 1)</vt:lpstr>
      <vt:lpstr>XTC Analysis (Part 2)</vt:lpstr>
      <vt:lpstr>XTC Average-Case</vt:lpstr>
      <vt:lpstr>XTC Average-Case (Degrees)</vt:lpstr>
      <vt:lpstr>XTC Average-Case (Stretch Factor)</vt:lpstr>
      <vt:lpstr>Implementing XTC, e.g. BTnodes v3</vt:lpstr>
      <vt:lpstr>Implementing XTC, e.g. on mica2 motes</vt:lpstr>
      <vt:lpstr>Topology Control as a Trade-Off</vt:lpstr>
      <vt:lpstr>What is Interference?</vt:lpstr>
      <vt:lpstr>Low Node Degree Topology Control?</vt:lpstr>
      <vt:lpstr>Let’s Study the Following Topology!</vt:lpstr>
      <vt:lpstr>Topology Control Algorithms Produce…</vt:lpstr>
      <vt:lpstr>But Interference…</vt:lpstr>
      <vt:lpstr>Link-based Interference Model</vt:lpstr>
      <vt:lpstr>Link-based Interference Model</vt:lpstr>
      <vt:lpstr>Average-Case Interference: Preserve Connectivity</vt:lpstr>
      <vt:lpstr>Node-based Interference Model</vt:lpstr>
      <vt:lpstr>Node-based Interference Model</vt:lpstr>
      <vt:lpstr>Node-based Interference Model</vt:lpstr>
      <vt:lpstr>Open problem</vt:lpstr>
    </vt:vector>
  </TitlesOfParts>
  <Company>IFW 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ASN Topology Control</dc:title>
  <dc:creator>Roger Wattenhofer</dc:creator>
  <cp:lastModifiedBy>Philipp Sommer</cp:lastModifiedBy>
  <cp:revision>1080</cp:revision>
  <dcterms:created xsi:type="dcterms:W3CDTF">2004-04-23T16:05:06Z</dcterms:created>
  <dcterms:modified xsi:type="dcterms:W3CDTF">2010-10-08T09:59:33Z</dcterms:modified>
</cp:coreProperties>
</file>