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68" r:id="rId4"/>
    <p:sldId id="292" r:id="rId5"/>
    <p:sldId id="274" r:id="rId6"/>
    <p:sldId id="263" r:id="rId7"/>
    <p:sldId id="267" r:id="rId8"/>
    <p:sldId id="266" r:id="rId9"/>
    <p:sldId id="270" r:id="rId10"/>
    <p:sldId id="265" r:id="rId11"/>
    <p:sldId id="260" r:id="rId12"/>
    <p:sldId id="259" r:id="rId13"/>
    <p:sldId id="271" r:id="rId14"/>
    <p:sldId id="289" r:id="rId15"/>
    <p:sldId id="279" r:id="rId16"/>
    <p:sldId id="262" r:id="rId17"/>
    <p:sldId id="281" r:id="rId18"/>
    <p:sldId id="291" r:id="rId19"/>
    <p:sldId id="258" r:id="rId20"/>
    <p:sldId id="277" r:id="rId21"/>
    <p:sldId id="272" r:id="rId22"/>
    <p:sldId id="278" r:id="rId23"/>
    <p:sldId id="261" r:id="rId24"/>
    <p:sldId id="280" r:id="rId25"/>
    <p:sldId id="284" r:id="rId26"/>
    <p:sldId id="286" r:id="rId27"/>
    <p:sldId id="283" r:id="rId28"/>
    <p:sldId id="273" r:id="rId29"/>
    <p:sldId id="285" r:id="rId30"/>
    <p:sldId id="287" r:id="rId31"/>
    <p:sldId id="282" r:id="rId32"/>
    <p:sldId id="288" r:id="rId33"/>
    <p:sldId id="290" r:id="rId3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239" autoAdjust="0"/>
  </p:normalViewPr>
  <p:slideViewPr>
    <p:cSldViewPr snapToGrid="0">
      <p:cViewPr varScale="1">
        <p:scale>
          <a:sx n="67" d="100"/>
          <a:sy n="67" d="100"/>
        </p:scale>
        <p:origin x="1296" y="53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91D4A-5B2E-4CF1-874C-6DB06EC4F47F}" type="datetimeFigureOut">
              <a:rPr lang="de-CH" smtClean="0"/>
              <a:t>15.05.2018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AF69A-F346-401E-BC91-B68FB5D5AF18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958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ACM Conference 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AF69A-F346-401E-BC91-B68FB5D5AF18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3334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AF69A-F346-401E-BC91-B68FB5D5AF18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1631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alpha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AF69A-F346-401E-BC91-B68FB5D5AF18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78423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Sign tells us whether item has higher/lower value</a:t>
            </a:r>
          </a:p>
          <a:p>
            <a:r>
              <a:rPr lang="de-CH" dirty="0"/>
              <a:t>Creates 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AF69A-F346-401E-BC91-B68FB5D5AF18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67528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AF69A-F346-401E-BC91-B68FB5D5AF18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11192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In eq every agent spend 1 unit of money and obtains 1 unit of items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Items can be in several bundles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Alpha!!</a:t>
            </a:r>
          </a:p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AF69A-F346-401E-BC91-B68FB5D5AF18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426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AF69A-F346-401E-BC91-B68FB5D5AF18}" type="slidenum">
              <a:rPr lang="de-CH" smtClean="0"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0226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EXPLAIN WHAT GRAPH REPRESENTS</a:t>
            </a:r>
          </a:p>
          <a:p>
            <a:r>
              <a:rPr lang="de-CH" dirty="0"/>
              <a:t>Single bundles cost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AF69A-F346-401E-BC91-B68FB5D5AF18}" type="slidenum">
              <a:rPr lang="de-CH" smtClean="0"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52737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Shared optimum bundles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AF69A-F346-401E-BC91-B68FB5D5AF18}" type="slidenum">
              <a:rPr lang="de-CH" smtClean="0"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3229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repeat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AF69A-F346-401E-BC91-B68FB5D5AF18}" type="slidenum">
              <a:rPr lang="de-CH" smtClean="0"/>
              <a:t>30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76415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AF69A-F346-401E-BC91-B68FB5D5AF18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2840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CH" dirty="0"/>
              <a:t>Fixed number of agents n</a:t>
            </a:r>
          </a:p>
          <a:p>
            <a:pPr>
              <a:lnSpc>
                <a:spcPct val="150000"/>
              </a:lnSpc>
            </a:pPr>
            <a:r>
              <a:rPr lang="de-CH" dirty="0"/>
              <a:t>Variable number of goods m</a:t>
            </a:r>
          </a:p>
          <a:p>
            <a:pPr>
              <a:lnSpc>
                <a:spcPct val="150000"/>
              </a:lnSpc>
            </a:pPr>
            <a:r>
              <a:rPr lang="de-CH" dirty="0"/>
              <a:t>Fractional / Randomized</a:t>
            </a:r>
          </a:p>
          <a:p>
            <a:pPr>
              <a:lnSpc>
                <a:spcPct val="150000"/>
              </a:lnSpc>
            </a:pPr>
            <a:r>
              <a:rPr lang="de-CH" dirty="0"/>
              <a:t>Every agent has a list of preferences for items</a:t>
            </a:r>
          </a:p>
          <a:p>
            <a:pPr>
              <a:lnSpc>
                <a:spcPct val="150000"/>
              </a:lnSpc>
            </a:pPr>
            <a:r>
              <a:rPr lang="de-CH" dirty="0"/>
              <a:t>Every agent has a unique most preferred item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No (real) money involved</a:t>
            </a:r>
          </a:p>
          <a:p>
            <a:endParaRPr lang="de-CH" dirty="0"/>
          </a:p>
          <a:p>
            <a:r>
              <a:rPr lang="de-CH" dirty="0"/>
              <a:t>Spice market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AF69A-F346-401E-BC91-B68FB5D5AF18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5529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Fair, pareto efficient</a:t>
            </a:r>
          </a:p>
          <a:p>
            <a:r>
              <a:rPr lang="de-CH" dirty="0"/>
              <a:t>Pareto: there is no other allocation that is at least as good for everyone else and strictly better for at least one</a:t>
            </a:r>
          </a:p>
          <a:p>
            <a:r>
              <a:rPr lang="de-CH" dirty="0"/>
              <a:t>Envy free: each agent does not prefer another agents allocation to her own allocation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AF69A-F346-401E-BC91-B68FB5D5AF18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9153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= C_j</a:t>
            </a:r>
          </a:p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AF69A-F346-401E-BC91-B68FB5D5AF18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43123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Agent gets all of the most desired items?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AF69A-F346-401E-BC91-B68FB5D5AF18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4273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AF69A-F346-401E-BC91-B68FB5D5AF18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6913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Try out all different combinations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AF69A-F346-401E-BC91-B68FB5D5AF18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11875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AF69A-F346-401E-BC91-B68FB5D5AF18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40097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FAAE3-43E7-44CF-8706-07FF81F59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F10703-02F5-4068-A96E-2F505F6D2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1503A-DE38-4D43-86C4-9A369AEAD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CD7E-83DC-4FD0-88C2-56852E141D3F}" type="datetime1">
              <a:rPr lang="de-CH" smtClean="0"/>
              <a:t>15.05.2018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CAB37-2370-44A9-934D-B77343936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8EEF9-4E86-4BD7-B5B3-A56B08F8F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B0F6-03B7-487B-B7AE-DF39FFC56B6F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95339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CE1A6-FC83-42BD-9289-5EB12F160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64059-00F8-40D9-B338-5516D242A3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05740-A35B-4660-8C72-88C17E501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2F1D-AD2D-4D0D-9D77-95F1214B8FE7}" type="datetime1">
              <a:rPr lang="de-CH" smtClean="0"/>
              <a:t>15.05.2018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54566-BDF9-4DD8-8D35-231AF5FA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90228-C768-41DD-BCFF-9609AD08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B0F6-03B7-487B-B7AE-DF39FFC56B6F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703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CA3217-0567-4C25-ABAF-7FBA2F6160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4DFBF0-017B-4B29-A53F-B5D9280F1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CB2BA-8D9C-4650-BC9B-0AC513701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FEFA-4AB0-43F5-8264-359C411AC58D}" type="datetime1">
              <a:rPr lang="de-CH" smtClean="0"/>
              <a:t>15.05.2018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5E507-BD5C-4F01-95F6-E127D150D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5CEF9-7B0F-4C92-B486-77D393836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B0F6-03B7-487B-B7AE-DF39FFC56B6F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78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71E9A-1806-47AE-8C93-3FC3D5BF7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148F2-445C-4EAA-92EB-8057EF7CD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3D6DA-47E6-44B5-9C34-A8CCF9258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3DA2-1FF5-4FD2-A3D4-DA7FB77F034C}" type="datetime1">
              <a:rPr lang="de-CH" smtClean="0"/>
              <a:t>15.05.2018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B059C-0551-4F90-89C6-C675F0258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2921A-0B34-4A52-92D8-EC0508707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B0F6-03B7-487B-B7AE-DF39FFC56B6F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10322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D4AF3-304C-447B-A880-11BCE58B8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CBEF9-B579-482B-94CC-C4E7C163E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7310A-0D14-49B6-B7FD-B344ECA63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BB1C4-4AA2-4056-8649-B9007833EDA9}" type="datetime1">
              <a:rPr lang="de-CH" smtClean="0"/>
              <a:t>15.05.2018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C558C-0C43-44D7-919B-4D6F1BFF9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35D8B-B756-4D18-815C-406911191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B0F6-03B7-487B-B7AE-DF39FFC56B6F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95485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D7AC8-DBDC-477D-B95E-6EF6C4CB1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8CA34-53DF-4582-916E-4BE975D95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B27379-FC8E-41D7-A3C9-68E8E0318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6AD33-9EAF-44CF-8104-DF83B4323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D47D-B4DB-42F5-8D3C-B4A2984FE96A}" type="datetime1">
              <a:rPr lang="de-CH" smtClean="0"/>
              <a:t>15.05.2018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39E9C-13A9-4AB0-BCCB-029D12E3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9605D6-FC66-43D0-A363-7676EEFB7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B0F6-03B7-487B-B7AE-DF39FFC56B6F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2925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7BFBF-3DE2-4E72-A6A4-9BA5E2375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BC67F-56D5-4AFD-9DA7-06AC8DEDD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53B169-04E4-48BF-9BDE-95D8FE2CE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19F204-62E9-46AB-8FB5-C02365805C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519DE4-B13D-4EF6-86B6-F0DD6F4E28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69D0B8-0D59-4191-B50F-AD0B63418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8B4B-798E-466B-AF25-3AFECC7CE4F4}" type="datetime1">
              <a:rPr lang="de-CH" smtClean="0"/>
              <a:t>15.05.2018</a:t>
            </a:fld>
            <a:endParaRPr lang="de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5733AD-9C1D-4731-A39B-B61429419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92B35A-B529-4E93-B353-D71DE89CE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B0F6-03B7-487B-B7AE-DF39FFC56B6F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3030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AC61F-C606-43E3-B5E7-E87FC7B62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15C25F-A2AA-4890-B5E0-887621C05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9198-AD15-4FCB-8DFD-C62FFCF4A8DB}" type="datetime1">
              <a:rPr lang="de-CH" smtClean="0"/>
              <a:t>15.05.2018</a:t>
            </a:fld>
            <a:endParaRPr lang="de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8FAEEF-F1F0-453E-AE1D-EA404697D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490381-02FF-4997-AFA3-78FCEF755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B0F6-03B7-487B-B7AE-DF39FFC56B6F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60312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86B239-1A71-49CC-882E-CEBB5D1F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E5DB-4884-4C2F-A79D-97B7F3976BF1}" type="datetime1">
              <a:rPr lang="de-CH" smtClean="0"/>
              <a:t>15.05.2018</a:t>
            </a:fld>
            <a:endParaRPr lang="de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1EDB04-5DCE-41A9-BCE5-7045D50CF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D9519-915D-421A-907B-59296CCB0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B0F6-03B7-487B-B7AE-DF39FFC56B6F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77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1223C-58F9-4CD1-BDAA-E6DF9D562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1B485-C0ED-4774-A198-031C6BCD5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C6218F-43B6-467F-8419-109C31FD7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DD7799-F28B-44F4-BF82-DD6E12FCB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E0D-99AD-440A-B781-44A7F4F225E9}" type="datetime1">
              <a:rPr lang="de-CH" smtClean="0"/>
              <a:t>15.05.2018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C03CB-E341-4910-AA64-65B3C02DB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288F7-6D32-47DF-A999-0457565DA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B0F6-03B7-487B-B7AE-DF39FFC56B6F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4343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FBB37-343F-45F0-8E07-9571E5BA8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A1677D-A890-487E-8BD6-289D986050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DA95B4-1C84-4CCD-827C-2ECB1A5DD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57F87-6AC9-4D24-BD17-C57B5A213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364B-A499-4FA5-BCCF-0EA881A774C5}" type="datetime1">
              <a:rPr lang="de-CH" smtClean="0"/>
              <a:t>15.05.2018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3731D1-EA2F-4B39-A724-C83336925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20BB8-D870-4B89-AE57-8526D90D9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B0F6-03B7-487B-B7AE-DF39FFC56B6F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4169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B63E4D-C632-44ED-8523-86CDB20DC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426A2-0464-4D0C-99C6-A2851B722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7F6B8-ECD2-4939-A851-B31E835B42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B83A3-24C3-476B-9769-6E0FA573152E}" type="datetime1">
              <a:rPr lang="de-CH" smtClean="0"/>
              <a:t>15.05.2018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67EB8-C08F-4586-965D-5CAA1D81D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B650F-D7CC-4365-9B87-F9E203B53C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CB0F6-03B7-487B-B7AE-DF39FFC56B6F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1906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40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10" Type="http://schemas.openxmlformats.org/officeDocument/2006/relationships/image" Target="../media/image210.png"/><Relationship Id="rId4" Type="http://schemas.openxmlformats.org/officeDocument/2006/relationships/image" Target="../media/image150.png"/><Relationship Id="rId9" Type="http://schemas.openxmlformats.org/officeDocument/2006/relationships/image" Target="../media/image20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5.png"/><Relationship Id="rId21" Type="http://schemas.openxmlformats.org/officeDocument/2006/relationships/image" Target="../media/image45.png"/><Relationship Id="rId7" Type="http://schemas.openxmlformats.org/officeDocument/2006/relationships/image" Target="../media/image29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3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5.png"/><Relationship Id="rId5" Type="http://schemas.openxmlformats.org/officeDocument/2006/relationships/image" Target="../media/image33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6.png"/><Relationship Id="rId9" Type="http://schemas.openxmlformats.org/officeDocument/2006/relationships/image" Target="../media/image330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2.png"/><Relationship Id="rId4" Type="http://schemas.openxmlformats.org/officeDocument/2006/relationships/image" Target="../media/image7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4CF72-5391-44C8-A078-96ADDDB5B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167" y="1041400"/>
            <a:ext cx="9144000" cy="2387600"/>
          </a:xfrm>
        </p:spPr>
        <p:txBody>
          <a:bodyPr/>
          <a:lstStyle/>
          <a:p>
            <a:pPr algn="l"/>
            <a:r>
              <a:rPr lang="de-CH" dirty="0">
                <a:solidFill>
                  <a:srgbClr val="C00000"/>
                </a:solidFill>
              </a:rPr>
              <a:t>Computing Equilibrium in Matching Markets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40982-89DF-42C7-A214-BABB21A8B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167" y="3424335"/>
            <a:ext cx="9144000" cy="1655762"/>
          </a:xfrm>
        </p:spPr>
        <p:txBody>
          <a:bodyPr/>
          <a:lstStyle/>
          <a:p>
            <a:pPr algn="l"/>
            <a:r>
              <a:rPr lang="en-GB" dirty="0"/>
              <a:t>Saeed </a:t>
            </a:r>
            <a:r>
              <a:rPr lang="en-GB" dirty="0" err="1"/>
              <a:t>Alaei</a:t>
            </a:r>
            <a:r>
              <a:rPr lang="en-GB" dirty="0"/>
              <a:t>, </a:t>
            </a:r>
            <a:r>
              <a:rPr lang="en-GB" dirty="0" err="1"/>
              <a:t>Pooya</a:t>
            </a:r>
            <a:r>
              <a:rPr lang="en-GB" dirty="0"/>
              <a:t> </a:t>
            </a:r>
            <a:r>
              <a:rPr lang="en-GB" dirty="0" err="1"/>
              <a:t>Jalaly</a:t>
            </a:r>
            <a:r>
              <a:rPr lang="en-GB" dirty="0"/>
              <a:t>, </a:t>
            </a:r>
            <a:r>
              <a:rPr lang="en-GB" dirty="0" err="1"/>
              <a:t>Éva</a:t>
            </a:r>
            <a:r>
              <a:rPr lang="en-GB" dirty="0"/>
              <a:t> </a:t>
            </a:r>
            <a:r>
              <a:rPr lang="en-GB" dirty="0" err="1"/>
              <a:t>Tardos</a:t>
            </a:r>
            <a:endParaRPr lang="en-GB" dirty="0"/>
          </a:p>
          <a:p>
            <a:pPr algn="l"/>
            <a:endParaRPr lang="en-GB" dirty="0"/>
          </a:p>
          <a:p>
            <a:pPr algn="l"/>
            <a:r>
              <a:rPr lang="en-GB" sz="1800" dirty="0"/>
              <a:t>Presentation by Matthias Lei</a:t>
            </a:r>
          </a:p>
          <a:p>
            <a:pPr algn="l"/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70EF9-66D0-41F8-BF3E-4B60195F6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B0F6-03B7-487B-B7AE-DF39FFC56B6F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3202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C6624-04DC-4315-96E0-060217BF2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Cell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3F7934-B14F-4CF1-A19C-10C0DC2307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CH" dirty="0"/>
                  <a:t>Given a set of polynomials on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de-CH" dirty="0"/>
                  <a:t> variables, two vectors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CH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CH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CH" b="0" i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de-CH" dirty="0"/>
                  <a:t> are </a:t>
                </a:r>
              </a:p>
              <a:p>
                <a:pPr marL="0" indent="0">
                  <a:buNone/>
                </a:pPr>
                <a:r>
                  <a:rPr lang="de-CH" i="1" dirty="0"/>
                  <a:t>cell-equivalent</a:t>
                </a:r>
                <a:r>
                  <a:rPr lang="de-CH" dirty="0"/>
                  <a:t> if all the polynomials have the same sign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+,−,0</m:t>
                        </m:r>
                      </m:e>
                    </m:d>
                  </m:oMath>
                </a14:m>
                <a:r>
                  <a:rPr lang="de-CH" dirty="0"/>
                  <a:t> on </a:t>
                </a:r>
                <a14:m>
                  <m:oMath xmlns:m="http://schemas.openxmlformats.org/officeDocument/2006/math">
                    <m:r>
                      <a:rPr lang="de-CH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de-CH" dirty="0"/>
                  <a:t> and </a:t>
                </a:r>
                <a14:m>
                  <m:oMath xmlns:m="http://schemas.openxmlformats.org/officeDocument/2006/math">
                    <m:r>
                      <a:rPr lang="de-CH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de-CH" dirty="0"/>
                  <a:t>.</a:t>
                </a:r>
              </a:p>
              <a:p>
                <a:pPr marL="0" indent="0">
                  <a:buNone/>
                </a:pPr>
                <a:endParaRPr lang="de-CH" dirty="0"/>
              </a:p>
              <a:p>
                <a:pPr marL="0" indent="0">
                  <a:buNone/>
                </a:pPr>
                <a:r>
                  <a:rPr lang="de-CH" dirty="0"/>
                  <a:t>The equivalence sets of cell-equivalence relation is called </a:t>
                </a:r>
                <a:r>
                  <a:rPr lang="de-CH" dirty="0">
                    <a:solidFill>
                      <a:srgbClr val="C00000"/>
                    </a:solidFill>
                  </a:rPr>
                  <a:t>cell</a:t>
                </a:r>
                <a:r>
                  <a:rPr lang="de-CH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3F7934-B14F-4CF1-A19C-10C0DC2307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C9E8-8F39-4AB2-BA08-559009A7E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B0F6-03B7-487B-B7AE-DF39FFC56B6F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4631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FEDF6-663B-41BD-816E-9A93FD690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CH" dirty="0"/>
              <a:t>Cell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C6872F9-D061-4FF3-8FC6-8861AF2D98A1}"/>
              </a:ext>
            </a:extLst>
          </p:cNvPr>
          <p:cNvGrpSpPr/>
          <p:nvPr/>
        </p:nvGrpSpPr>
        <p:grpSpPr>
          <a:xfrm>
            <a:off x="2702561" y="1512276"/>
            <a:ext cx="6979920" cy="4411004"/>
            <a:chOff x="2702561" y="1512276"/>
            <a:chExt cx="6979920" cy="4411004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C10DDC3-A083-49EC-9AF1-5DE2B98DF347}"/>
                </a:ext>
              </a:extLst>
            </p:cNvPr>
            <p:cNvGrpSpPr/>
            <p:nvPr/>
          </p:nvGrpSpPr>
          <p:grpSpPr>
            <a:xfrm>
              <a:off x="2702561" y="1512276"/>
              <a:ext cx="6979920" cy="4411004"/>
              <a:chOff x="1661745" y="1257301"/>
              <a:chExt cx="7526217" cy="4835768"/>
            </a:xfrm>
          </p:grpSpPr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78F5A0DC-A7A7-41E7-82F3-19018AA8E2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89685" y="1257301"/>
                <a:ext cx="0" cy="483576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2926113F-0723-468F-9360-3532BF9333E4}"/>
                  </a:ext>
                </a:extLst>
              </p:cNvPr>
              <p:cNvGrpSpPr/>
              <p:nvPr/>
            </p:nvGrpSpPr>
            <p:grpSpPr>
              <a:xfrm>
                <a:off x="1661745" y="1433146"/>
                <a:ext cx="7526217" cy="3934195"/>
                <a:chOff x="1661745" y="1433146"/>
                <a:chExt cx="7526217" cy="3934195"/>
              </a:xfrm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98E7CA16-899D-4F82-9106-E876B6929CFE}"/>
                    </a:ext>
                  </a:extLst>
                </p:cNvPr>
                <p:cNvSpPr/>
                <p:nvPr/>
              </p:nvSpPr>
              <p:spPr>
                <a:xfrm>
                  <a:off x="2716822" y="1433146"/>
                  <a:ext cx="5776547" cy="3934195"/>
                </a:xfrm>
                <a:custGeom>
                  <a:avLst/>
                  <a:gdLst>
                    <a:gd name="connsiteX0" fmla="*/ 0 w 5776547"/>
                    <a:gd name="connsiteY0" fmla="*/ 87923 h 3934195"/>
                    <a:gd name="connsiteX1" fmla="*/ 879231 w 5776547"/>
                    <a:gd name="connsiteY1" fmla="*/ 3912577 h 3934195"/>
                    <a:gd name="connsiteX2" fmla="*/ 2453054 w 5776547"/>
                    <a:gd name="connsiteY2" fmla="*/ 1670539 h 3934195"/>
                    <a:gd name="connsiteX3" fmla="*/ 4141177 w 5776547"/>
                    <a:gd name="connsiteY3" fmla="*/ 2268416 h 3934195"/>
                    <a:gd name="connsiteX4" fmla="*/ 5776547 w 5776547"/>
                    <a:gd name="connsiteY4" fmla="*/ 0 h 3934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76547" h="3934195">
                      <a:moveTo>
                        <a:pt x="0" y="87923"/>
                      </a:moveTo>
                      <a:cubicBezTo>
                        <a:pt x="235194" y="1868365"/>
                        <a:pt x="470389" y="3648808"/>
                        <a:pt x="879231" y="3912577"/>
                      </a:cubicBezTo>
                      <a:cubicBezTo>
                        <a:pt x="1288073" y="4176346"/>
                        <a:pt x="1909396" y="1944566"/>
                        <a:pt x="2453054" y="1670539"/>
                      </a:cubicBezTo>
                      <a:cubicBezTo>
                        <a:pt x="2996712" y="1396512"/>
                        <a:pt x="3587261" y="2546839"/>
                        <a:pt x="4141177" y="2268416"/>
                      </a:cubicBezTo>
                      <a:cubicBezTo>
                        <a:pt x="4695093" y="1989993"/>
                        <a:pt x="5440974" y="504092"/>
                        <a:pt x="5776547" y="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21281002-8DFA-455A-BF90-DFA4BDDA30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55176" y="2233246"/>
                  <a:ext cx="6515100" cy="2620107"/>
                </a:xfrm>
                <a:prstGeom prst="line">
                  <a:avLst/>
                </a:pr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74E2FA4D-76EB-4C26-97E3-233BF0DF08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61745" y="3745524"/>
                  <a:ext cx="7526217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957A4B8-F22A-491E-8EEA-F238266292B3}"/>
                </a:ext>
              </a:extLst>
            </p:cNvPr>
            <p:cNvCxnSpPr>
              <a:cxnSpLocks/>
            </p:cNvCxnSpPr>
            <p:nvPr/>
          </p:nvCxnSpPr>
          <p:spPr>
            <a:xfrm>
              <a:off x="3986640" y="3589460"/>
              <a:ext cx="0" cy="37694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12C5F64-0032-4FC5-91FB-91E1829F7D18}"/>
                </a:ext>
              </a:extLst>
            </p:cNvPr>
            <p:cNvCxnSpPr>
              <a:cxnSpLocks/>
            </p:cNvCxnSpPr>
            <p:nvPr/>
          </p:nvCxnSpPr>
          <p:spPr>
            <a:xfrm>
              <a:off x="5492626" y="3589460"/>
              <a:ext cx="0" cy="37694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96F9FC7-FA5C-490C-AC2D-8CA7CF581461}"/>
                </a:ext>
              </a:extLst>
            </p:cNvPr>
            <p:cNvCxnSpPr>
              <a:cxnSpLocks/>
            </p:cNvCxnSpPr>
            <p:nvPr/>
          </p:nvCxnSpPr>
          <p:spPr>
            <a:xfrm>
              <a:off x="6374810" y="3589460"/>
              <a:ext cx="0" cy="37694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9DA57C6-8C8C-4D51-B289-7CC1CA65D3D2}"/>
                </a:ext>
              </a:extLst>
            </p:cNvPr>
            <p:cNvCxnSpPr>
              <a:cxnSpLocks/>
            </p:cNvCxnSpPr>
            <p:nvPr/>
          </p:nvCxnSpPr>
          <p:spPr>
            <a:xfrm>
              <a:off x="7347686" y="3593469"/>
              <a:ext cx="0" cy="37694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50F6C7D0-2BB4-4FDF-82E7-F2A16668E1D1}"/>
              </a:ext>
            </a:extLst>
          </p:cNvPr>
          <p:cNvSpPr txBox="1"/>
          <p:nvPr/>
        </p:nvSpPr>
        <p:spPr>
          <a:xfrm>
            <a:off x="838200" y="1672675"/>
            <a:ext cx="1489510" cy="1295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CH" dirty="0"/>
              <a:t>1 variable</a:t>
            </a:r>
          </a:p>
          <a:p>
            <a:pPr>
              <a:lnSpc>
                <a:spcPct val="150000"/>
              </a:lnSpc>
            </a:pPr>
            <a:r>
              <a:rPr lang="de-CH" dirty="0"/>
              <a:t>2 polynomials</a:t>
            </a:r>
          </a:p>
          <a:p>
            <a:pPr>
              <a:lnSpc>
                <a:spcPct val="150000"/>
              </a:lnSpc>
            </a:pPr>
            <a:r>
              <a:rPr lang="de-CH" dirty="0"/>
              <a:t>4th degree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9F13E8-FBF2-4254-A8DF-030F6356AF94}"/>
              </a:ext>
            </a:extLst>
          </p:cNvPr>
          <p:cNvGrpSpPr/>
          <p:nvPr/>
        </p:nvGrpSpPr>
        <p:grpSpPr>
          <a:xfrm>
            <a:off x="2229330" y="3807519"/>
            <a:ext cx="2406710" cy="1319487"/>
            <a:chOff x="2229330" y="3807519"/>
            <a:chExt cx="2406710" cy="13194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89B8507-8F6F-40AC-A3E0-82F7866AE2E1}"/>
                    </a:ext>
                  </a:extLst>
                </p:cNvPr>
                <p:cNvSpPr txBox="1"/>
                <p:nvPr/>
              </p:nvSpPr>
              <p:spPr>
                <a:xfrm>
                  <a:off x="2229330" y="4757674"/>
                  <a:ext cx="1443024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(−5, (−, +))</m:t>
                        </m:r>
                      </m:oMath>
                    </m:oMathPara>
                  </a14:m>
                  <a:endParaRPr lang="de-CH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89B8507-8F6F-40AC-A3E0-82F7866AE2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9330" y="4757674"/>
                  <a:ext cx="1443024" cy="369332"/>
                </a:xfrm>
                <a:prstGeom prst="rect">
                  <a:avLst/>
                </a:prstGeom>
                <a:blipFill>
                  <a:blip r:embed="rId2"/>
                  <a:stretch>
                    <a:fillRect b="-1111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4CA1776-5B67-4C2F-8F29-0538FB5B2A88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 flipV="1">
              <a:off x="2950842" y="3807519"/>
              <a:ext cx="1685198" cy="9501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EB63A5-0E66-4F4F-8ADB-9FABA828C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B0F6-03B7-487B-B7AE-DF39FFC56B6F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329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BE603-2F6C-4450-84D2-E979A6B76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Theorem 2.1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7A0E86-8F6C-4FC5-BEFE-377E632F69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If we have a set of </a:t>
                </a:r>
                <a14:m>
                  <m:oMath xmlns:m="http://schemas.openxmlformats.org/officeDocument/2006/math">
                    <m:r>
                      <a:rPr lang="de-CH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number of variables, and </a:t>
                </a:r>
                <a14:m>
                  <m:oMath xmlns:m="http://schemas.openxmlformats.org/officeDocument/2006/math">
                    <m:r>
                      <a:rPr lang="de-CH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number of polynomials, whose degree is at most </a:t>
                </a:r>
                <a14:m>
                  <m:oMath xmlns:m="http://schemas.openxmlformats.org/officeDocument/2006/math">
                    <m:r>
                      <a:rPr lang="de-CH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then the number of non-empty </a:t>
                </a:r>
                <a:r>
                  <a:rPr lang="en-US" dirty="0">
                    <a:solidFill>
                      <a:srgbClr val="C00000"/>
                    </a:solidFill>
                  </a:rPr>
                  <a:t>cells</a:t>
                </a:r>
                <a:r>
                  <a:rPr lang="en-US" dirty="0"/>
                  <a:t>, and the time required to enumerate </a:t>
                </a:r>
                <a:r>
                  <a:rPr lang="de-CH" dirty="0"/>
                  <a:t>them is </a:t>
                </a:r>
              </a:p>
              <a:p>
                <a:pPr marL="0" indent="0">
                  <a:buNone/>
                </a:pPr>
                <a:r>
                  <a:rPr lang="de-CH" b="0" dirty="0"/>
                  <a:t>	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7A0E86-8F6C-4FC5-BEFE-377E632F69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97A3A6F-2FD0-44D4-A0D4-380754448D44}"/>
              </a:ext>
            </a:extLst>
          </p:cNvPr>
          <p:cNvSpPr txBox="1"/>
          <p:nvPr/>
        </p:nvSpPr>
        <p:spPr>
          <a:xfrm>
            <a:off x="838200" y="5853797"/>
            <a:ext cx="7547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S.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Basu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R. Pollack, and M.-F. Roy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new algorithm to ﬁnd a point in every cell deﬁned by a family of polynomials</a:t>
            </a:r>
            <a:endParaRPr lang="de-CH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B0C3-5FEA-4544-AD36-CDAE8F60D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B0F6-03B7-487B-B7AE-DF39FFC56B6F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836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9A823-973E-4F64-8268-91AB41226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CH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8CD325-A447-483B-AAFC-9F36B8E029E1}"/>
                  </a:ext>
                </a:extLst>
              </p:cNvPr>
              <p:cNvSpPr txBox="1"/>
              <p:nvPr/>
            </p:nvSpPr>
            <p:spPr>
              <a:xfrm>
                <a:off x="1063689" y="1972406"/>
                <a:ext cx="2015411" cy="2031325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de-CH" dirty="0"/>
                  <a:t>Fix starting item for every agent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de-CH" dirty="0"/>
              </a:p>
              <a:p>
                <a:pPr marL="342900" indent="-342900">
                  <a:buFontTx/>
                  <a:buAutoNum type="arabicPeriod"/>
                </a:pPr>
                <a:r>
                  <a:rPr lang="de-CH" dirty="0"/>
                  <a:t>Fix shared items between every pair of agents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8CD325-A447-483B-AAFC-9F36B8E02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689" y="1972406"/>
                <a:ext cx="2015411" cy="2031325"/>
              </a:xfrm>
              <a:prstGeom prst="rect">
                <a:avLst/>
              </a:prstGeom>
              <a:blipFill>
                <a:blip r:embed="rId3"/>
                <a:stretch>
                  <a:fillRect l="-2096" t="-1488" b="-3274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5E1CCB-4F86-46A3-A47A-54E5CF9208E5}"/>
                  </a:ext>
                </a:extLst>
              </p:cNvPr>
              <p:cNvSpPr txBox="1"/>
              <p:nvPr/>
            </p:nvSpPr>
            <p:spPr>
              <a:xfrm>
                <a:off x="3946848" y="1972406"/>
                <a:ext cx="2015411" cy="177664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de-CH" dirty="0">
                    <a:solidFill>
                      <a:schemeClr val="tx1"/>
                    </a:solidFill>
                  </a:rPr>
                  <a:t>Fix utility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de-CH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CH" dirty="0">
                    <a:solidFill>
                      <a:schemeClr val="tx1"/>
                    </a:solidFill>
                  </a:rPr>
                  <a:t> for every agent </a:t>
                </a:r>
                <a14:m>
                  <m:oMath xmlns:m="http://schemas.openxmlformats.org/officeDocument/2006/math">
                    <m:r>
                      <a:rPr lang="de-CH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de-CH" b="0" dirty="0">
                  <a:solidFill>
                    <a:schemeClr val="tx1"/>
                  </a:solidFill>
                </a:endParaRPr>
              </a:p>
              <a:p>
                <a:pPr marL="342900" indent="-342900">
                  <a:buAutoNum type="arabicPeriod"/>
                </a:pPr>
                <a:r>
                  <a:rPr lang="de-CH" dirty="0">
                    <a:solidFill>
                      <a:schemeClr val="tx1"/>
                    </a:solidFill>
                  </a:rPr>
                  <a:t>Fix price for starting item</a:t>
                </a:r>
              </a:p>
              <a:p>
                <a:pPr marL="342900" indent="-342900">
                  <a:buAutoNum type="arabicPeriod"/>
                </a:pPr>
                <a:r>
                  <a:rPr lang="de-CH" dirty="0">
                    <a:solidFill>
                      <a:schemeClr val="tx1"/>
                    </a:solidFill>
                  </a:rPr>
                  <a:t>Infer prices for the other items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5E1CCB-4F86-46A3-A47A-54E5CF920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848" y="1972406"/>
                <a:ext cx="2015411" cy="1776640"/>
              </a:xfrm>
              <a:prstGeom prst="rect">
                <a:avLst/>
              </a:prstGeom>
              <a:blipFill>
                <a:blip r:embed="rId4"/>
                <a:stretch>
                  <a:fillRect l="-2096" t="-1701" r="-898" b="-2721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B4CAA5-5EA6-4D2B-B89F-25F6B428DD23}"/>
              </a:ext>
            </a:extLst>
          </p:cNvPr>
          <p:cNvCxnSpPr>
            <a:cxnSpLocks/>
          </p:cNvCxnSpPr>
          <p:nvPr/>
        </p:nvCxnSpPr>
        <p:spPr>
          <a:xfrm>
            <a:off x="3079099" y="2284401"/>
            <a:ext cx="867749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9DE16CF-83A2-4E1B-9D25-D6A1F348C0EE}"/>
              </a:ext>
            </a:extLst>
          </p:cNvPr>
          <p:cNvCxnSpPr/>
          <p:nvPr/>
        </p:nvCxnSpPr>
        <p:spPr>
          <a:xfrm>
            <a:off x="5962258" y="2306728"/>
            <a:ext cx="867749" cy="1117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A0397C9-E1DE-485D-B6A8-28E9550CED44}"/>
              </a:ext>
            </a:extLst>
          </p:cNvPr>
          <p:cNvSpPr/>
          <p:nvPr/>
        </p:nvSpPr>
        <p:spPr>
          <a:xfrm>
            <a:off x="1063689" y="6062089"/>
            <a:ext cx="653143" cy="2705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A45BF0-EB27-4E1E-888D-22A9B03FC31E}"/>
              </a:ext>
            </a:extLst>
          </p:cNvPr>
          <p:cNvSpPr txBox="1"/>
          <p:nvPr/>
        </p:nvSpPr>
        <p:spPr>
          <a:xfrm>
            <a:off x="1716832" y="6062089"/>
            <a:ext cx="1244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/>
              <a:t>Theorem 2.1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FF0F7B-457E-443B-809F-14CE85B4C2A0}"/>
              </a:ext>
            </a:extLst>
          </p:cNvPr>
          <p:cNvSpPr txBox="1"/>
          <p:nvPr/>
        </p:nvSpPr>
        <p:spPr>
          <a:xfrm>
            <a:off x="6830004" y="1972406"/>
            <a:ext cx="2015411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de-CH" dirty="0"/>
              <a:t>Infer allocation of non-shared items</a:t>
            </a:r>
          </a:p>
          <a:p>
            <a:pPr marL="342900" indent="-342900">
              <a:buAutoNum type="arabicPeriod"/>
            </a:pPr>
            <a:r>
              <a:rPr lang="de-CH" dirty="0"/>
              <a:t>Fix allocation of shared items</a:t>
            </a:r>
          </a:p>
          <a:p>
            <a:pPr marL="342900" indent="-342900">
              <a:buAutoNum type="arabicPeriod"/>
            </a:pPr>
            <a:r>
              <a:rPr lang="de-CH" dirty="0"/>
              <a:t>Check existence of equilibrium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C64447-433B-465E-B743-B8729A59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B0F6-03B7-487B-B7AE-DF39FFC56B6F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0565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9A823-973E-4F64-8268-91AB41226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CH" dirty="0"/>
              <a:t>Outline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8CD325-A447-483B-AAFC-9F36B8E029E1}"/>
                  </a:ext>
                </a:extLst>
              </p:cNvPr>
              <p:cNvSpPr txBox="1"/>
              <p:nvPr/>
            </p:nvSpPr>
            <p:spPr>
              <a:xfrm>
                <a:off x="1063689" y="1972406"/>
                <a:ext cx="2015411" cy="2031325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de-CH" dirty="0">
                    <a:solidFill>
                      <a:srgbClr val="C00000"/>
                    </a:solidFill>
                  </a:rPr>
                  <a:t>Fix starting item for every agent </a:t>
                </a:r>
                <a14:m>
                  <m:oMath xmlns:m="http://schemas.openxmlformats.org/officeDocument/2006/math">
                    <m:r>
                      <a:rPr lang="de-CH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de-CH" dirty="0">
                  <a:solidFill>
                    <a:srgbClr val="C00000"/>
                  </a:solidFill>
                </a:endParaRPr>
              </a:p>
              <a:p>
                <a:pPr marL="342900" indent="-342900">
                  <a:buFontTx/>
                  <a:buAutoNum type="arabicPeriod"/>
                </a:pPr>
                <a:r>
                  <a:rPr lang="de-CH" dirty="0">
                    <a:solidFill>
                      <a:srgbClr val="C00000"/>
                    </a:solidFill>
                  </a:rPr>
                  <a:t>Fix 5 shared items between every pair of agents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8CD325-A447-483B-AAFC-9F36B8E02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689" y="1972406"/>
                <a:ext cx="2015411" cy="2031325"/>
              </a:xfrm>
              <a:prstGeom prst="rect">
                <a:avLst/>
              </a:prstGeom>
              <a:blipFill>
                <a:blip r:embed="rId3"/>
                <a:stretch>
                  <a:fillRect l="-2096" t="-1488" b="-3274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5E1CCB-4F86-46A3-A47A-54E5CF9208E5}"/>
                  </a:ext>
                </a:extLst>
              </p:cNvPr>
              <p:cNvSpPr txBox="1"/>
              <p:nvPr/>
            </p:nvSpPr>
            <p:spPr>
              <a:xfrm>
                <a:off x="3946848" y="1972406"/>
                <a:ext cx="2015411" cy="177664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de-CH" dirty="0">
                    <a:solidFill>
                      <a:schemeClr val="tx1"/>
                    </a:solidFill>
                  </a:rPr>
                  <a:t>Fix utility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de-CH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CH" dirty="0">
                    <a:solidFill>
                      <a:schemeClr val="tx1"/>
                    </a:solidFill>
                  </a:rPr>
                  <a:t> for every agent </a:t>
                </a:r>
                <a14:m>
                  <m:oMath xmlns:m="http://schemas.openxmlformats.org/officeDocument/2006/math">
                    <m:r>
                      <a:rPr lang="de-CH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de-CH" b="0" dirty="0">
                  <a:solidFill>
                    <a:schemeClr val="tx1"/>
                  </a:solidFill>
                </a:endParaRPr>
              </a:p>
              <a:p>
                <a:pPr marL="342900" indent="-342900">
                  <a:buAutoNum type="arabicPeriod"/>
                </a:pPr>
                <a:r>
                  <a:rPr lang="de-CH" dirty="0">
                    <a:solidFill>
                      <a:schemeClr val="tx1"/>
                    </a:solidFill>
                  </a:rPr>
                  <a:t>Fix price for starting item</a:t>
                </a:r>
              </a:p>
              <a:p>
                <a:pPr marL="342900" indent="-342900">
                  <a:buAutoNum type="arabicPeriod"/>
                </a:pPr>
                <a:r>
                  <a:rPr lang="de-CH" dirty="0">
                    <a:solidFill>
                      <a:schemeClr val="tx1"/>
                    </a:solidFill>
                  </a:rPr>
                  <a:t>Infer prices for the other items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5E1CCB-4F86-46A3-A47A-54E5CF920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848" y="1972406"/>
                <a:ext cx="2015411" cy="1776640"/>
              </a:xfrm>
              <a:prstGeom prst="rect">
                <a:avLst/>
              </a:prstGeom>
              <a:blipFill>
                <a:blip r:embed="rId4"/>
                <a:stretch>
                  <a:fillRect l="-2096" t="-1701" r="-898" b="-2721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B4CAA5-5EA6-4D2B-B89F-25F6B428DD23}"/>
              </a:ext>
            </a:extLst>
          </p:cNvPr>
          <p:cNvCxnSpPr>
            <a:cxnSpLocks/>
          </p:cNvCxnSpPr>
          <p:nvPr/>
        </p:nvCxnSpPr>
        <p:spPr>
          <a:xfrm>
            <a:off x="3079099" y="2284401"/>
            <a:ext cx="867749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9DE16CF-83A2-4E1B-9D25-D6A1F348C0EE}"/>
              </a:ext>
            </a:extLst>
          </p:cNvPr>
          <p:cNvCxnSpPr/>
          <p:nvPr/>
        </p:nvCxnSpPr>
        <p:spPr>
          <a:xfrm>
            <a:off x="5962258" y="2306728"/>
            <a:ext cx="867749" cy="1117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A0397C9-E1DE-485D-B6A8-28E9550CED44}"/>
              </a:ext>
            </a:extLst>
          </p:cNvPr>
          <p:cNvSpPr/>
          <p:nvPr/>
        </p:nvSpPr>
        <p:spPr>
          <a:xfrm>
            <a:off x="1063689" y="6062089"/>
            <a:ext cx="653143" cy="2705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A45BF0-EB27-4E1E-888D-22A9B03FC31E}"/>
              </a:ext>
            </a:extLst>
          </p:cNvPr>
          <p:cNvSpPr txBox="1"/>
          <p:nvPr/>
        </p:nvSpPr>
        <p:spPr>
          <a:xfrm>
            <a:off x="1716832" y="6062089"/>
            <a:ext cx="1244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/>
              <a:t>Theorem 2.1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FF0F7B-457E-443B-809F-14CE85B4C2A0}"/>
              </a:ext>
            </a:extLst>
          </p:cNvPr>
          <p:cNvSpPr txBox="1"/>
          <p:nvPr/>
        </p:nvSpPr>
        <p:spPr>
          <a:xfrm>
            <a:off x="6830004" y="1972406"/>
            <a:ext cx="2015411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de-CH" dirty="0"/>
              <a:t>Infer allocation of non-shared items</a:t>
            </a:r>
          </a:p>
          <a:p>
            <a:pPr marL="342900" indent="-342900">
              <a:buAutoNum type="arabicPeriod"/>
            </a:pPr>
            <a:r>
              <a:rPr lang="de-CH" dirty="0"/>
              <a:t>Fix allocation of shared items</a:t>
            </a:r>
          </a:p>
          <a:p>
            <a:pPr marL="342900" indent="-342900">
              <a:buAutoNum type="arabicPeriod"/>
            </a:pPr>
            <a:r>
              <a:rPr lang="de-CH" dirty="0"/>
              <a:t>Check existence of equilibrium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1F0A98-ECAD-446D-8BD6-10B575DB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B0F6-03B7-487B-B7AE-DF39FFC56B6F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5917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9A823-973E-4F64-8268-91AB41226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CH" dirty="0"/>
              <a:t>Outline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8CD325-A447-483B-AAFC-9F36B8E029E1}"/>
                  </a:ext>
                </a:extLst>
              </p:cNvPr>
              <p:cNvSpPr txBox="1"/>
              <p:nvPr/>
            </p:nvSpPr>
            <p:spPr>
              <a:xfrm>
                <a:off x="1063689" y="1972406"/>
                <a:ext cx="2015411" cy="2031325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de-CH" dirty="0"/>
                  <a:t>Fix starting item for every agent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de-CH" dirty="0"/>
              </a:p>
              <a:p>
                <a:pPr marL="342900" indent="-342900">
                  <a:buFontTx/>
                  <a:buAutoNum type="arabicPeriod"/>
                </a:pPr>
                <a:r>
                  <a:rPr lang="de-CH" dirty="0"/>
                  <a:t>Fix 5 shared items between every pair of agents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8CD325-A447-483B-AAFC-9F36B8E02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689" y="1972406"/>
                <a:ext cx="2015411" cy="2031325"/>
              </a:xfrm>
              <a:prstGeom prst="rect">
                <a:avLst/>
              </a:prstGeom>
              <a:blipFill>
                <a:blip r:embed="rId3"/>
                <a:stretch>
                  <a:fillRect l="-2096" t="-1488" b="-3274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5E1CCB-4F86-46A3-A47A-54E5CF9208E5}"/>
                  </a:ext>
                </a:extLst>
              </p:cNvPr>
              <p:cNvSpPr txBox="1"/>
              <p:nvPr/>
            </p:nvSpPr>
            <p:spPr>
              <a:xfrm>
                <a:off x="3946848" y="1972406"/>
                <a:ext cx="2015411" cy="177664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de-CH" dirty="0">
                    <a:solidFill>
                      <a:srgbClr val="C00000"/>
                    </a:solidFill>
                  </a:rPr>
                  <a:t>Fix utility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de-CH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CH" dirty="0">
                    <a:solidFill>
                      <a:srgbClr val="C00000"/>
                    </a:solidFill>
                  </a:rPr>
                  <a:t> for every agent </a:t>
                </a:r>
                <a14:m>
                  <m:oMath xmlns:m="http://schemas.openxmlformats.org/officeDocument/2006/math">
                    <m:r>
                      <a:rPr lang="de-CH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de-CH" b="0" dirty="0">
                  <a:solidFill>
                    <a:srgbClr val="C00000"/>
                  </a:solidFill>
                </a:endParaRPr>
              </a:p>
              <a:p>
                <a:pPr marL="342900" indent="-342900">
                  <a:buAutoNum type="arabicPeriod"/>
                </a:pPr>
                <a:r>
                  <a:rPr lang="de-CH" dirty="0">
                    <a:solidFill>
                      <a:srgbClr val="C00000"/>
                    </a:solidFill>
                  </a:rPr>
                  <a:t>Fix price for starting item</a:t>
                </a:r>
              </a:p>
              <a:p>
                <a:pPr marL="342900" indent="-342900">
                  <a:buAutoNum type="arabicPeriod"/>
                </a:pPr>
                <a:r>
                  <a:rPr lang="de-CH" dirty="0">
                    <a:solidFill>
                      <a:srgbClr val="C00000"/>
                    </a:solidFill>
                  </a:rPr>
                  <a:t>Infer prices for the other items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5E1CCB-4F86-46A3-A47A-54E5CF920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848" y="1972406"/>
                <a:ext cx="2015411" cy="1776640"/>
              </a:xfrm>
              <a:prstGeom prst="rect">
                <a:avLst/>
              </a:prstGeom>
              <a:blipFill>
                <a:blip r:embed="rId4"/>
                <a:stretch>
                  <a:fillRect l="-2096" t="-1701" r="-898" b="-2721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B4CAA5-5EA6-4D2B-B89F-25F6B428DD23}"/>
              </a:ext>
            </a:extLst>
          </p:cNvPr>
          <p:cNvCxnSpPr>
            <a:cxnSpLocks/>
          </p:cNvCxnSpPr>
          <p:nvPr/>
        </p:nvCxnSpPr>
        <p:spPr>
          <a:xfrm>
            <a:off x="3079099" y="2284401"/>
            <a:ext cx="867749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9DE16CF-83A2-4E1B-9D25-D6A1F348C0EE}"/>
              </a:ext>
            </a:extLst>
          </p:cNvPr>
          <p:cNvCxnSpPr/>
          <p:nvPr/>
        </p:nvCxnSpPr>
        <p:spPr>
          <a:xfrm>
            <a:off x="5962258" y="2306728"/>
            <a:ext cx="867749" cy="1117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A0397C9-E1DE-485D-B6A8-28E9550CED44}"/>
              </a:ext>
            </a:extLst>
          </p:cNvPr>
          <p:cNvSpPr/>
          <p:nvPr/>
        </p:nvSpPr>
        <p:spPr>
          <a:xfrm>
            <a:off x="1063689" y="6062089"/>
            <a:ext cx="653143" cy="2705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A45BF0-EB27-4E1E-888D-22A9B03FC31E}"/>
              </a:ext>
            </a:extLst>
          </p:cNvPr>
          <p:cNvSpPr txBox="1"/>
          <p:nvPr/>
        </p:nvSpPr>
        <p:spPr>
          <a:xfrm>
            <a:off x="1716832" y="6062089"/>
            <a:ext cx="1244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/>
              <a:t>Theorem 2.1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FF0F7B-457E-443B-809F-14CE85B4C2A0}"/>
              </a:ext>
            </a:extLst>
          </p:cNvPr>
          <p:cNvSpPr txBox="1"/>
          <p:nvPr/>
        </p:nvSpPr>
        <p:spPr>
          <a:xfrm>
            <a:off x="6830004" y="1972406"/>
            <a:ext cx="2015411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de-CH" dirty="0"/>
              <a:t>Infer allocation of non-shared items</a:t>
            </a:r>
          </a:p>
          <a:p>
            <a:pPr marL="342900" indent="-342900">
              <a:buAutoNum type="arabicPeriod"/>
            </a:pPr>
            <a:r>
              <a:rPr lang="de-CH" dirty="0"/>
              <a:t>Fix allocation of shared items</a:t>
            </a:r>
          </a:p>
          <a:p>
            <a:pPr marL="342900" indent="-342900">
              <a:buAutoNum type="arabicPeriod"/>
            </a:pPr>
            <a:r>
              <a:rPr lang="de-CH" dirty="0"/>
              <a:t>Check existence of equilibrium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220D45-3142-473A-BCF1-2C6296171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B0F6-03B7-487B-B7AE-DF39FFC56B6F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2496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98923-AE06-4D69-9C66-6186FD7C7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CH" dirty="0"/>
              <a:t>Candidate Bundles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DD24FC-FBE6-4CD6-81F4-477EDB8826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de-CH" dirty="0"/>
                  <a:t>Given utility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de-CH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CH" dirty="0"/>
                  <a:t> of an agent </a:t>
                </a:r>
                <a14:m>
                  <m:oMath xmlns:m="http://schemas.openxmlformats.org/officeDocument/2006/math">
                    <m:r>
                      <a:rPr lang="de-CH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de-CH" dirty="0"/>
                  <a:t>, the candidate bundle is defined as: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de-CH" dirty="0"/>
                  <a:t>	1. </a:t>
                </a:r>
                <a:r>
                  <a:rPr lang="de-CH" dirty="0">
                    <a:solidFill>
                      <a:srgbClr val="FF0000"/>
                    </a:solidFill>
                  </a:rPr>
                  <a:t>Pair</a:t>
                </a:r>
                <a:r>
                  <a:rPr lang="de-CH" dirty="0"/>
                  <a:t> of items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de-CH" dirty="0"/>
                  <a:t> and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CH" dirty="0"/>
                  <a:t>  whose value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de-CH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e-CH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de-CH" dirty="0"/>
                  <a:t>		</a:t>
                </a:r>
                <a14:m>
                  <m:oMath xmlns:m="http://schemas.openxmlformats.org/officeDocument/2006/math">
                    <m:r>
                      <a:rPr lang="de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 </m:t>
                    </m:r>
                    <m:sSubSup>
                      <m:sSubSupPr>
                        <m:ctrlPr>
                          <a:rPr lang="de-CH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𝑗𝑘</m:t>
                        </m:r>
                      </m:sub>
                      <m:sup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de-CH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𝑗𝑘</m:t>
                        </m:r>
                      </m:sub>
                      <m:sup>
                        <m: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sSub>
                      <m:sSubPr>
                        <m:ctrlP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1 −</m:t>
                        </m:r>
                        <m:sSubSup>
                          <m:sSubSupPr>
                            <m:ctrlP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𝑗𝑘</m:t>
                            </m:r>
                          </m:sub>
                          <m:sup>
                            <m:r>
                              <a:rPr lang="de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d>
                    <m:sSub>
                      <m:sSubPr>
                        <m:ctrlP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e-CH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de-CH" dirty="0"/>
                  <a:t>	2. </a:t>
                </a:r>
                <a:r>
                  <a:rPr lang="de-CH" dirty="0">
                    <a:solidFill>
                      <a:srgbClr val="FF0000"/>
                    </a:solidFill>
                  </a:rPr>
                  <a:t>Single</a:t>
                </a:r>
                <a:r>
                  <a:rPr lang="de-CH" dirty="0"/>
                  <a:t> item </a:t>
                </a:r>
                <a14:m>
                  <m:oMath xmlns:m="http://schemas.openxmlformats.org/officeDocument/2006/math">
                    <m:r>
                      <a:rPr lang="de-CH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de-CH" dirty="0"/>
                  <a:t> if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CH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CH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de-CH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e-CH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de-CH" dirty="0"/>
                  <a:t>		</a:t>
                </a:r>
              </a:p>
              <a:p>
                <a:pPr marL="0" indent="0">
                  <a:buNone/>
                </a:pPr>
                <a:endParaRPr lang="de-CH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DD24FC-FBE6-4CD6-81F4-477EDB8826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55B7C-C058-4918-817F-48F8E48F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B0F6-03B7-487B-B7AE-DF39FFC56B6F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94477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E4289-8022-4FE7-8AFE-618941F2F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Polynomials for Candidate Bundles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9411D4-52A9-4877-95EE-0A6CD208FE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de-CH" dirty="0"/>
                  <a:t>Variables: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de-CH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CH" dirty="0"/>
                  <a:t>			utility of every agent	</a:t>
                </a:r>
                <a14:m>
                  <m:oMath xmlns:m="http://schemas.openxmlformats.org/officeDocument/2006/math">
                    <m:r>
                      <a:rPr lang="de-CH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CH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CH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CH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CH" dirty="0"/>
              </a:p>
              <a:p>
                <a:pPr>
                  <a:lnSpc>
                    <a:spcPct val="150000"/>
                  </a:lnSpc>
                </a:pPr>
                <a:r>
                  <a:rPr lang="de-CH" dirty="0"/>
                  <a:t>Polynomials: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de-CH" sz="2800" dirty="0"/>
                  <a:t>Comparing utilities to item values</a:t>
                </a:r>
              </a:p>
              <a:p>
                <a:pPr marL="457200" lvl="1" indent="0">
                  <a:buNone/>
                </a:pPr>
                <a:r>
                  <a:rPr lang="de-CH" sz="2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CH" sz="28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de-CH" sz="2800" i="1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de-CH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de-CH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CH" sz="2800" dirty="0"/>
                  <a:t>		</a:t>
                </a:r>
                <a14:m>
                  <m:oMath xmlns:m="http://schemas.openxmlformats.org/officeDocument/2006/math">
                    <m:r>
                      <a:rPr lang="de-CH" sz="28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de-CH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CH" sz="28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de-CH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de-CH" sz="2800" i="1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de-CH" sz="28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de-CH" sz="2800" i="1">
                        <a:latin typeface="Cambria Math" panose="02040503050406030204" pitchFamily="18" charset="0"/>
                      </a:rPr>
                      <m:t>∈[</m:t>
                    </m:r>
                    <m:r>
                      <a:rPr lang="de-CH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CH" sz="28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de-CH" sz="2800" dirty="0"/>
                  <a:t>		</a:t>
                </a:r>
                <a14:m>
                  <m:oMath xmlns:m="http://schemas.openxmlformats.org/officeDocument/2006/math">
                    <m:r>
                      <a:rPr lang="de-CH" sz="2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CH" sz="2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CH" sz="2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𝑛𝑚</m:t>
                    </m:r>
                    <m:r>
                      <a:rPr lang="de-CH" sz="2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CH" sz="28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marL="457200" lvl="1" indent="0">
                  <a:buNone/>
                </a:pPr>
                <a:r>
                  <a:rPr lang="de-CH" sz="2800" dirty="0"/>
                  <a:t>Ensuring utility is positive</a:t>
                </a:r>
              </a:p>
              <a:p>
                <a:pPr marL="457200" lvl="1" indent="0">
                  <a:buNone/>
                </a:pPr>
                <a:r>
                  <a:rPr lang="de-CH" sz="2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de-CH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CH" sz="2800" dirty="0"/>
                  <a:t>			</a:t>
                </a:r>
                <a14:m>
                  <m:oMath xmlns:m="http://schemas.openxmlformats.org/officeDocument/2006/math">
                    <m:r>
                      <a:rPr lang="de-CH" sz="28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de-CH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CH" sz="2800" i="1">
                        <a:latin typeface="Cambria Math" panose="02040503050406030204" pitchFamily="18" charset="0"/>
                      </a:rPr>
                      <m:t>∈[</m:t>
                    </m:r>
                    <m:r>
                      <a:rPr lang="de-CH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CH" sz="28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de-CH" sz="2800" dirty="0"/>
                  <a:t>			</a:t>
                </a:r>
                <a14:m>
                  <m:oMath xmlns:m="http://schemas.openxmlformats.org/officeDocument/2006/math">
                    <m:r>
                      <a:rPr lang="de-CH" sz="2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CH" sz="2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CH" sz="2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CH" sz="2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CH" sz="28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de-CH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9411D4-52A9-4877-95EE-0A6CD208FE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1261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17384-6FFA-41C5-8FCF-9B3C8DB22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B0F6-03B7-487B-B7AE-DF39FFC56B6F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1282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FD3F2-BE7E-4DD8-A2A7-71795865F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CH" dirty="0"/>
              <a:t>Example for 1 agent and 3 items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E3C0E-6EF7-4969-8FC6-FA31AC48B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B0F6-03B7-487B-B7AE-DF39FFC56B6F}" type="slidenum">
              <a:rPr lang="de-CH" smtClean="0"/>
              <a:t>18</a:t>
            </a:fld>
            <a:endParaRPr lang="de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C0B23B-1E30-4BDF-88D7-29E6B7ADD3EB}"/>
                  </a:ext>
                </a:extLst>
              </p:cNvPr>
              <p:cNvSpPr txBox="1"/>
              <p:nvPr/>
            </p:nvSpPr>
            <p:spPr>
              <a:xfrm>
                <a:off x="6706338" y="2064371"/>
                <a:ext cx="2422523" cy="1058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CH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  <m:r>
                                        <a:rPr lang="de-CH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  <m:r>
                                        <a:rPr lang="de-CH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CH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CH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  <m:t>13</m:t>
                                          </m:r>
                                        </m:sub>
                                      </m:sSub>
                                      <m:r>
                                        <a:rPr lang="de-CH" i="1">
                                          <a:latin typeface="Cambria Math" panose="02040503050406030204" pitchFamily="18" charset="0"/>
                                        </a:rPr>
                                        <m:t> −</m:t>
                                      </m:r>
                                      <m:sSub>
                                        <m:sSubPr>
                                          <m:ctrlP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CH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nor/>
                                        </m:rPr>
                                        <a:rPr lang="de-CH" dirty="0"/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CH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de-CH" b="0" i="1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  <m:r>
                                        <a:rPr lang="de-CH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de-CH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  <m:r>
                                        <a:rPr lang="de-CH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de-CH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de-CH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  <m:r>
                                        <a:rPr lang="de-CH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nor/>
                                        </m:rPr>
                                        <a:rPr lang="de-CH" dirty="0"/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CH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C0B23B-1E30-4BDF-88D7-29E6B7ADD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338" y="2064371"/>
                <a:ext cx="2422523" cy="10582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C898B32-3B94-4DEB-A24B-CD66F3736432}"/>
              </a:ext>
            </a:extLst>
          </p:cNvPr>
          <p:cNvGrpSpPr/>
          <p:nvPr/>
        </p:nvGrpSpPr>
        <p:grpSpPr>
          <a:xfrm>
            <a:off x="5311746" y="3122609"/>
            <a:ext cx="2605854" cy="2486633"/>
            <a:chOff x="5311746" y="3122609"/>
            <a:chExt cx="2605854" cy="24866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8CAA070-C678-4B2B-A914-DCD9164B3E1B}"/>
                    </a:ext>
                  </a:extLst>
                </p:cNvPr>
                <p:cNvSpPr txBox="1"/>
                <p:nvPr/>
              </p:nvSpPr>
              <p:spPr>
                <a:xfrm>
                  <a:off x="5311746" y="5332243"/>
                  <a:ext cx="119744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 (−,0,+,+)</m:t>
                        </m:r>
                      </m:oMath>
                    </m:oMathPara>
                  </a14:m>
                  <a:endParaRPr lang="de-CH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8CAA070-C678-4B2B-A914-DCD9164B3E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1746" y="5332243"/>
                  <a:ext cx="1197444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538" t="-4444" r="-6599" b="-35556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7623AA7-67E4-4780-A98F-21E3A3D567CB}"/>
                </a:ext>
              </a:extLst>
            </p:cNvPr>
            <p:cNvCxnSpPr>
              <a:cxnSpLocks/>
              <a:stCxn id="19" idx="2"/>
              <a:endCxn id="21" idx="0"/>
            </p:cNvCxnSpPr>
            <p:nvPr/>
          </p:nvCxnSpPr>
          <p:spPr>
            <a:xfrm flipH="1">
              <a:off x="5910468" y="3122609"/>
              <a:ext cx="2007132" cy="22096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E6815FBD-1A06-4C84-9B4B-5617A9F34922}"/>
                    </a:ext>
                  </a:extLst>
                </p:cNvPr>
                <p:cNvSpPr txBox="1"/>
                <p:nvPr/>
              </p:nvSpPr>
              <p:spPr>
                <a:xfrm>
                  <a:off x="6690590" y="3962356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oMath>
                    </m:oMathPara>
                  </a14:m>
                  <a:endParaRPr lang="de-CH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E6815FBD-1A06-4C84-9B4B-5617A9F349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0590" y="3962356"/>
                  <a:ext cx="181139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34483" r="-31034" b="-6667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16ABDC1-96D1-48B8-8403-F6E4B13D0C4A}"/>
              </a:ext>
            </a:extLst>
          </p:cNvPr>
          <p:cNvGrpSpPr/>
          <p:nvPr/>
        </p:nvGrpSpPr>
        <p:grpSpPr>
          <a:xfrm>
            <a:off x="7293229" y="3122609"/>
            <a:ext cx="1248740" cy="2486633"/>
            <a:chOff x="7293229" y="3122609"/>
            <a:chExt cx="1248740" cy="24866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DD33B8D-AE3E-4482-A856-2BCAACDDBB34}"/>
                    </a:ext>
                  </a:extLst>
                </p:cNvPr>
                <p:cNvSpPr txBox="1"/>
                <p:nvPr/>
              </p:nvSpPr>
              <p:spPr>
                <a:xfrm>
                  <a:off x="7567887" y="4283895"/>
                  <a:ext cx="3574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8.5</m:t>
                        </m:r>
                      </m:oMath>
                    </m:oMathPara>
                  </a14:m>
                  <a:endParaRPr lang="de-CH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DD33B8D-AE3E-4482-A856-2BCAACDDBB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7887" y="4283895"/>
                  <a:ext cx="357470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3559" r="-16949" b="-8889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ABE76C3-45CC-4971-88AC-954F96E70894}"/>
                    </a:ext>
                  </a:extLst>
                </p:cNvPr>
                <p:cNvSpPr txBox="1"/>
                <p:nvPr/>
              </p:nvSpPr>
              <p:spPr>
                <a:xfrm>
                  <a:off x="7293229" y="5332243"/>
                  <a:ext cx="12487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(−,−,+,+)</m:t>
                        </m:r>
                      </m:oMath>
                    </m:oMathPara>
                  </a14:m>
                  <a:endParaRPr lang="de-CH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ABE76C3-45CC-4971-88AC-954F96E708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3229" y="5332243"/>
                  <a:ext cx="1248740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951" t="-4444" r="-6341" b="-35556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7C5A4EB-4A1D-44A9-AB79-7FF1895F7DC1}"/>
                </a:ext>
              </a:extLst>
            </p:cNvPr>
            <p:cNvCxnSpPr>
              <a:cxnSpLocks/>
              <a:stCxn id="19" idx="2"/>
              <a:endCxn id="22" idx="0"/>
            </p:cNvCxnSpPr>
            <p:nvPr/>
          </p:nvCxnSpPr>
          <p:spPr>
            <a:xfrm flipH="1">
              <a:off x="7917599" y="3122609"/>
              <a:ext cx="1" cy="22096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B2850E8-696C-42E2-8229-2D0D1C795567}"/>
              </a:ext>
            </a:extLst>
          </p:cNvPr>
          <p:cNvGrpSpPr/>
          <p:nvPr/>
        </p:nvGrpSpPr>
        <p:grpSpPr>
          <a:xfrm>
            <a:off x="7917600" y="3122609"/>
            <a:ext cx="2605138" cy="2491267"/>
            <a:chOff x="7917600" y="3122609"/>
            <a:chExt cx="2605138" cy="24912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3E89723-E7BF-482D-8513-9365774B8651}"/>
                    </a:ext>
                  </a:extLst>
                </p:cNvPr>
                <p:cNvSpPr txBox="1"/>
                <p:nvPr/>
              </p:nvSpPr>
              <p:spPr>
                <a:xfrm>
                  <a:off x="9326723" y="5336877"/>
                  <a:ext cx="1196015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(+,+,+,−)</m:t>
                        </m:r>
                      </m:oMath>
                    </m:oMathPara>
                  </a14:m>
                  <a:endParaRPr lang="de-CH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3E89723-E7BF-482D-8513-9365774B86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26723" y="5336877"/>
                  <a:ext cx="1196015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4592" t="-2174" r="-9184" b="-32609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161F03F-05D4-40FE-8218-3A75A9B2A273}"/>
                </a:ext>
              </a:extLst>
            </p:cNvPr>
            <p:cNvCxnSpPr>
              <a:cxnSpLocks/>
              <a:stCxn id="19" idx="2"/>
              <a:endCxn id="23" idx="0"/>
            </p:cNvCxnSpPr>
            <p:nvPr/>
          </p:nvCxnSpPr>
          <p:spPr>
            <a:xfrm>
              <a:off x="7917600" y="3122609"/>
              <a:ext cx="2007131" cy="221426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EA338AB-7AB5-41AD-8164-4E4E4B8C3F9C}"/>
                    </a:ext>
                  </a:extLst>
                </p:cNvPr>
                <p:cNvSpPr txBox="1"/>
                <p:nvPr/>
              </p:nvSpPr>
              <p:spPr>
                <a:xfrm>
                  <a:off x="8948487" y="3947993"/>
                  <a:ext cx="3542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de-CH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EA338AB-7AB5-41AD-8164-4E4E4B8C3F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8487" y="3947993"/>
                  <a:ext cx="354264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3448" r="-15517" b="-6667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4939FC06-9DB8-444C-A16B-09448A002009}"/>
              </a:ext>
            </a:extLst>
          </p:cNvPr>
          <p:cNvGrpSpPr/>
          <p:nvPr/>
        </p:nvGrpSpPr>
        <p:grpSpPr>
          <a:xfrm>
            <a:off x="1017837" y="2322863"/>
            <a:ext cx="3773105" cy="2065676"/>
            <a:chOff x="3656045" y="1408537"/>
            <a:chExt cx="3773105" cy="20656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0097EFE-01A4-4228-9A9B-E51FF56C8532}"/>
                    </a:ext>
                  </a:extLst>
                </p:cNvPr>
                <p:cNvSpPr txBox="1"/>
                <p:nvPr/>
              </p:nvSpPr>
              <p:spPr>
                <a:xfrm flipH="1">
                  <a:off x="5248031" y="1408537"/>
                  <a:ext cx="16645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=(7, 8, 9)</m:t>
                        </m:r>
                      </m:oMath>
                    </m:oMathPara>
                  </a14:m>
                  <a:endParaRPr lang="de-CH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0097EFE-01A4-4228-9A9B-E51FF56C85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5248031" y="1408537"/>
                  <a:ext cx="1664579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4184B3F0-E4BC-404D-B5F2-B5BB700B4005}"/>
                </a:ext>
              </a:extLst>
            </p:cNvPr>
            <p:cNvGrpSpPr/>
            <p:nvPr/>
          </p:nvGrpSpPr>
          <p:grpSpPr>
            <a:xfrm>
              <a:off x="3656045" y="1673200"/>
              <a:ext cx="3773105" cy="1801013"/>
              <a:chOff x="838199" y="4656432"/>
              <a:chExt cx="3773105" cy="1801013"/>
            </a:xfrm>
          </p:grpSpPr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CC29367-A3DF-4615-AB3C-C85BE1A19173}"/>
                  </a:ext>
                </a:extLst>
              </p:cNvPr>
              <p:cNvSpPr txBox="1"/>
              <p:nvPr/>
            </p:nvSpPr>
            <p:spPr>
              <a:xfrm flipH="1">
                <a:off x="838199" y="6088113"/>
                <a:ext cx="10837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dirty="0"/>
                  <a:t>3 items</a:t>
                </a:r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179F38AC-B46D-4A7C-8817-6FBAFBF2BAFF}"/>
                  </a:ext>
                </a:extLst>
              </p:cNvPr>
              <p:cNvGrpSpPr/>
              <p:nvPr/>
            </p:nvGrpSpPr>
            <p:grpSpPr>
              <a:xfrm>
                <a:off x="1921998" y="4841098"/>
                <a:ext cx="2689306" cy="1511703"/>
                <a:chOff x="3920392" y="3878512"/>
                <a:chExt cx="2689306" cy="1511703"/>
              </a:xfrm>
            </p:grpSpPr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477BA9A9-1EDE-4123-AB48-24C5079D572E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5205969" y="3878512"/>
                  <a:ext cx="114298" cy="1143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1D1ACEF6-E799-43B6-8BC9-FE0E302FC87B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5205969" y="5253043"/>
                  <a:ext cx="114298" cy="1143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C3F54C95-C89E-4506-8B01-6D9B55C571CC}"/>
                    </a:ext>
                  </a:extLst>
                </p:cNvPr>
                <p:cNvSpPr/>
                <p:nvPr/>
              </p:nvSpPr>
              <p:spPr>
                <a:xfrm rot="10800000" flipV="1">
                  <a:off x="6495400" y="5259176"/>
                  <a:ext cx="114298" cy="1143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703F7D7A-EDC0-4D69-9B24-46D808AB5A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62888" y="3895251"/>
                  <a:ext cx="0" cy="1455353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0F956922-7EBF-435B-B19B-5ED062619BC7}"/>
                    </a:ext>
                  </a:extLst>
                </p:cNvPr>
                <p:cNvCxnSpPr>
                  <a:cxnSpLocks/>
                  <a:stCxn id="75" idx="5"/>
                  <a:endCxn id="77" idx="7"/>
                </p:cNvCxnSpPr>
                <p:nvPr/>
              </p:nvCxnSpPr>
              <p:spPr>
                <a:xfrm>
                  <a:off x="5303528" y="3976073"/>
                  <a:ext cx="1208611" cy="1299842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2B95C91C-F37A-45E5-948A-8FE825854D4C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3920392" y="5275915"/>
                  <a:ext cx="114298" cy="1143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50577E69-35AE-44AF-B25C-A2A428EACF5A}"/>
                    </a:ext>
                  </a:extLst>
                </p:cNvPr>
                <p:cNvCxnSpPr>
                  <a:cxnSpLocks/>
                  <a:endCxn id="80" idx="7"/>
                </p:cNvCxnSpPr>
                <p:nvPr/>
              </p:nvCxnSpPr>
              <p:spPr>
                <a:xfrm flipH="1">
                  <a:off x="4017951" y="3935662"/>
                  <a:ext cx="1242918" cy="1356992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C462EE-B607-43EE-810C-15707EF4530C}"/>
                  </a:ext>
                </a:extLst>
              </p:cNvPr>
              <p:cNvSpPr txBox="1"/>
              <p:nvPr/>
            </p:nvSpPr>
            <p:spPr>
              <a:xfrm flipH="1">
                <a:off x="838199" y="4656432"/>
                <a:ext cx="10837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dirty="0"/>
                  <a:t>1 agent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665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259C8-AD2D-4548-A189-E4FE5679C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Bundles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8FA37B-ED20-4F2E-8D8F-AA5F16BE16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de-CH" dirty="0"/>
                  <a:t>1. Unit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de-CH" dirty="0"/>
                  <a:t> of a bundle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de-CH" dirty="0"/>
                  <a:t> is 1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de-CH" dirty="0"/>
                  <a:t>2. Either consists of a </a:t>
                </a:r>
                <a:r>
                  <a:rPr lang="de-CH" dirty="0">
                    <a:solidFill>
                      <a:srgbClr val="FF0000"/>
                    </a:solidFill>
                  </a:rPr>
                  <a:t>pair</a:t>
                </a:r>
                <a:r>
                  <a:rPr lang="de-CH" dirty="0"/>
                  <a:t> of items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CH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CH" dirty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de-CH" dirty="0"/>
                  <a:t>	</a:t>
                </a:r>
                <a14:m>
                  <m:oMath xmlns:m="http://schemas.openxmlformats.org/officeDocument/2006/math">
                    <m:r>
                      <a:rPr lang="de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de-CH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 </m:t>
                    </m:r>
                    <m:sSub>
                      <m:sSubPr>
                        <m:ctrlP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de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de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lang="de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e-CH" dirty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de-CH" dirty="0"/>
                  <a:t>3. Or consists of a </a:t>
                </a:r>
                <a:r>
                  <a:rPr lang="de-CH" dirty="0">
                    <a:solidFill>
                      <a:srgbClr val="FF0000"/>
                    </a:solidFill>
                  </a:rPr>
                  <a:t>single</a:t>
                </a:r>
                <a:r>
                  <a:rPr lang="de-CH" dirty="0"/>
                  <a:t> item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CH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de-CH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de-CH" dirty="0"/>
                  <a:t>	</a:t>
                </a:r>
                <a:r>
                  <a:rPr lang="de-CH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de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de-CH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8FA37B-ED20-4F2E-8D8F-AA5F16BE16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63C75-5DE6-4EF3-B806-B2AC45C41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B0F6-03B7-487B-B7AE-DF39FFC56B6F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72931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E977C-D4C1-4336-BD6B-4DA776229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Matching Market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8733EEC-3618-4CEC-A731-2C2870A8438B}"/>
              </a:ext>
            </a:extLst>
          </p:cNvPr>
          <p:cNvSpPr/>
          <p:nvPr/>
        </p:nvSpPr>
        <p:spPr>
          <a:xfrm rot="10800000" flipH="1" flipV="1">
            <a:off x="4627171" y="3314700"/>
            <a:ext cx="114298" cy="1143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D83F35B-5562-42C6-87F0-F7EF8C065FDA}"/>
              </a:ext>
            </a:extLst>
          </p:cNvPr>
          <p:cNvSpPr/>
          <p:nvPr/>
        </p:nvSpPr>
        <p:spPr>
          <a:xfrm rot="10800000" flipV="1">
            <a:off x="5202522" y="3314700"/>
            <a:ext cx="114298" cy="1143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BFF79ED-3011-4C45-811D-85066F741C34}"/>
              </a:ext>
            </a:extLst>
          </p:cNvPr>
          <p:cNvSpPr/>
          <p:nvPr/>
        </p:nvSpPr>
        <p:spPr>
          <a:xfrm rot="10800000" flipH="1" flipV="1">
            <a:off x="5777870" y="3314700"/>
            <a:ext cx="108434" cy="1143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5CC8A3-FE4E-49C7-900D-BA38E2E57DC4}"/>
              </a:ext>
            </a:extLst>
          </p:cNvPr>
          <p:cNvSpPr/>
          <p:nvPr/>
        </p:nvSpPr>
        <p:spPr>
          <a:xfrm rot="10800000">
            <a:off x="6343032" y="3314700"/>
            <a:ext cx="114299" cy="1143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A316528-8783-4925-AB3F-ABAD740A82D1}"/>
              </a:ext>
            </a:extLst>
          </p:cNvPr>
          <p:cNvSpPr/>
          <p:nvPr/>
        </p:nvSpPr>
        <p:spPr>
          <a:xfrm rot="10800000" flipH="1" flipV="1">
            <a:off x="6918381" y="3314700"/>
            <a:ext cx="114298" cy="1143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6DAC3E6-9A29-4659-B057-633A2BCB3EDD}"/>
              </a:ext>
            </a:extLst>
          </p:cNvPr>
          <p:cNvSpPr/>
          <p:nvPr/>
        </p:nvSpPr>
        <p:spPr>
          <a:xfrm rot="10800000" flipV="1">
            <a:off x="7493731" y="3314700"/>
            <a:ext cx="114298" cy="1143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771D2DF-06B9-4AFE-899C-6DE9BFB7D2BF}"/>
              </a:ext>
            </a:extLst>
          </p:cNvPr>
          <p:cNvSpPr/>
          <p:nvPr/>
        </p:nvSpPr>
        <p:spPr>
          <a:xfrm rot="10800000" flipH="1" flipV="1">
            <a:off x="4627171" y="4689231"/>
            <a:ext cx="114298" cy="1143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C817487-0013-4379-A0B0-90B3369F6E55}"/>
              </a:ext>
            </a:extLst>
          </p:cNvPr>
          <p:cNvSpPr/>
          <p:nvPr/>
        </p:nvSpPr>
        <p:spPr>
          <a:xfrm rot="10800000" flipV="1">
            <a:off x="5202522" y="4689231"/>
            <a:ext cx="114298" cy="1143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8B71498-FAAC-463C-A13D-1A94F0F8CAA7}"/>
              </a:ext>
            </a:extLst>
          </p:cNvPr>
          <p:cNvSpPr/>
          <p:nvPr/>
        </p:nvSpPr>
        <p:spPr>
          <a:xfrm rot="10800000" flipH="1" flipV="1">
            <a:off x="5777870" y="4689231"/>
            <a:ext cx="108434" cy="1143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9F6A923-60F5-4DEB-ADA4-DC5D9B496C70}"/>
              </a:ext>
            </a:extLst>
          </p:cNvPr>
          <p:cNvSpPr/>
          <p:nvPr/>
        </p:nvSpPr>
        <p:spPr>
          <a:xfrm rot="10800000">
            <a:off x="6343032" y="4689231"/>
            <a:ext cx="114299" cy="1143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E6281B1-13B5-41BC-B264-FA6C33D77033}"/>
              </a:ext>
            </a:extLst>
          </p:cNvPr>
          <p:cNvSpPr/>
          <p:nvPr/>
        </p:nvSpPr>
        <p:spPr>
          <a:xfrm rot="10800000" flipH="1" flipV="1">
            <a:off x="6918381" y="4689231"/>
            <a:ext cx="114298" cy="1143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75519EF-9C3B-4F1E-8883-F0F29CEC0F82}"/>
              </a:ext>
            </a:extLst>
          </p:cNvPr>
          <p:cNvSpPr/>
          <p:nvPr/>
        </p:nvSpPr>
        <p:spPr>
          <a:xfrm rot="10800000" flipV="1">
            <a:off x="7493731" y="4689231"/>
            <a:ext cx="114298" cy="1143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79BA54B-17BA-4D72-9701-F7C4C9384A73}"/>
              </a:ext>
            </a:extLst>
          </p:cNvPr>
          <p:cNvSpPr/>
          <p:nvPr/>
        </p:nvSpPr>
        <p:spPr>
          <a:xfrm rot="10800000" flipV="1">
            <a:off x="8069080" y="4689231"/>
            <a:ext cx="114298" cy="1143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C662609-0636-48C7-8DDE-5A0A6696E6AC}"/>
              </a:ext>
            </a:extLst>
          </p:cNvPr>
          <p:cNvSpPr/>
          <p:nvPr/>
        </p:nvSpPr>
        <p:spPr>
          <a:xfrm rot="10800000" flipV="1">
            <a:off x="4051820" y="4689232"/>
            <a:ext cx="114298" cy="1143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1AF506-42FA-4D45-921A-F6A9CC20A380}"/>
              </a:ext>
            </a:extLst>
          </p:cNvPr>
          <p:cNvGrpSpPr/>
          <p:nvPr/>
        </p:nvGrpSpPr>
        <p:grpSpPr>
          <a:xfrm>
            <a:off x="2378894" y="3130034"/>
            <a:ext cx="2245360" cy="1743863"/>
            <a:chOff x="838200" y="3130034"/>
            <a:chExt cx="2245360" cy="174386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267FB78-CC70-4487-9584-229314EBE869}"/>
                </a:ext>
              </a:extLst>
            </p:cNvPr>
            <p:cNvSpPr txBox="1"/>
            <p:nvPr/>
          </p:nvSpPr>
          <p:spPr>
            <a:xfrm flipH="1">
              <a:off x="838200" y="3130034"/>
              <a:ext cx="2245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n agents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087F49E-C1C7-4F80-8A78-FE8710F0AA4B}"/>
                </a:ext>
              </a:extLst>
            </p:cNvPr>
            <p:cNvSpPr txBox="1"/>
            <p:nvPr/>
          </p:nvSpPr>
          <p:spPr>
            <a:xfrm flipH="1">
              <a:off x="838200" y="4504565"/>
              <a:ext cx="2245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m items</a:t>
              </a:r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940B1BF-5C49-4A37-99E4-065EE524D29F}"/>
              </a:ext>
            </a:extLst>
          </p:cNvPr>
          <p:cNvCxnSpPr>
            <a:cxnSpLocks/>
          </p:cNvCxnSpPr>
          <p:nvPr/>
        </p:nvCxnSpPr>
        <p:spPr>
          <a:xfrm>
            <a:off x="4684090" y="3331439"/>
            <a:ext cx="0" cy="145535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D834624-955C-4D32-8C8E-E15FBEBDA423}"/>
              </a:ext>
            </a:extLst>
          </p:cNvPr>
          <p:cNvCxnSpPr>
            <a:cxnSpLocks/>
          </p:cNvCxnSpPr>
          <p:nvPr/>
        </p:nvCxnSpPr>
        <p:spPr>
          <a:xfrm>
            <a:off x="6969442" y="3348179"/>
            <a:ext cx="0" cy="145535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3BFE9AA-92B6-4191-8727-6EE1025E1A36}"/>
              </a:ext>
            </a:extLst>
          </p:cNvPr>
          <p:cNvCxnSpPr>
            <a:cxnSpLocks/>
            <a:stCxn id="8" idx="1"/>
            <a:endCxn id="33" idx="7"/>
          </p:cNvCxnSpPr>
          <p:nvPr/>
        </p:nvCxnSpPr>
        <p:spPr>
          <a:xfrm>
            <a:off x="6440592" y="3412261"/>
            <a:ext cx="1645227" cy="129370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DC2756B-9956-4532-9EF5-6D62BB8E9074}"/>
              </a:ext>
            </a:extLst>
          </p:cNvPr>
          <p:cNvCxnSpPr>
            <a:cxnSpLocks/>
          </p:cNvCxnSpPr>
          <p:nvPr/>
        </p:nvCxnSpPr>
        <p:spPr>
          <a:xfrm>
            <a:off x="5253322" y="3361690"/>
            <a:ext cx="591228" cy="141494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C2547AD-A043-4A01-BA0A-E5A7E8009417}"/>
              </a:ext>
            </a:extLst>
          </p:cNvPr>
          <p:cNvCxnSpPr>
            <a:cxnSpLocks/>
            <a:stCxn id="8" idx="7"/>
            <a:endCxn id="28" idx="1"/>
          </p:cNvCxnSpPr>
          <p:nvPr/>
        </p:nvCxnSpPr>
        <p:spPr>
          <a:xfrm flipH="1">
            <a:off x="5300081" y="3412261"/>
            <a:ext cx="1059690" cy="129370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C546C64-E9FB-46CE-98A2-F5A36E19E611}"/>
              </a:ext>
            </a:extLst>
          </p:cNvPr>
          <p:cNvCxnSpPr>
            <a:cxnSpLocks/>
            <a:stCxn id="31" idx="7"/>
            <a:endCxn id="10" idx="5"/>
          </p:cNvCxnSpPr>
          <p:nvPr/>
        </p:nvCxnSpPr>
        <p:spPr>
          <a:xfrm flipV="1">
            <a:off x="7015940" y="3412261"/>
            <a:ext cx="494530" cy="129370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D75555A-643F-41BB-864D-DB5BEDE09D68}"/>
              </a:ext>
            </a:extLst>
          </p:cNvPr>
          <p:cNvCxnSpPr>
            <a:cxnSpLocks/>
            <a:stCxn id="6" idx="3"/>
            <a:endCxn id="30" idx="5"/>
          </p:cNvCxnSpPr>
          <p:nvPr/>
        </p:nvCxnSpPr>
        <p:spPr>
          <a:xfrm>
            <a:off x="5300081" y="3412261"/>
            <a:ext cx="1059690" cy="129370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40C4A30-E524-45B9-9C2D-82A8E6C74109}"/>
              </a:ext>
            </a:extLst>
          </p:cNvPr>
          <p:cNvCxnSpPr>
            <a:cxnSpLocks/>
            <a:endCxn id="34" idx="1"/>
          </p:cNvCxnSpPr>
          <p:nvPr/>
        </p:nvCxnSpPr>
        <p:spPr>
          <a:xfrm flipH="1">
            <a:off x="4149379" y="3395522"/>
            <a:ext cx="2805664" cy="131044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38E047-ACF4-400E-9D69-F8DA3CE1C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B0F6-03B7-487B-B7AE-DF39FFC56B6F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81269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422DC-6C3D-4600-9BF0-AB98E018F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Bundles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9AF37A-0DCB-4D47-945E-466EE6D378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CH" dirty="0"/>
                  <a:t>Lemma 3.2: Every equilibrium allocation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CH" dirty="0"/>
                  <a:t> with equilibrium pricing can be rewritten into an allocation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de-CH" dirty="0"/>
                  <a:t> of bundles.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9AF37A-0DCB-4D47-945E-466EE6D378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241" r="-406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FC545-E8DF-491A-9790-A4FDE48BD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B0F6-03B7-487B-B7AE-DF39FFC56B6F}" type="slidenum">
              <a:rPr lang="de-CH" smtClean="0"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7134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14789-F62D-415F-A9AB-135D2D1BA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Infer prices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E6F0C30-1D33-4ABE-95C0-7C884EB94B3D}"/>
              </a:ext>
            </a:extLst>
          </p:cNvPr>
          <p:cNvCxnSpPr>
            <a:cxnSpLocks/>
            <a:stCxn id="8" idx="3"/>
            <a:endCxn id="14" idx="7"/>
          </p:cNvCxnSpPr>
          <p:nvPr/>
        </p:nvCxnSpPr>
        <p:spPr>
          <a:xfrm flipH="1">
            <a:off x="6137851" y="3762297"/>
            <a:ext cx="1357350" cy="21030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09BD56B-A9F0-4C50-BEC4-FED67DFA86C2}"/>
              </a:ext>
            </a:extLst>
          </p:cNvPr>
          <p:cNvCxnSpPr>
            <a:cxnSpLocks/>
            <a:stCxn id="6" idx="4"/>
            <a:endCxn id="13" idx="4"/>
          </p:cNvCxnSpPr>
          <p:nvPr/>
        </p:nvCxnSpPr>
        <p:spPr>
          <a:xfrm flipH="1">
            <a:off x="4651102" y="3787405"/>
            <a:ext cx="8168" cy="20509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B4B2FBA-CCC4-4760-9028-0B539263496F}"/>
              </a:ext>
            </a:extLst>
          </p:cNvPr>
          <p:cNvCxnSpPr>
            <a:cxnSpLocks/>
          </p:cNvCxnSpPr>
          <p:nvPr/>
        </p:nvCxnSpPr>
        <p:spPr>
          <a:xfrm flipH="1">
            <a:off x="6081762" y="3709069"/>
            <a:ext cx="8168" cy="216529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EF210D4-D18B-46D6-9B1B-00EB2DA99E4C}"/>
              </a:ext>
            </a:extLst>
          </p:cNvPr>
          <p:cNvCxnSpPr>
            <a:cxnSpLocks/>
          </p:cNvCxnSpPr>
          <p:nvPr/>
        </p:nvCxnSpPr>
        <p:spPr>
          <a:xfrm flipH="1">
            <a:off x="7533909" y="3719797"/>
            <a:ext cx="8168" cy="216529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E39C5A2-8616-402A-BAAE-207BFC0ECA90}"/>
              </a:ext>
            </a:extLst>
          </p:cNvPr>
          <p:cNvCxnSpPr>
            <a:cxnSpLocks/>
            <a:stCxn id="7" idx="7"/>
            <a:endCxn id="13" idx="7"/>
          </p:cNvCxnSpPr>
          <p:nvPr/>
        </p:nvCxnSpPr>
        <p:spPr>
          <a:xfrm flipH="1">
            <a:off x="4610692" y="3770667"/>
            <a:ext cx="1444897" cy="216528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ED18555-1E22-45F2-907C-7C44C090DC15}"/>
              </a:ext>
            </a:extLst>
          </p:cNvPr>
          <p:cNvCxnSpPr>
            <a:cxnSpLocks/>
            <a:stCxn id="6" idx="5"/>
            <a:endCxn id="14" idx="1"/>
          </p:cNvCxnSpPr>
          <p:nvPr/>
        </p:nvCxnSpPr>
        <p:spPr>
          <a:xfrm>
            <a:off x="4697607" y="3770666"/>
            <a:ext cx="1359424" cy="209463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20346880-19A8-4565-AA3C-5BF0FDB6C5E9}"/>
              </a:ext>
            </a:extLst>
          </p:cNvPr>
          <p:cNvCxnSpPr>
            <a:cxnSpLocks/>
            <a:stCxn id="7" idx="4"/>
            <a:endCxn id="15" idx="3"/>
          </p:cNvCxnSpPr>
          <p:nvPr/>
        </p:nvCxnSpPr>
        <p:spPr>
          <a:xfrm>
            <a:off x="6095999" y="3673106"/>
            <a:ext cx="1480022" cy="227301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ADE9B44-F782-4448-93DD-6D4B93809491}"/>
              </a:ext>
            </a:extLst>
          </p:cNvPr>
          <p:cNvCxnSpPr>
            <a:cxnSpLocks/>
            <a:stCxn id="6" idx="6"/>
            <a:endCxn id="15" idx="7"/>
          </p:cNvCxnSpPr>
          <p:nvPr/>
        </p:nvCxnSpPr>
        <p:spPr>
          <a:xfrm>
            <a:off x="4713487" y="3730255"/>
            <a:ext cx="2781714" cy="213504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A358FF7B-5820-4801-899F-C222F82BF499}"/>
              </a:ext>
            </a:extLst>
          </p:cNvPr>
          <p:cNvCxnSpPr>
            <a:cxnSpLocks/>
            <a:stCxn id="13" idx="3"/>
            <a:endCxn id="8" idx="2"/>
          </p:cNvCxnSpPr>
          <p:nvPr/>
        </p:nvCxnSpPr>
        <p:spPr>
          <a:xfrm flipV="1">
            <a:off x="4691513" y="3721886"/>
            <a:ext cx="2786949" cy="213324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CB69B63-8D0E-4C77-91FB-7E8D87EE7791}"/>
              </a:ext>
            </a:extLst>
          </p:cNvPr>
          <p:cNvSpPr/>
          <p:nvPr/>
        </p:nvSpPr>
        <p:spPr>
          <a:xfrm rot="10800000" flipH="1" flipV="1">
            <a:off x="6040292" y="5848558"/>
            <a:ext cx="114298" cy="1143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F74D61F-F709-45C2-AF95-78CB51C4FC8C}"/>
              </a:ext>
            </a:extLst>
          </p:cNvPr>
          <p:cNvSpPr/>
          <p:nvPr/>
        </p:nvSpPr>
        <p:spPr>
          <a:xfrm rot="10800000" flipV="1">
            <a:off x="7478462" y="5848558"/>
            <a:ext cx="114298" cy="1143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A59145C-B3EB-49AB-AB33-A5CD928A6B5C}"/>
              </a:ext>
            </a:extLst>
          </p:cNvPr>
          <p:cNvSpPr/>
          <p:nvPr/>
        </p:nvSpPr>
        <p:spPr>
          <a:xfrm rot="10800000">
            <a:off x="4593953" y="5838395"/>
            <a:ext cx="114299" cy="1143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6BA6890-C15E-4DD6-AD11-1C8B45EBAF72}"/>
              </a:ext>
            </a:extLst>
          </p:cNvPr>
          <p:cNvSpPr/>
          <p:nvPr/>
        </p:nvSpPr>
        <p:spPr>
          <a:xfrm rot="10800000" flipH="1" flipV="1">
            <a:off x="4605053" y="3673105"/>
            <a:ext cx="108434" cy="1143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C0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C4AAD2F-A2ED-44B3-ADAC-AF810AA0A368}"/>
              </a:ext>
            </a:extLst>
          </p:cNvPr>
          <p:cNvSpPr/>
          <p:nvPr/>
        </p:nvSpPr>
        <p:spPr>
          <a:xfrm rot="10800000">
            <a:off x="6038850" y="3673106"/>
            <a:ext cx="114299" cy="1143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E7364C1-92C4-4E79-A712-E43BC4353953}"/>
              </a:ext>
            </a:extLst>
          </p:cNvPr>
          <p:cNvSpPr/>
          <p:nvPr/>
        </p:nvSpPr>
        <p:spPr>
          <a:xfrm rot="10800000" flipH="1" flipV="1">
            <a:off x="7478462" y="3664736"/>
            <a:ext cx="114298" cy="1143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557AB19A-2F8B-452E-B3BE-448BF36D784F}"/>
                  </a:ext>
                </a:extLst>
              </p:cNvPr>
              <p:cNvSpPr txBox="1"/>
              <p:nvPr/>
            </p:nvSpPr>
            <p:spPr>
              <a:xfrm>
                <a:off x="838200" y="1379969"/>
                <a:ext cx="4956742" cy="670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CH" sz="2800" dirty="0"/>
                  <a:t>Candidate Bundle </a:t>
                </a:r>
                <a14:m>
                  <m:oMath xmlns:m="http://schemas.openxmlformats.org/officeDocument/2006/math">
                    <m:r>
                      <a:rPr lang="de-CH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CH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CH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CH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de-CH" sz="2800" dirty="0"/>
                  <a:t> of agent </a:t>
                </a:r>
                <a14:m>
                  <m:oMath xmlns:m="http://schemas.openxmlformats.org/officeDocument/2006/math">
                    <m:r>
                      <a:rPr lang="de-CH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de-CH" sz="2800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557AB19A-2F8B-452E-B3BE-448BF36D7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79969"/>
                <a:ext cx="4956742" cy="670761"/>
              </a:xfrm>
              <a:prstGeom prst="rect">
                <a:avLst/>
              </a:prstGeom>
              <a:blipFill>
                <a:blip r:embed="rId3"/>
                <a:stretch>
                  <a:fillRect l="-2583" b="-25455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B9E36A8-E973-43F5-9324-31BA1EE47919}"/>
                  </a:ext>
                </a:extLst>
              </p:cNvPr>
              <p:cNvSpPr txBox="1"/>
              <p:nvPr/>
            </p:nvSpPr>
            <p:spPr>
              <a:xfrm>
                <a:off x="2697433" y="3534432"/>
                <a:ext cx="1022588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4B9E36A8-E973-43F5-9324-31BA1EE47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433" y="3534432"/>
                <a:ext cx="1022588" cy="391646"/>
              </a:xfrm>
              <a:prstGeom prst="rect">
                <a:avLst/>
              </a:prstGeom>
              <a:blipFill>
                <a:blip r:embed="rId4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59919682-14F0-4E2A-94EE-436C68266015}"/>
                  </a:ext>
                </a:extLst>
              </p:cNvPr>
              <p:cNvSpPr txBox="1"/>
              <p:nvPr/>
            </p:nvSpPr>
            <p:spPr>
              <a:xfrm>
                <a:off x="2699258" y="5689264"/>
                <a:ext cx="1022588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59919682-14F0-4E2A-94EE-436C68266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258" y="5689264"/>
                <a:ext cx="1022588" cy="391646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1A9A754D-A07A-4C12-B25D-12D733EEA735}"/>
                  </a:ext>
                </a:extLst>
              </p:cNvPr>
              <p:cNvSpPr txBox="1"/>
              <p:nvPr/>
            </p:nvSpPr>
            <p:spPr>
              <a:xfrm>
                <a:off x="3796181" y="6034952"/>
                <a:ext cx="1726178" cy="6828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1A9A754D-A07A-4C12-B25D-12D733EEA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181" y="6034952"/>
                <a:ext cx="1726178" cy="6828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40C85EAC-5686-4852-8F23-36CC5E6B1A7C}"/>
                  </a:ext>
                </a:extLst>
              </p:cNvPr>
              <p:cNvSpPr txBox="1"/>
              <p:nvPr/>
            </p:nvSpPr>
            <p:spPr>
              <a:xfrm>
                <a:off x="4413313" y="3193149"/>
                <a:ext cx="475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40C85EAC-5686-4852-8F23-36CC5E6B1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313" y="3193149"/>
                <a:ext cx="475579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0A308C1-0E35-4C94-8426-93CD8E504EC0}"/>
                  </a:ext>
                </a:extLst>
              </p:cNvPr>
              <p:cNvSpPr txBox="1"/>
              <p:nvPr/>
            </p:nvSpPr>
            <p:spPr>
              <a:xfrm>
                <a:off x="5062123" y="3042483"/>
                <a:ext cx="2447337" cy="6828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b>
                        <m:sup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d>
                            <m:d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de-CH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CH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de-CH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0A308C1-0E35-4C94-8426-93CD8E504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123" y="3042483"/>
                <a:ext cx="2447337" cy="6828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F911A34-121C-47A8-A8F6-F46FD67B0189}"/>
              </a:ext>
            </a:extLst>
          </p:cNvPr>
          <p:cNvSpPr txBox="1"/>
          <p:nvPr/>
        </p:nvSpPr>
        <p:spPr>
          <a:xfrm>
            <a:off x="838200" y="2050730"/>
            <a:ext cx="473713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Make Candidate Bundles cost 1</a:t>
            </a:r>
          </a:p>
          <a:p>
            <a:endParaRPr lang="de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70FA63-D85C-408A-99C5-2C76AEE48ABD}"/>
                  </a:ext>
                </a:extLst>
              </p:cNvPr>
              <p:cNvSpPr txBox="1"/>
              <p:nvPr/>
            </p:nvSpPr>
            <p:spPr>
              <a:xfrm>
                <a:off x="4417533" y="4817981"/>
                <a:ext cx="1829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70FA63-D85C-408A-99C5-2C76AEE48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533" y="4817981"/>
                <a:ext cx="182999" cy="276999"/>
              </a:xfrm>
              <a:prstGeom prst="rect">
                <a:avLst/>
              </a:prstGeom>
              <a:blipFill>
                <a:blip r:embed="rId9"/>
                <a:stretch>
                  <a:fillRect l="-33333" r="-26667" b="-6522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FFD12D1-1959-4925-9DF4-C9ADA11ADEC4}"/>
                  </a:ext>
                </a:extLst>
              </p:cNvPr>
              <p:cNvSpPr txBox="1"/>
              <p:nvPr/>
            </p:nvSpPr>
            <p:spPr>
              <a:xfrm>
                <a:off x="5034661" y="4827689"/>
                <a:ext cx="18780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de-CH" dirty="0"/>
                  <a:t>’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FFD12D1-1959-4925-9DF4-C9ADA11AD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661" y="4827689"/>
                <a:ext cx="187808" cy="276999"/>
              </a:xfrm>
              <a:prstGeom prst="rect">
                <a:avLst/>
              </a:prstGeom>
              <a:blipFill>
                <a:blip r:embed="rId10"/>
                <a:stretch>
                  <a:fillRect l="-45161" t="-28889" r="-70968" b="-51111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6DC921-6CB3-4B03-936F-2A13D8198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B0F6-03B7-487B-B7AE-DF39FFC56B6F}" type="slidenum">
              <a:rPr lang="de-CH" smtClean="0"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5950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3" grpId="0" animBg="1"/>
      <p:bldP spid="7" grpId="0" animBg="1"/>
      <p:bldP spid="8" grpId="0" animBg="1"/>
      <p:bldP spid="117" grpId="0"/>
      <p:bldP spid="23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613F3-1064-4C36-9090-4A289BE3F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Polynomials for prices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D4F3E6-2AAA-4302-B53B-1919F1B7B0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de-CH" dirty="0"/>
                  <a:t>Variables: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de-CH" dirty="0"/>
                  <a:t>	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CH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CH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CH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de-CH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de-CH" dirty="0"/>
                  <a:t>			starting items of every agent	</a:t>
                </a:r>
                <a14:m>
                  <m:oMath xmlns:m="http://schemas.openxmlformats.org/officeDocument/2006/math">
                    <m:r>
                      <a:rPr lang="de-CH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CH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CH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CH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CH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CH" dirty="0"/>
                  <a:t>Polynomials: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de-CH" sz="2800" b="0" dirty="0"/>
                  <a:t>Comparing proposed prices for every pair of agent for every item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:r>
                  <a:rPr lang="de-CH" sz="2800" b="0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CH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CH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CH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CH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de-CH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de-CH" sz="2800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de-CH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CH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CH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  <m:sup>
                        <m:r>
                          <a:rPr lang="de-CH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de-CH" sz="2800" i="1" dirty="0"/>
                  <a:t>		</a:t>
                </a:r>
                <a14:m>
                  <m:oMath xmlns:m="http://schemas.openxmlformats.org/officeDocument/2006/math">
                    <m:r>
                      <a:rPr lang="de-CH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de-CH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CH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CH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CH" sz="28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de-CH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de-CH" sz="2800" b="0" i="1" smtClean="0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de-CH" sz="2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de-CH" sz="28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de-CH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CH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de-CH" sz="2800" i="1" dirty="0"/>
                  <a:t>		</a:t>
                </a:r>
                <a14:m>
                  <m:oMath xmlns:m="http://schemas.openxmlformats.org/officeDocument/2006/math">
                    <m:r>
                      <a:rPr lang="de-CH" sz="2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CH" sz="2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CH" sz="28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sz="28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𝑚𝑛</m:t>
                        </m:r>
                      </m:e>
                      <m:sup>
                        <m:r>
                          <a:rPr lang="de-CH" sz="28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CH" sz="2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CH" sz="2800" i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marL="457200" lvl="1" indent="0">
                  <a:lnSpc>
                    <a:spcPct val="100000"/>
                  </a:lnSpc>
                  <a:buNone/>
                </a:pPr>
                <a:r>
                  <a:rPr lang="de-CH" sz="2800" dirty="0"/>
                  <a:t>Ensuring proposed price of starting item is positive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:r>
                  <a:rPr lang="de-CH" sz="2800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CH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CH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CH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de-CH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de-CH" sz="2800" dirty="0"/>
                  <a:t>			for all starting items of every agent </a:t>
                </a:r>
                <a14:m>
                  <m:oMath xmlns:m="http://schemas.openxmlformats.org/officeDocument/2006/math">
                    <m:r>
                      <a:rPr lang="de-CH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de-CH" sz="2800" dirty="0"/>
                  <a:t>	</a:t>
                </a:r>
                <a14:m>
                  <m:oMath xmlns:m="http://schemas.openxmlformats.org/officeDocument/2006/math">
                    <m:r>
                      <a:rPr lang="de-CH" sz="2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CH" sz="2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CH" sz="2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CH" sz="2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CH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D4F3E6-2AAA-4302-B53B-1919F1B7B0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61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D466366-E356-4F42-9E3B-566F4EE11E02}"/>
              </a:ext>
            </a:extLst>
          </p:cNvPr>
          <p:cNvSpPr txBox="1"/>
          <p:nvPr/>
        </p:nvSpPr>
        <p:spPr>
          <a:xfrm>
            <a:off x="5638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8DECCE-139A-49CD-AC1E-E42C140A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B0F6-03B7-487B-B7AE-DF39FFC56B6F}" type="slidenum">
              <a:rPr lang="de-CH" smtClean="0"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7671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9C867-59F6-4C94-9F5A-8EF74D4C9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Optimum Bundles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EDFA4-446F-46ED-B9A6-B94C25560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Candidate Bundles for which the unit price is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6B6F4-5095-4F81-8277-0AB6E1D9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B0F6-03B7-487B-B7AE-DF39FFC56B6F}" type="slidenum">
              <a:rPr lang="de-CH" smtClean="0"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914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9A823-973E-4F64-8268-91AB41226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CH" dirty="0"/>
              <a:t>Outline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8CD325-A447-483B-AAFC-9F36B8E029E1}"/>
                  </a:ext>
                </a:extLst>
              </p:cNvPr>
              <p:cNvSpPr txBox="1"/>
              <p:nvPr/>
            </p:nvSpPr>
            <p:spPr>
              <a:xfrm>
                <a:off x="1063689" y="1972406"/>
                <a:ext cx="2015411" cy="2031325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de-CH" dirty="0"/>
                  <a:t>Fix starting item for every agent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de-CH" dirty="0"/>
              </a:p>
              <a:p>
                <a:pPr marL="342900" indent="-342900">
                  <a:buFontTx/>
                  <a:buAutoNum type="arabicPeriod"/>
                </a:pPr>
                <a:r>
                  <a:rPr lang="de-CH" dirty="0"/>
                  <a:t>Fix 5 shared items between every pair of agents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8CD325-A447-483B-AAFC-9F36B8E02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689" y="1972406"/>
                <a:ext cx="2015411" cy="2031325"/>
              </a:xfrm>
              <a:prstGeom prst="rect">
                <a:avLst/>
              </a:prstGeom>
              <a:blipFill>
                <a:blip r:embed="rId2"/>
                <a:stretch>
                  <a:fillRect l="-2096" t="-1488" b="-3274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5E1CCB-4F86-46A3-A47A-54E5CF9208E5}"/>
                  </a:ext>
                </a:extLst>
              </p:cNvPr>
              <p:cNvSpPr txBox="1"/>
              <p:nvPr/>
            </p:nvSpPr>
            <p:spPr>
              <a:xfrm>
                <a:off x="3946848" y="1972406"/>
                <a:ext cx="2015411" cy="177664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de-CH" dirty="0">
                    <a:solidFill>
                      <a:schemeClr val="tx1"/>
                    </a:solidFill>
                  </a:rPr>
                  <a:t>Fix utility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de-CH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CH" dirty="0">
                    <a:solidFill>
                      <a:schemeClr val="tx1"/>
                    </a:solidFill>
                  </a:rPr>
                  <a:t> for every agent </a:t>
                </a:r>
                <a14:m>
                  <m:oMath xmlns:m="http://schemas.openxmlformats.org/officeDocument/2006/math">
                    <m:r>
                      <a:rPr lang="de-CH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de-CH" b="0" dirty="0">
                  <a:solidFill>
                    <a:schemeClr val="tx1"/>
                  </a:solidFill>
                </a:endParaRPr>
              </a:p>
              <a:p>
                <a:pPr marL="342900" indent="-342900">
                  <a:buAutoNum type="arabicPeriod"/>
                </a:pPr>
                <a:r>
                  <a:rPr lang="de-CH" dirty="0">
                    <a:solidFill>
                      <a:schemeClr val="tx1"/>
                    </a:solidFill>
                  </a:rPr>
                  <a:t>Fix price for starting item</a:t>
                </a:r>
              </a:p>
              <a:p>
                <a:pPr marL="342900" indent="-342900">
                  <a:buAutoNum type="arabicPeriod"/>
                </a:pPr>
                <a:r>
                  <a:rPr lang="de-CH" dirty="0">
                    <a:solidFill>
                      <a:schemeClr val="tx1"/>
                    </a:solidFill>
                  </a:rPr>
                  <a:t>Infer prices for the other items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5E1CCB-4F86-46A3-A47A-54E5CF920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848" y="1972406"/>
                <a:ext cx="2015411" cy="1776640"/>
              </a:xfrm>
              <a:prstGeom prst="rect">
                <a:avLst/>
              </a:prstGeom>
              <a:blipFill>
                <a:blip r:embed="rId3"/>
                <a:stretch>
                  <a:fillRect l="-2096" t="-1701" r="-898" b="-2721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B4CAA5-5EA6-4D2B-B89F-25F6B428DD23}"/>
              </a:ext>
            </a:extLst>
          </p:cNvPr>
          <p:cNvCxnSpPr>
            <a:cxnSpLocks/>
          </p:cNvCxnSpPr>
          <p:nvPr/>
        </p:nvCxnSpPr>
        <p:spPr>
          <a:xfrm>
            <a:off x="3079099" y="2284401"/>
            <a:ext cx="867749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9DE16CF-83A2-4E1B-9D25-D6A1F348C0EE}"/>
              </a:ext>
            </a:extLst>
          </p:cNvPr>
          <p:cNvCxnSpPr/>
          <p:nvPr/>
        </p:nvCxnSpPr>
        <p:spPr>
          <a:xfrm>
            <a:off x="5962258" y="2306728"/>
            <a:ext cx="867749" cy="1117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A0397C9-E1DE-485D-B6A8-28E9550CED44}"/>
              </a:ext>
            </a:extLst>
          </p:cNvPr>
          <p:cNvSpPr/>
          <p:nvPr/>
        </p:nvSpPr>
        <p:spPr>
          <a:xfrm>
            <a:off x="1063689" y="6062089"/>
            <a:ext cx="653143" cy="2705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A45BF0-EB27-4E1E-888D-22A9B03FC31E}"/>
              </a:ext>
            </a:extLst>
          </p:cNvPr>
          <p:cNvSpPr txBox="1"/>
          <p:nvPr/>
        </p:nvSpPr>
        <p:spPr>
          <a:xfrm>
            <a:off x="1716832" y="6062089"/>
            <a:ext cx="1244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/>
              <a:t>Theorem 2.1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FF0F7B-457E-443B-809F-14CE85B4C2A0}"/>
              </a:ext>
            </a:extLst>
          </p:cNvPr>
          <p:cNvSpPr txBox="1"/>
          <p:nvPr/>
        </p:nvSpPr>
        <p:spPr>
          <a:xfrm>
            <a:off x="6830004" y="1972406"/>
            <a:ext cx="2015411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de-CH" dirty="0">
                <a:solidFill>
                  <a:srgbClr val="C00000"/>
                </a:solidFill>
              </a:rPr>
              <a:t>Infer allocation of non-shared items</a:t>
            </a:r>
          </a:p>
          <a:p>
            <a:pPr marL="342900" indent="-342900">
              <a:buAutoNum type="arabicPeriod"/>
            </a:pPr>
            <a:r>
              <a:rPr lang="de-CH" dirty="0">
                <a:solidFill>
                  <a:srgbClr val="C00000"/>
                </a:solidFill>
              </a:rPr>
              <a:t>Fix allocation of shared items</a:t>
            </a:r>
          </a:p>
          <a:p>
            <a:pPr marL="342900" indent="-342900">
              <a:buAutoNum type="arabicPeriod"/>
            </a:pPr>
            <a:r>
              <a:rPr lang="de-CH" dirty="0">
                <a:solidFill>
                  <a:srgbClr val="C00000"/>
                </a:solidFill>
              </a:rPr>
              <a:t>Check existence of equilibrium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BCF3A6-B8ED-4BE7-8E5A-FE7D98FAE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B0F6-03B7-487B-B7AE-DF39FFC56B6F}" type="slidenum">
              <a:rPr lang="de-CH" smtClean="0"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3520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B05A4-7D45-4D5A-889B-37EF70132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What we have so far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AC9251-7940-4430-8C92-4A15C66993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de-CH" dirty="0"/>
                  <a:t>Every agent has his choice of Optimum Bundles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de-CH" dirty="0"/>
                  <a:t>Unit price is 1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de-CH" dirty="0"/>
                  <a:t>Unit value for agent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de-CH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e-CH" dirty="0"/>
              </a:p>
              <a:p>
                <a:pPr>
                  <a:lnSpc>
                    <a:spcPct val="150000"/>
                  </a:lnSpc>
                </a:pPr>
                <a:r>
                  <a:rPr lang="de-CH" dirty="0"/>
                  <a:t>All the items are priced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AC9251-7940-4430-8C92-4A15C66993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DAAD3-5459-4BCF-8161-4CCC88E24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B0F6-03B7-487B-B7AE-DF39FFC56B6F}" type="slidenum">
              <a:rPr lang="de-CH" smtClean="0"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2885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D5818-0441-4D44-A046-547F314F8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Allocation of items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9B4B44-2837-4CC2-8279-2D5A3BBCE1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de-CH" dirty="0"/>
                  <a:t>All items which are only in agent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de-CH" dirty="0"/>
                  <a:t>’s Optimum Bundles should get allocated to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de-CH" dirty="0"/>
              </a:p>
              <a:p>
                <a:pPr>
                  <a:lnSpc>
                    <a:spcPct val="150000"/>
                  </a:lnSpc>
                </a:pPr>
                <a:r>
                  <a:rPr lang="de-CH" dirty="0"/>
                  <a:t>Express shared items as polynomials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9B4B44-2837-4CC2-8279-2D5A3BBCE1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61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3253E1-E984-4283-9960-66FBA2CDE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B0F6-03B7-487B-B7AE-DF39FFC56B6F}" type="slidenum">
              <a:rPr lang="de-CH" smtClean="0"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6988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2783341-B0B3-4014-BFBC-7C4D1C02393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/>
              <a:lstStyle/>
              <a:p>
                <a:r>
                  <a:rPr lang="de-CH" dirty="0"/>
                  <a:t>Optimum Bundles of two agents </a:t>
                </a:r>
                <a14:m>
                  <m:oMath xmlns:m="http://schemas.openxmlformats.org/officeDocument/2006/math">
                    <m:r>
                      <a:rPr lang="de-CH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de-CH" dirty="0"/>
                  <a:t>,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de-CH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2783341-B0B3-4014-BFBC-7C4D1C0239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82D915B3-2A9C-499A-8EF4-846F0F92A0C1}"/>
              </a:ext>
            </a:extLst>
          </p:cNvPr>
          <p:cNvGrpSpPr/>
          <p:nvPr/>
        </p:nvGrpSpPr>
        <p:grpSpPr>
          <a:xfrm>
            <a:off x="1369702" y="2614413"/>
            <a:ext cx="4813728" cy="2234483"/>
            <a:chOff x="193302" y="2554431"/>
            <a:chExt cx="5467390" cy="2470536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9861812-E5C8-4C33-B945-EFD4BE6B98A5}"/>
                </a:ext>
              </a:extLst>
            </p:cNvPr>
            <p:cNvGrpSpPr/>
            <p:nvPr/>
          </p:nvGrpSpPr>
          <p:grpSpPr>
            <a:xfrm>
              <a:off x="1190933" y="2624538"/>
              <a:ext cx="4469759" cy="2278574"/>
              <a:chOff x="977573" y="2646938"/>
              <a:chExt cx="4469759" cy="2278574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2EE20B7-C8E4-4BA4-8266-8C5223AE8242}"/>
                  </a:ext>
                </a:extLst>
              </p:cNvPr>
              <p:cNvSpPr/>
              <p:nvPr/>
            </p:nvSpPr>
            <p:spPr>
              <a:xfrm rot="10800000" flipH="1" flipV="1">
                <a:off x="3155305" y="4811212"/>
                <a:ext cx="114298" cy="1143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3DB4C3B-CA7E-4992-A957-61540316FD41}"/>
                  </a:ext>
                </a:extLst>
              </p:cNvPr>
              <p:cNvSpPr/>
              <p:nvPr/>
            </p:nvSpPr>
            <p:spPr>
              <a:xfrm rot="10800000" flipV="1">
                <a:off x="4243501" y="4811212"/>
                <a:ext cx="114298" cy="1143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DB59B7F-7C82-4615-9881-4E29C2FF6827}"/>
                  </a:ext>
                </a:extLst>
              </p:cNvPr>
              <p:cNvSpPr/>
              <p:nvPr/>
            </p:nvSpPr>
            <p:spPr>
              <a:xfrm rot="10800000">
                <a:off x="2067107" y="4811212"/>
                <a:ext cx="114299" cy="1143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BED7F69-1B98-4405-85F2-29BC2D90E2D3}"/>
                  </a:ext>
                </a:extLst>
              </p:cNvPr>
              <p:cNvSpPr/>
              <p:nvPr/>
            </p:nvSpPr>
            <p:spPr>
              <a:xfrm rot="10800000">
                <a:off x="3155304" y="2646938"/>
                <a:ext cx="114299" cy="1143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D30B2DD0-6547-4186-B729-6356C7A36E1D}"/>
                  </a:ext>
                </a:extLst>
              </p:cNvPr>
              <p:cNvSpPr/>
              <p:nvPr/>
            </p:nvSpPr>
            <p:spPr>
              <a:xfrm rot="10800000" flipH="1" flipV="1">
                <a:off x="4244170" y="2646938"/>
                <a:ext cx="114298" cy="1143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8CF6B85-FC57-403C-B03E-0BEBEABC23AE}"/>
                  </a:ext>
                </a:extLst>
              </p:cNvPr>
              <p:cNvSpPr/>
              <p:nvPr/>
            </p:nvSpPr>
            <p:spPr>
              <a:xfrm rot="10800000" flipV="1">
                <a:off x="5333034" y="2646938"/>
                <a:ext cx="114298" cy="1143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77B2869-80D0-4502-801A-ED001DEC5411}"/>
                  </a:ext>
                </a:extLst>
              </p:cNvPr>
              <p:cNvSpPr/>
              <p:nvPr/>
            </p:nvSpPr>
            <p:spPr>
              <a:xfrm rot="10800000" flipV="1">
                <a:off x="5331696" y="4811212"/>
                <a:ext cx="114298" cy="1143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BAB644E8-C1AC-47F2-BF39-238764EEA00F}"/>
                  </a:ext>
                </a:extLst>
              </p:cNvPr>
              <p:cNvSpPr/>
              <p:nvPr/>
            </p:nvSpPr>
            <p:spPr>
              <a:xfrm rot="10800000" flipV="1">
                <a:off x="977574" y="2646938"/>
                <a:ext cx="114298" cy="1143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5D6D8726-C3B6-4AB3-8292-0651266DC039}"/>
                  </a:ext>
                </a:extLst>
              </p:cNvPr>
              <p:cNvSpPr/>
              <p:nvPr/>
            </p:nvSpPr>
            <p:spPr>
              <a:xfrm rot="10800000" flipV="1">
                <a:off x="977573" y="4811212"/>
                <a:ext cx="114298" cy="1143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ACD7490-4724-4428-8B95-E6BCEEA58380}"/>
                  </a:ext>
                </a:extLst>
              </p:cNvPr>
              <p:cNvSpPr/>
              <p:nvPr/>
            </p:nvSpPr>
            <p:spPr>
              <a:xfrm rot="10800000" flipV="1">
                <a:off x="2066440" y="2646939"/>
                <a:ext cx="114298" cy="1143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CED78293-EF95-46A4-832F-50BC2615EE51}"/>
                    </a:ext>
                  </a:extLst>
                </p:cNvPr>
                <p:cNvSpPr txBox="1"/>
                <p:nvPr/>
              </p:nvSpPr>
              <p:spPr>
                <a:xfrm>
                  <a:off x="193303" y="2554431"/>
                  <a:ext cx="696882" cy="30626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&lt;1</m:t>
                        </m:r>
                      </m:oMath>
                    </m:oMathPara>
                  </a14:m>
                  <a:endParaRPr lang="de-CH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CED78293-EF95-46A4-832F-50BC2615EE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303" y="2554431"/>
                  <a:ext cx="696882" cy="306261"/>
                </a:xfrm>
                <a:prstGeom prst="rect">
                  <a:avLst/>
                </a:prstGeom>
                <a:blipFill>
                  <a:blip r:embed="rId3"/>
                  <a:stretch>
                    <a:fillRect l="-9000" r="-9000" b="-26667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19E43DC6-983F-49DD-86E9-D38D9EC2D9C3}"/>
                    </a:ext>
                  </a:extLst>
                </p:cNvPr>
                <p:cNvSpPr txBox="1"/>
                <p:nvPr/>
              </p:nvSpPr>
              <p:spPr>
                <a:xfrm>
                  <a:off x="193302" y="4718706"/>
                  <a:ext cx="696883" cy="30626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&gt;1</m:t>
                        </m:r>
                      </m:oMath>
                    </m:oMathPara>
                  </a14:m>
                  <a:endParaRPr lang="de-CH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19E43DC6-983F-49DD-86E9-D38D9EC2D9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302" y="4718706"/>
                  <a:ext cx="696883" cy="306261"/>
                </a:xfrm>
                <a:prstGeom prst="rect">
                  <a:avLst/>
                </a:prstGeom>
                <a:blipFill>
                  <a:blip r:embed="rId4"/>
                  <a:stretch>
                    <a:fillRect l="-9000" r="-9000" b="-26667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C3F575C-5164-4448-BBCD-93DA0B7D9B02}"/>
              </a:ext>
            </a:extLst>
          </p:cNvPr>
          <p:cNvGrpSpPr/>
          <p:nvPr/>
        </p:nvGrpSpPr>
        <p:grpSpPr>
          <a:xfrm>
            <a:off x="8821209" y="1893867"/>
            <a:ext cx="613566" cy="4447887"/>
            <a:chOff x="8682821" y="1528554"/>
            <a:chExt cx="706821" cy="5134418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4411914-F0F2-4919-A2A5-0D3C44B97CD4}"/>
                </a:ext>
              </a:extLst>
            </p:cNvPr>
            <p:cNvSpPr/>
            <p:nvPr/>
          </p:nvSpPr>
          <p:spPr>
            <a:xfrm rot="10800000" flipH="1" flipV="1">
              <a:off x="8973462" y="4757298"/>
              <a:ext cx="114298" cy="1143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7040219-7E44-4646-B6B3-CE4335C1963E}"/>
                </a:ext>
              </a:extLst>
            </p:cNvPr>
            <p:cNvSpPr/>
            <p:nvPr/>
          </p:nvSpPr>
          <p:spPr>
            <a:xfrm rot="10800000" flipV="1">
              <a:off x="8973461" y="5833546"/>
              <a:ext cx="114298" cy="1143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66CAAFA-8761-4C1A-9EB3-AAFF9B5BD085}"/>
                </a:ext>
              </a:extLst>
            </p:cNvPr>
            <p:cNvSpPr/>
            <p:nvPr/>
          </p:nvSpPr>
          <p:spPr>
            <a:xfrm rot="10800000">
              <a:off x="8973462" y="3681050"/>
              <a:ext cx="114299" cy="1143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A4C625F-1744-4E52-9550-6D59F04579CB}"/>
                </a:ext>
              </a:extLst>
            </p:cNvPr>
            <p:cNvSpPr/>
            <p:nvPr/>
          </p:nvSpPr>
          <p:spPr>
            <a:xfrm rot="10800000" flipV="1">
              <a:off x="8973461" y="1528554"/>
              <a:ext cx="114298" cy="1143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08817B9-0619-43EB-A1A6-B2396E439F7D}"/>
                </a:ext>
              </a:extLst>
            </p:cNvPr>
            <p:cNvSpPr/>
            <p:nvPr/>
          </p:nvSpPr>
          <p:spPr>
            <a:xfrm rot="10800000" flipV="1">
              <a:off x="8973462" y="2604802"/>
              <a:ext cx="114298" cy="1143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C28145D6-930A-4E26-AD02-DFB2DD9B8C61}"/>
                    </a:ext>
                  </a:extLst>
                </p:cNvPr>
                <p:cNvSpPr txBox="1"/>
                <p:nvPr/>
              </p:nvSpPr>
              <p:spPr>
                <a:xfrm>
                  <a:off x="8682821" y="6343218"/>
                  <a:ext cx="706821" cy="3197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de-CH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C28145D6-930A-4E26-AD02-DFB2DD9B8C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2821" y="6343218"/>
                  <a:ext cx="706821" cy="319754"/>
                </a:xfrm>
                <a:prstGeom prst="rect">
                  <a:avLst/>
                </a:prstGeom>
                <a:blipFill>
                  <a:blip r:embed="rId5"/>
                  <a:stretch>
                    <a:fillRect l="-8911" r="-8911" b="-26667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D349A93C-E0AE-4CC3-95AD-E1CB3868D89C}"/>
              </a:ext>
            </a:extLst>
          </p:cNvPr>
          <p:cNvSpPr/>
          <p:nvPr/>
        </p:nvSpPr>
        <p:spPr>
          <a:xfrm>
            <a:off x="815982" y="2009062"/>
            <a:ext cx="6163316" cy="3328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Q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3841D33-282B-4547-9E27-442F27331C34}"/>
              </a:ext>
            </a:extLst>
          </p:cNvPr>
          <p:cNvSpPr/>
          <p:nvPr/>
        </p:nvSpPr>
        <p:spPr>
          <a:xfrm>
            <a:off x="7849676" y="1475475"/>
            <a:ext cx="2460651" cy="5017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8F83B88-880C-4F9D-BC68-5046574A6BF0}"/>
                  </a:ext>
                </a:extLst>
              </p:cNvPr>
              <p:cNvSpPr txBox="1"/>
              <p:nvPr/>
            </p:nvSpPr>
            <p:spPr>
              <a:xfrm>
                <a:off x="913627" y="2642700"/>
                <a:ext cx="1792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8F83B88-880C-4F9D-BC68-5046574A6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627" y="2642700"/>
                <a:ext cx="179216" cy="276999"/>
              </a:xfrm>
              <a:prstGeom prst="rect">
                <a:avLst/>
              </a:prstGeom>
              <a:blipFill>
                <a:blip r:embed="rId6"/>
                <a:stretch>
                  <a:fillRect l="-34483" r="-27586" b="-6667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89FB76-84BF-49B1-BD62-6C8A20085243}"/>
                  </a:ext>
                </a:extLst>
              </p:cNvPr>
              <p:cNvSpPr txBox="1"/>
              <p:nvPr/>
            </p:nvSpPr>
            <p:spPr>
              <a:xfrm>
                <a:off x="8384018" y="6047047"/>
                <a:ext cx="2279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89FB76-84BF-49B1-BD62-6C8A20085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4018" y="6047047"/>
                <a:ext cx="227947" cy="276999"/>
              </a:xfrm>
              <a:prstGeom prst="rect">
                <a:avLst/>
              </a:prstGeom>
              <a:blipFill>
                <a:blip r:embed="rId7"/>
                <a:stretch>
                  <a:fillRect l="-23684" r="-21053" b="-6667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FD2A3DA-BF78-4767-8125-DF04A0FBF91C}"/>
                  </a:ext>
                </a:extLst>
              </p:cNvPr>
              <p:cNvSpPr txBox="1"/>
              <p:nvPr/>
            </p:nvSpPr>
            <p:spPr>
              <a:xfrm>
                <a:off x="914634" y="4609058"/>
                <a:ext cx="1958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FD2A3DA-BF78-4767-8125-DF04A0FBF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634" y="4609058"/>
                <a:ext cx="195823" cy="276999"/>
              </a:xfrm>
              <a:prstGeom prst="rect">
                <a:avLst/>
              </a:prstGeom>
              <a:blipFill>
                <a:blip r:embed="rId8"/>
                <a:stretch>
                  <a:fillRect l="-28125" r="-28125" b="-6522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B0B71C30-06E6-4175-8207-24174551E8B1}"/>
              </a:ext>
            </a:extLst>
          </p:cNvPr>
          <p:cNvGrpSpPr/>
          <p:nvPr/>
        </p:nvGrpSpPr>
        <p:grpSpPr>
          <a:xfrm>
            <a:off x="3107094" y="2185280"/>
            <a:ext cx="7254741" cy="3025666"/>
            <a:chOff x="3107094" y="2185280"/>
            <a:chExt cx="7254741" cy="3025666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F7AC0DC8-B860-4C5E-8904-A72B4A917249}"/>
                </a:ext>
              </a:extLst>
            </p:cNvPr>
            <p:cNvCxnSpPr/>
            <p:nvPr/>
          </p:nvCxnSpPr>
          <p:spPr>
            <a:xfrm>
              <a:off x="3107094" y="2472618"/>
              <a:ext cx="147423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547C29A-C84D-40D2-AAE8-DC1EC492E767}"/>
                </a:ext>
              </a:extLst>
            </p:cNvPr>
            <p:cNvCxnSpPr/>
            <p:nvPr/>
          </p:nvCxnSpPr>
          <p:spPr>
            <a:xfrm>
              <a:off x="3107095" y="5186004"/>
              <a:ext cx="147423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D976EC3-2C6D-40BB-9658-87633D7A05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78483" y="2990981"/>
              <a:ext cx="0" cy="15351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DFC9E61-0E0F-48AB-BDBB-37CAFBA36327}"/>
                </a:ext>
              </a:extLst>
            </p:cNvPr>
            <p:cNvSpPr txBox="1"/>
            <p:nvPr/>
          </p:nvSpPr>
          <p:spPr>
            <a:xfrm>
              <a:off x="3363341" y="2185280"/>
              <a:ext cx="10139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400" dirty="0"/>
                <a:t>price/index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F0FB4FE-B31E-41B1-B87B-4FBA79722A82}"/>
                </a:ext>
              </a:extLst>
            </p:cNvPr>
            <p:cNvSpPr txBox="1"/>
            <p:nvPr/>
          </p:nvSpPr>
          <p:spPr>
            <a:xfrm>
              <a:off x="3363341" y="4903169"/>
              <a:ext cx="10139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400" dirty="0"/>
                <a:t>price/index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90CE12D-D374-497E-BCF4-BAC3F34FDE01}"/>
                </a:ext>
              </a:extLst>
            </p:cNvPr>
            <p:cNvSpPr txBox="1"/>
            <p:nvPr/>
          </p:nvSpPr>
          <p:spPr>
            <a:xfrm>
              <a:off x="9780714" y="3605775"/>
              <a:ext cx="581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400" dirty="0"/>
                <a:t>index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D0901E-288C-4131-B0BD-142FD4CF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B0F6-03B7-487B-B7AE-DF39FFC56B6F}" type="slidenum">
              <a:rPr lang="de-CH" smtClean="0"/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646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23DA-F825-45F8-BD3E-5ABCBA630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Shared items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4CA671-8F4D-4653-8FED-E22A7444BB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35150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CH" dirty="0"/>
                  <a:t>Lemma 3.8: For every equilibrium pricing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de-CH" dirty="0"/>
                  <a:t>, there exists an equilibrium allocation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CH" dirty="0"/>
                  <a:t> of items to agents such that for every pair of agents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de-CH" dirty="0"/>
                  <a:t> and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de-CH" b="0" dirty="0"/>
              </a:p>
              <a:p>
                <a:pPr marL="971550" lvl="1" indent="-514350">
                  <a:buAutoNum type="arabicPeriod"/>
                </a:pPr>
                <a:r>
                  <a:rPr lang="de-CH" dirty="0"/>
                  <a:t>There are at most 2 items that </a:t>
                </a:r>
                <a14:m>
                  <m:oMath xmlns:m="http://schemas.openxmlformats.org/officeDocument/2006/math">
                    <m:r>
                      <a:rPr lang="de-CH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CH" dirty="0"/>
                  <a:t> is allocating to both i and j on each side,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CH" dirty="0"/>
                  <a:t> and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de-CH" dirty="0"/>
                  <a:t>. Furthermore, if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CH" dirty="0"/>
                  <a:t> and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de-CH" dirty="0"/>
                  <a:t> are two items in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CH" dirty="0"/>
                  <a:t> (</a:t>
                </a:r>
                <a14:m>
                  <m:oMath xmlns:m="http://schemas.openxmlformats.org/officeDocument/2006/math">
                    <m:r>
                      <a:rPr lang="de-CH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de-CH" dirty="0"/>
                  <a:t>)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CH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de-CH" dirty="0"/>
                  <a:t> and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de-CH" dirty="0"/>
                  <a:t> and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de-CH" dirty="0"/>
                  <a:t> are sharing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CH" dirty="0"/>
                  <a:t> and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de-CH" dirty="0"/>
                  <a:t>,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de-CH" dirty="0"/>
                  <a:t> only gets items between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CH" dirty="0"/>
                  <a:t> and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de-CH" dirty="0"/>
                  <a:t> in the order sorted by price, while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de-CH" dirty="0"/>
                  <a:t> does not get any of the items whose position is between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CH" dirty="0"/>
                  <a:t> and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de-CH" dirty="0"/>
                  <a:t> in the order.</a:t>
                </a:r>
              </a:p>
              <a:p>
                <a:pPr marL="971550" lvl="1" indent="-514350">
                  <a:buAutoNum type="arabicPeriod"/>
                </a:pPr>
                <a:r>
                  <a:rPr lang="de-CH" dirty="0"/>
                  <a:t>There is at most 1 item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CH" dirty="0"/>
                  <a:t> in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de-CH" dirty="0"/>
                  <a:t>  that is shared by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de-CH" dirty="0"/>
                  <a:t> and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de-CH" dirty="0"/>
                  <a:t> in </a:t>
                </a:r>
                <a14:m>
                  <m:oMath xmlns:m="http://schemas.openxmlformats.org/officeDocument/2006/math">
                    <m:r>
                      <a:rPr lang="de-CH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CH" dirty="0"/>
                  <a:t>, and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de-CH" dirty="0"/>
                  <a:t> only get items from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de-CH" dirty="0"/>
                  <a:t> whose index is lower than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CH" dirty="0"/>
                  <a:t> and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de-CH" dirty="0"/>
                  <a:t> only gets items whose index is lower than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CH" dirty="0"/>
                  <a:t> and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de-CH" dirty="0"/>
                  <a:t> only gets items whose index is higher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CH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4CA671-8F4D-4653-8FED-E22A7444BB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35150"/>
                <a:ext cx="10515600" cy="4351338"/>
              </a:xfrm>
              <a:blipFill>
                <a:blip r:embed="rId2"/>
                <a:stretch>
                  <a:fillRect l="-1217" t="-2241" r="-1159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BB74A-4B61-4830-8911-6B810D9DE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B0F6-03B7-487B-B7AE-DF39FFC56B6F}" type="slidenum">
              <a:rPr lang="de-CH" smtClean="0"/>
              <a:t>28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02275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2783341-B0B3-4014-BFBC-7C4D1C02393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/>
              <a:lstStyle/>
              <a:p>
                <a:r>
                  <a:rPr lang="de-CH" dirty="0"/>
                  <a:t>Optimum Bundles of two agents </a:t>
                </a:r>
                <a14:m>
                  <m:oMath xmlns:m="http://schemas.openxmlformats.org/officeDocument/2006/math">
                    <m:r>
                      <a:rPr lang="de-CH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de-CH" dirty="0"/>
                  <a:t>, </a:t>
                </a:r>
                <a14:m>
                  <m:oMath xmlns:m="http://schemas.openxmlformats.org/officeDocument/2006/math">
                    <m:r>
                      <a:rPr lang="de-CH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de-CH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2783341-B0B3-4014-BFBC-7C4D1C0239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A2EE20B7-C8E4-4BA4-8266-8C5223AE8242}"/>
              </a:ext>
            </a:extLst>
          </p:cNvPr>
          <p:cNvSpPr/>
          <p:nvPr/>
        </p:nvSpPr>
        <p:spPr>
          <a:xfrm rot="10800000" flipH="1" flipV="1">
            <a:off x="4165430" y="4635304"/>
            <a:ext cx="100633" cy="103379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3DB4C3B-CA7E-4992-A957-61540316FD41}"/>
              </a:ext>
            </a:extLst>
          </p:cNvPr>
          <p:cNvSpPr/>
          <p:nvPr/>
        </p:nvSpPr>
        <p:spPr>
          <a:xfrm rot="10800000" flipV="1">
            <a:off x="5123525" y="4635304"/>
            <a:ext cx="100633" cy="103379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B59B7F-7C82-4615-9881-4E29C2FF6827}"/>
              </a:ext>
            </a:extLst>
          </p:cNvPr>
          <p:cNvSpPr/>
          <p:nvPr/>
        </p:nvSpPr>
        <p:spPr>
          <a:xfrm rot="10800000">
            <a:off x="3207333" y="4635304"/>
            <a:ext cx="100634" cy="103379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BED7F69-1B98-4405-85F2-29BC2D90E2D3}"/>
              </a:ext>
            </a:extLst>
          </p:cNvPr>
          <p:cNvSpPr/>
          <p:nvPr/>
        </p:nvSpPr>
        <p:spPr>
          <a:xfrm rot="10800000">
            <a:off x="4165429" y="2677821"/>
            <a:ext cx="100634" cy="103379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30B2DD0-6547-4186-B729-6356C7A36E1D}"/>
              </a:ext>
            </a:extLst>
          </p:cNvPr>
          <p:cNvSpPr/>
          <p:nvPr/>
        </p:nvSpPr>
        <p:spPr>
          <a:xfrm rot="10800000" flipH="1" flipV="1">
            <a:off x="5124114" y="2677821"/>
            <a:ext cx="100633" cy="103379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8CF6B85-FC57-403C-B03E-0BEBEABC23AE}"/>
              </a:ext>
            </a:extLst>
          </p:cNvPr>
          <p:cNvSpPr/>
          <p:nvPr/>
        </p:nvSpPr>
        <p:spPr>
          <a:xfrm rot="10800000" flipV="1">
            <a:off x="6082797" y="2677821"/>
            <a:ext cx="100633" cy="103379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77B2869-80D0-4502-801A-ED001DEC5411}"/>
              </a:ext>
            </a:extLst>
          </p:cNvPr>
          <p:cNvSpPr/>
          <p:nvPr/>
        </p:nvSpPr>
        <p:spPr>
          <a:xfrm rot="10800000" flipV="1">
            <a:off x="6081619" y="4635304"/>
            <a:ext cx="100633" cy="103379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AB644E8-C1AC-47F2-BF39-238764EEA00F}"/>
              </a:ext>
            </a:extLst>
          </p:cNvPr>
          <p:cNvSpPr/>
          <p:nvPr/>
        </p:nvSpPr>
        <p:spPr>
          <a:xfrm rot="10800000" flipV="1">
            <a:off x="2248061" y="2677821"/>
            <a:ext cx="100633" cy="103379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D6D8726-C3B6-4AB3-8292-0651266DC039}"/>
              </a:ext>
            </a:extLst>
          </p:cNvPr>
          <p:cNvSpPr/>
          <p:nvPr/>
        </p:nvSpPr>
        <p:spPr>
          <a:xfrm rot="10800000" flipV="1">
            <a:off x="2248060" y="4635304"/>
            <a:ext cx="100633" cy="103379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ACD7490-4724-4428-8B95-E6BCEEA58380}"/>
              </a:ext>
            </a:extLst>
          </p:cNvPr>
          <p:cNvSpPr/>
          <p:nvPr/>
        </p:nvSpPr>
        <p:spPr>
          <a:xfrm rot="10800000" flipV="1">
            <a:off x="3206746" y="2677822"/>
            <a:ext cx="100633" cy="103379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ED78293-EF95-46A4-832F-50BC2615EE51}"/>
                  </a:ext>
                </a:extLst>
              </p:cNvPr>
              <p:cNvSpPr txBox="1"/>
              <p:nvPr/>
            </p:nvSpPr>
            <p:spPr>
              <a:xfrm>
                <a:off x="1369703" y="2614413"/>
                <a:ext cx="6135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ED78293-EF95-46A4-832F-50BC2615E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703" y="2614413"/>
                <a:ext cx="613566" cy="276999"/>
              </a:xfrm>
              <a:prstGeom prst="rect">
                <a:avLst/>
              </a:prstGeom>
              <a:blipFill>
                <a:blip r:embed="rId3"/>
                <a:stretch>
                  <a:fillRect l="-9000" r="-9000" b="-26667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9E43DC6-983F-49DD-86E9-D38D9EC2D9C3}"/>
                  </a:ext>
                </a:extLst>
              </p:cNvPr>
              <p:cNvSpPr txBox="1"/>
              <p:nvPr/>
            </p:nvSpPr>
            <p:spPr>
              <a:xfrm>
                <a:off x="1369702" y="4571897"/>
                <a:ext cx="6135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9E43DC6-983F-49DD-86E9-D38D9EC2D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702" y="4571897"/>
                <a:ext cx="613566" cy="276999"/>
              </a:xfrm>
              <a:prstGeom prst="rect">
                <a:avLst/>
              </a:prstGeom>
              <a:blipFill>
                <a:blip r:embed="rId4"/>
                <a:stretch>
                  <a:fillRect l="-9000" r="-9000" b="-26667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B4411914-F0F2-4919-A2A5-0D3C44B97CD4}"/>
              </a:ext>
            </a:extLst>
          </p:cNvPr>
          <p:cNvSpPr/>
          <p:nvPr/>
        </p:nvSpPr>
        <p:spPr>
          <a:xfrm rot="10800000" flipH="1" flipV="1">
            <a:off x="9073507" y="4690891"/>
            <a:ext cx="99218" cy="99017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7040219-7E44-4646-B6B3-CE4335C1963E}"/>
              </a:ext>
            </a:extLst>
          </p:cNvPr>
          <p:cNvSpPr/>
          <p:nvPr/>
        </p:nvSpPr>
        <p:spPr>
          <a:xfrm rot="10800000" flipV="1">
            <a:off x="9073506" y="5623232"/>
            <a:ext cx="99218" cy="99017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66CAAFA-8761-4C1A-9EB3-AAFF9B5BD085}"/>
              </a:ext>
            </a:extLst>
          </p:cNvPr>
          <p:cNvSpPr/>
          <p:nvPr/>
        </p:nvSpPr>
        <p:spPr>
          <a:xfrm rot="10800000">
            <a:off x="9073507" y="3758549"/>
            <a:ext cx="99219" cy="99017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A4C625F-1744-4E52-9550-6D59F04579CB}"/>
              </a:ext>
            </a:extLst>
          </p:cNvPr>
          <p:cNvSpPr/>
          <p:nvPr/>
        </p:nvSpPr>
        <p:spPr>
          <a:xfrm rot="10800000" flipV="1">
            <a:off x="9073506" y="1893867"/>
            <a:ext cx="99218" cy="99017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08817B9-0619-43EB-A1A6-B2396E439F7D}"/>
              </a:ext>
            </a:extLst>
          </p:cNvPr>
          <p:cNvSpPr/>
          <p:nvPr/>
        </p:nvSpPr>
        <p:spPr>
          <a:xfrm rot="10800000" flipV="1">
            <a:off x="9073507" y="2826208"/>
            <a:ext cx="99218" cy="99017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28145D6-930A-4E26-AD02-DFB2DD9B8C61}"/>
                  </a:ext>
                </a:extLst>
              </p:cNvPr>
              <p:cNvSpPr txBox="1"/>
              <p:nvPr/>
            </p:nvSpPr>
            <p:spPr>
              <a:xfrm>
                <a:off x="8821212" y="6064755"/>
                <a:ext cx="6135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28145D6-930A-4E26-AD02-DFB2DD9B8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1212" y="6064755"/>
                <a:ext cx="613566" cy="276999"/>
              </a:xfrm>
              <a:prstGeom prst="rect">
                <a:avLst/>
              </a:prstGeom>
              <a:blipFill>
                <a:blip r:embed="rId5"/>
                <a:stretch>
                  <a:fillRect l="-8911" r="-8911" b="-26667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D349A93C-E0AE-4CC3-95AD-E1CB3868D89C}"/>
              </a:ext>
            </a:extLst>
          </p:cNvPr>
          <p:cNvSpPr/>
          <p:nvPr/>
        </p:nvSpPr>
        <p:spPr>
          <a:xfrm>
            <a:off x="641332" y="2094525"/>
            <a:ext cx="6163316" cy="3328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Q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3841D33-282B-4547-9E27-442F27331C34}"/>
              </a:ext>
            </a:extLst>
          </p:cNvPr>
          <p:cNvSpPr/>
          <p:nvPr/>
        </p:nvSpPr>
        <p:spPr>
          <a:xfrm>
            <a:off x="7849676" y="1475475"/>
            <a:ext cx="2460651" cy="5017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8F83B88-880C-4F9D-BC68-5046574A6BF0}"/>
                  </a:ext>
                </a:extLst>
              </p:cNvPr>
              <p:cNvSpPr txBox="1"/>
              <p:nvPr/>
            </p:nvSpPr>
            <p:spPr>
              <a:xfrm>
                <a:off x="913627" y="2642700"/>
                <a:ext cx="1792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8F83B88-880C-4F9D-BC68-5046574A6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627" y="2642700"/>
                <a:ext cx="179216" cy="276999"/>
              </a:xfrm>
              <a:prstGeom prst="rect">
                <a:avLst/>
              </a:prstGeom>
              <a:blipFill>
                <a:blip r:embed="rId6"/>
                <a:stretch>
                  <a:fillRect l="-34483" r="-27586" b="-6667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89FB76-84BF-49B1-BD62-6C8A20085243}"/>
                  </a:ext>
                </a:extLst>
              </p:cNvPr>
              <p:cNvSpPr txBox="1"/>
              <p:nvPr/>
            </p:nvSpPr>
            <p:spPr>
              <a:xfrm>
                <a:off x="8384018" y="6047047"/>
                <a:ext cx="2279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89FB76-84BF-49B1-BD62-6C8A20085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4018" y="6047047"/>
                <a:ext cx="227947" cy="276999"/>
              </a:xfrm>
              <a:prstGeom prst="rect">
                <a:avLst/>
              </a:prstGeom>
              <a:blipFill>
                <a:blip r:embed="rId7"/>
                <a:stretch>
                  <a:fillRect l="-23684" r="-21053" b="-6667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FD2A3DA-BF78-4767-8125-DF04A0FBF91C}"/>
                  </a:ext>
                </a:extLst>
              </p:cNvPr>
              <p:cNvSpPr txBox="1"/>
              <p:nvPr/>
            </p:nvSpPr>
            <p:spPr>
              <a:xfrm>
                <a:off x="914634" y="4609058"/>
                <a:ext cx="1958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FD2A3DA-BF78-4767-8125-DF04A0FBF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634" y="4609058"/>
                <a:ext cx="195823" cy="276999"/>
              </a:xfrm>
              <a:prstGeom prst="rect">
                <a:avLst/>
              </a:prstGeom>
              <a:blipFill>
                <a:blip r:embed="rId8"/>
                <a:stretch>
                  <a:fillRect l="-28125" r="-28125" b="-6522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04263A3B-CD36-4BA7-A915-480D27AA12CD}"/>
              </a:ext>
            </a:extLst>
          </p:cNvPr>
          <p:cNvGrpSpPr/>
          <p:nvPr/>
        </p:nvGrpSpPr>
        <p:grpSpPr>
          <a:xfrm>
            <a:off x="3107094" y="2185280"/>
            <a:ext cx="1474237" cy="307777"/>
            <a:chOff x="3107094" y="2185280"/>
            <a:chExt cx="1474237" cy="307777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F7AC0DC8-B860-4C5E-8904-A72B4A917249}"/>
                </a:ext>
              </a:extLst>
            </p:cNvPr>
            <p:cNvCxnSpPr/>
            <p:nvPr/>
          </p:nvCxnSpPr>
          <p:spPr>
            <a:xfrm>
              <a:off x="3107094" y="2472618"/>
              <a:ext cx="147423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DFC9E61-0E0F-48AB-BDBB-37CAFBA36327}"/>
                </a:ext>
              </a:extLst>
            </p:cNvPr>
            <p:cNvSpPr txBox="1"/>
            <p:nvPr/>
          </p:nvSpPr>
          <p:spPr>
            <a:xfrm>
              <a:off x="3363341" y="2185280"/>
              <a:ext cx="10139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400" dirty="0"/>
                <a:t>price/index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BDF4462-C3E4-4449-AFCD-21442D794C89}"/>
              </a:ext>
            </a:extLst>
          </p:cNvPr>
          <p:cNvGrpSpPr/>
          <p:nvPr/>
        </p:nvGrpSpPr>
        <p:grpSpPr>
          <a:xfrm>
            <a:off x="3107095" y="4903169"/>
            <a:ext cx="1474237" cy="307777"/>
            <a:chOff x="3107095" y="4903169"/>
            <a:chExt cx="1474237" cy="307777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547C29A-C84D-40D2-AAE8-DC1EC492E767}"/>
                </a:ext>
              </a:extLst>
            </p:cNvPr>
            <p:cNvCxnSpPr/>
            <p:nvPr/>
          </p:nvCxnSpPr>
          <p:spPr>
            <a:xfrm>
              <a:off x="3107095" y="5186004"/>
              <a:ext cx="147423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F0FB4FE-B31E-41B1-B87B-4FBA79722A82}"/>
                </a:ext>
              </a:extLst>
            </p:cNvPr>
            <p:cNvSpPr txBox="1"/>
            <p:nvPr/>
          </p:nvSpPr>
          <p:spPr>
            <a:xfrm>
              <a:off x="3363341" y="4903169"/>
              <a:ext cx="10139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400" dirty="0"/>
                <a:t>price/index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AC58BE3-661E-436D-A586-CDED1CA817C4}"/>
              </a:ext>
            </a:extLst>
          </p:cNvPr>
          <p:cNvGrpSpPr/>
          <p:nvPr/>
        </p:nvGrpSpPr>
        <p:grpSpPr>
          <a:xfrm>
            <a:off x="9778483" y="2990981"/>
            <a:ext cx="583352" cy="1535136"/>
            <a:chOff x="9778483" y="2990981"/>
            <a:chExt cx="583352" cy="1535136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D976EC3-2C6D-40BB-9658-87633D7A05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78483" y="2990981"/>
              <a:ext cx="0" cy="15351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90CE12D-D374-497E-BCF4-BAC3F34FDE01}"/>
                </a:ext>
              </a:extLst>
            </p:cNvPr>
            <p:cNvSpPr txBox="1"/>
            <p:nvPr/>
          </p:nvSpPr>
          <p:spPr>
            <a:xfrm>
              <a:off x="9780714" y="3605775"/>
              <a:ext cx="581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400" dirty="0"/>
                <a:t>index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7566B3-FA21-4F0D-85F9-0C8FACCE9BA6}"/>
                  </a:ext>
                </a:extLst>
              </p:cNvPr>
              <p:cNvSpPr txBox="1"/>
              <p:nvPr/>
            </p:nvSpPr>
            <p:spPr>
              <a:xfrm>
                <a:off x="2228260" y="2872874"/>
                <a:ext cx="1402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7566B3-FA21-4F0D-85F9-0C8FACCE9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260" y="2872874"/>
                <a:ext cx="140231" cy="276999"/>
              </a:xfrm>
              <a:prstGeom prst="rect">
                <a:avLst/>
              </a:prstGeom>
              <a:blipFill>
                <a:blip r:embed="rId9"/>
                <a:stretch>
                  <a:fillRect l="-60870" t="-2174" r="-56522" b="-32609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347435F-25BD-48F7-BA02-7E14C04A4A02}"/>
                  </a:ext>
                </a:extLst>
              </p:cNvPr>
              <p:cNvSpPr txBox="1"/>
              <p:nvPr/>
            </p:nvSpPr>
            <p:spPr>
              <a:xfrm>
                <a:off x="2228260" y="4147723"/>
                <a:ext cx="1402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347435F-25BD-48F7-BA02-7E14C04A4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260" y="4147723"/>
                <a:ext cx="140231" cy="276999"/>
              </a:xfrm>
              <a:prstGeom prst="rect">
                <a:avLst/>
              </a:prstGeom>
              <a:blipFill>
                <a:blip r:embed="rId10"/>
                <a:stretch>
                  <a:fillRect l="-60870" t="-2174" r="-56522" b="-32609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035D2DC-5F65-48C0-8F36-EB7A4F72864B}"/>
                  </a:ext>
                </a:extLst>
              </p:cNvPr>
              <p:cNvSpPr txBox="1"/>
              <p:nvPr/>
            </p:nvSpPr>
            <p:spPr>
              <a:xfrm>
                <a:off x="5964388" y="2872871"/>
                <a:ext cx="3350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035D2DC-5F65-48C0-8F36-EB7A4F728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388" y="2872871"/>
                <a:ext cx="335092" cy="276999"/>
              </a:xfrm>
              <a:prstGeom prst="rect">
                <a:avLst/>
              </a:prstGeom>
              <a:blipFill>
                <a:blip r:embed="rId11"/>
                <a:stretch>
                  <a:fillRect l="-16364" t="-2174" r="-25455" b="-32609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87AB9B7-6DFD-43E8-9861-2380C502EED3}"/>
                  </a:ext>
                </a:extLst>
              </p:cNvPr>
              <p:cNvSpPr txBox="1"/>
              <p:nvPr/>
            </p:nvSpPr>
            <p:spPr>
              <a:xfrm>
                <a:off x="6061819" y="4147722"/>
                <a:ext cx="1402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87AB9B7-6DFD-43E8-9861-2380C502E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819" y="4147722"/>
                <a:ext cx="140231" cy="276999"/>
              </a:xfrm>
              <a:prstGeom prst="rect">
                <a:avLst/>
              </a:prstGeom>
              <a:blipFill>
                <a:blip r:embed="rId12"/>
                <a:stretch>
                  <a:fillRect l="-60870" t="-2174" r="-56522" b="-32609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A162D34-C2EB-4503-BE0A-29003C1C46CB}"/>
                  </a:ext>
                </a:extLst>
              </p:cNvPr>
              <p:cNvSpPr txBox="1"/>
              <p:nvPr/>
            </p:nvSpPr>
            <p:spPr>
              <a:xfrm>
                <a:off x="3089516" y="2872873"/>
                <a:ext cx="3350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A162D34-C2EB-4503-BE0A-29003C1C4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516" y="2872873"/>
                <a:ext cx="335092" cy="276999"/>
              </a:xfrm>
              <a:prstGeom prst="rect">
                <a:avLst/>
              </a:prstGeom>
              <a:blipFill>
                <a:blip r:embed="rId13"/>
                <a:stretch>
                  <a:fillRect l="-16364" t="-2174" r="-25455" b="-32609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A806D76-9259-4D00-94FC-A6FD254D34BF}"/>
                  </a:ext>
                </a:extLst>
              </p:cNvPr>
              <p:cNvSpPr txBox="1"/>
              <p:nvPr/>
            </p:nvSpPr>
            <p:spPr>
              <a:xfrm>
                <a:off x="5006295" y="4147722"/>
                <a:ext cx="3350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A806D76-9259-4D00-94FC-A6FD254D3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295" y="4147722"/>
                <a:ext cx="335092" cy="276999"/>
              </a:xfrm>
              <a:prstGeom prst="rect">
                <a:avLst/>
              </a:prstGeom>
              <a:blipFill>
                <a:blip r:embed="rId14"/>
                <a:stretch>
                  <a:fillRect l="-16364" t="-2174" r="-25455" b="-32609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F8CD603-AD91-4EB2-9CA8-866A82A07C9A}"/>
                  </a:ext>
                </a:extLst>
              </p:cNvPr>
              <p:cNvSpPr txBox="1"/>
              <p:nvPr/>
            </p:nvSpPr>
            <p:spPr>
              <a:xfrm>
                <a:off x="3089516" y="4147722"/>
                <a:ext cx="3350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F8CD603-AD91-4EB2-9CA8-866A82A07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516" y="4147722"/>
                <a:ext cx="335092" cy="276999"/>
              </a:xfrm>
              <a:prstGeom prst="rect">
                <a:avLst/>
              </a:prstGeom>
              <a:blipFill>
                <a:blip r:embed="rId15"/>
                <a:stretch>
                  <a:fillRect l="-16364" t="-2174" r="-25455" b="-32609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CC7F15D-AD66-40E8-90C9-D28776D18117}"/>
                  </a:ext>
                </a:extLst>
              </p:cNvPr>
              <p:cNvSpPr txBox="1"/>
              <p:nvPr/>
            </p:nvSpPr>
            <p:spPr>
              <a:xfrm>
                <a:off x="4151917" y="2908660"/>
                <a:ext cx="1339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CC7F15D-AD66-40E8-90C9-D28776D18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917" y="2908660"/>
                <a:ext cx="133946" cy="276999"/>
              </a:xfrm>
              <a:prstGeom prst="rect">
                <a:avLst/>
              </a:prstGeom>
              <a:blipFill>
                <a:blip r:embed="rId16"/>
                <a:stretch>
                  <a:fillRect l="-45455" r="-36364" b="-6522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393729C-A51E-4169-BB85-33B06E363B7F}"/>
                  </a:ext>
                </a:extLst>
              </p:cNvPr>
              <p:cNvSpPr txBox="1"/>
              <p:nvPr/>
            </p:nvSpPr>
            <p:spPr>
              <a:xfrm>
                <a:off x="5106868" y="2913790"/>
                <a:ext cx="1339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393729C-A51E-4169-BB85-33B06E363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868" y="2913790"/>
                <a:ext cx="133946" cy="276999"/>
              </a:xfrm>
              <a:prstGeom prst="rect">
                <a:avLst/>
              </a:prstGeom>
              <a:blipFill>
                <a:blip r:embed="rId17"/>
                <a:stretch>
                  <a:fillRect l="-45455" r="-36364" b="-8889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C2F9669-0305-4304-AD9F-F96F0116A00B}"/>
                  </a:ext>
                </a:extLst>
              </p:cNvPr>
              <p:cNvSpPr txBox="1"/>
              <p:nvPr/>
            </p:nvSpPr>
            <p:spPr>
              <a:xfrm>
                <a:off x="4151917" y="4132444"/>
                <a:ext cx="1339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C2F9669-0305-4304-AD9F-F96F0116A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917" y="4132444"/>
                <a:ext cx="133946" cy="276999"/>
              </a:xfrm>
              <a:prstGeom prst="rect">
                <a:avLst/>
              </a:prstGeom>
              <a:blipFill>
                <a:blip r:embed="rId18"/>
                <a:stretch>
                  <a:fillRect l="-45455" r="-36364" b="-8889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FC8FAA9-E6DC-4188-B91A-9FFA4DB95123}"/>
                  </a:ext>
                </a:extLst>
              </p:cNvPr>
              <p:cNvSpPr txBox="1"/>
              <p:nvPr/>
            </p:nvSpPr>
            <p:spPr>
              <a:xfrm>
                <a:off x="8817654" y="2729510"/>
                <a:ext cx="1339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FC8FAA9-E6DC-4188-B91A-9FFA4DB95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7654" y="2729510"/>
                <a:ext cx="133946" cy="276999"/>
              </a:xfrm>
              <a:prstGeom prst="rect">
                <a:avLst/>
              </a:prstGeom>
              <a:blipFill>
                <a:blip r:embed="rId19"/>
                <a:stretch>
                  <a:fillRect l="-45455" r="-36364" b="-8889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7924F5E-EFB5-4E53-B42E-C521ED38430D}"/>
                  </a:ext>
                </a:extLst>
              </p:cNvPr>
              <p:cNvSpPr txBox="1"/>
              <p:nvPr/>
            </p:nvSpPr>
            <p:spPr>
              <a:xfrm>
                <a:off x="8817654" y="1801492"/>
                <a:ext cx="1339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7924F5E-EFB5-4E53-B42E-C521ED384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7654" y="1801492"/>
                <a:ext cx="133946" cy="276999"/>
              </a:xfrm>
              <a:prstGeom prst="rect">
                <a:avLst/>
              </a:prstGeom>
              <a:blipFill>
                <a:blip r:embed="rId20"/>
                <a:stretch>
                  <a:fillRect l="-45455" r="-36364" b="-8889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E0E52A7-C932-46AA-9C14-B6950FA80C50}"/>
                  </a:ext>
                </a:extLst>
              </p:cNvPr>
              <p:cNvSpPr txBox="1"/>
              <p:nvPr/>
            </p:nvSpPr>
            <p:spPr>
              <a:xfrm>
                <a:off x="8717081" y="3652188"/>
                <a:ext cx="3350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E0E52A7-C932-46AA-9C14-B6950FA80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7081" y="3652188"/>
                <a:ext cx="335092" cy="276999"/>
              </a:xfrm>
              <a:prstGeom prst="rect">
                <a:avLst/>
              </a:prstGeom>
              <a:blipFill>
                <a:blip r:embed="rId21"/>
                <a:stretch>
                  <a:fillRect l="-16364" t="-2174" r="-25455" b="-32609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DE19D40-28C2-4043-A978-831589E6E981}"/>
                  </a:ext>
                </a:extLst>
              </p:cNvPr>
              <p:cNvSpPr txBox="1"/>
              <p:nvPr/>
            </p:nvSpPr>
            <p:spPr>
              <a:xfrm>
                <a:off x="8811369" y="4571896"/>
                <a:ext cx="1402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DE19D40-28C2-4043-A978-831589E6E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1369" y="4571896"/>
                <a:ext cx="140231" cy="276999"/>
              </a:xfrm>
              <a:prstGeom prst="rect">
                <a:avLst/>
              </a:prstGeom>
              <a:blipFill>
                <a:blip r:embed="rId22"/>
                <a:stretch>
                  <a:fillRect l="-60870" t="-2222" r="-56522" b="-35556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8CDF6F4-BB43-4E13-B04A-9368BCFF2B8B}"/>
                  </a:ext>
                </a:extLst>
              </p:cNvPr>
              <p:cNvSpPr txBox="1"/>
              <p:nvPr/>
            </p:nvSpPr>
            <p:spPr>
              <a:xfrm>
                <a:off x="8821212" y="5502884"/>
                <a:ext cx="1402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8CDF6F4-BB43-4E13-B04A-9368BCFF2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1212" y="5502884"/>
                <a:ext cx="140231" cy="276999"/>
              </a:xfrm>
              <a:prstGeom prst="rect">
                <a:avLst/>
              </a:prstGeom>
              <a:blipFill>
                <a:blip r:embed="rId23"/>
                <a:stretch>
                  <a:fillRect l="-60870" t="-4444" r="-56522" b="-35556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333BF1-3D52-4B93-9CAB-ABF1C1073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B0F6-03B7-487B-B7AE-DF39FFC56B6F}" type="slidenum">
              <a:rPr lang="de-CH" smtClean="0"/>
              <a:t>29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258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3" grpId="0"/>
      <p:bldP spid="54" grpId="0"/>
      <p:bldP spid="55" grpId="0"/>
      <p:bldP spid="56" grpId="0"/>
      <p:bldP spid="57" grpId="0"/>
      <p:bldP spid="58" grpId="0"/>
      <p:bldP spid="41" grpId="0"/>
      <p:bldP spid="59" grpId="0"/>
      <p:bldP spid="60" grpId="0"/>
      <p:bldP spid="61" grpId="0"/>
      <p:bldP spid="62" grpId="0"/>
      <p:bldP spid="64" grpId="0"/>
      <p:bldP spid="65" grpId="0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B8324-151B-406F-852A-CAD5B1AA1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53AB27-A4E9-46A1-BF1E-98AF95237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0"/>
            <a:ext cx="6096002" cy="6096002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7118C030-0452-4241-AADA-3A707748A2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1" r="100"/>
          <a:stretch/>
        </p:blipFill>
        <p:spPr>
          <a:xfrm>
            <a:off x="-3" y="0"/>
            <a:ext cx="6096002" cy="609451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DB6038-2F78-4768-BF3F-E0FAAC6D8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B0F6-03B7-487B-B7AE-DF39FFC56B6F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374504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16C0E945-2CF6-4A8C-BAB5-592B29E01C57}"/>
              </a:ext>
            </a:extLst>
          </p:cNvPr>
          <p:cNvGrpSpPr/>
          <p:nvPr/>
        </p:nvGrpSpPr>
        <p:grpSpPr>
          <a:xfrm>
            <a:off x="6097189" y="2270312"/>
            <a:ext cx="752001" cy="3604708"/>
            <a:chOff x="2853497" y="2258882"/>
            <a:chExt cx="752001" cy="3604708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D25986C-8AAC-465B-A668-EFA7FB0578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11830" y="2811780"/>
              <a:ext cx="626" cy="305181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694563B5-E5BA-432D-BCAF-CF2A374A59CF}"/>
                    </a:ext>
                  </a:extLst>
                </p:cNvPr>
                <p:cNvSpPr txBox="1"/>
                <p:nvPr/>
              </p:nvSpPr>
              <p:spPr>
                <a:xfrm>
                  <a:off x="2853497" y="2258882"/>
                  <a:ext cx="75200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CH" dirty="0"/>
                    <a:t>item </a:t>
                  </a:r>
                  <a14:m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a14:m>
                  <a:endParaRPr lang="de-CH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694563B5-E5BA-432D-BCAF-CF2A374A59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3497" y="2258882"/>
                  <a:ext cx="752001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6452" t="-8197" r="-806" b="-24590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DF6D6A9-0D6C-4ADF-A415-F8C4BE057C6D}"/>
              </a:ext>
            </a:extLst>
          </p:cNvPr>
          <p:cNvGrpSpPr/>
          <p:nvPr/>
        </p:nvGrpSpPr>
        <p:grpSpPr>
          <a:xfrm>
            <a:off x="3890142" y="2270312"/>
            <a:ext cx="792909" cy="3604708"/>
            <a:chOff x="2830637" y="2258882"/>
            <a:chExt cx="792909" cy="3604708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AD016ED-82C2-4899-9B44-FC06B83376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11830" y="2811780"/>
              <a:ext cx="626" cy="305181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1AAD382-EC1E-41D3-B3D7-F5CF9275E67A}"/>
                    </a:ext>
                  </a:extLst>
                </p:cNvPr>
                <p:cNvSpPr txBox="1"/>
                <p:nvPr/>
              </p:nvSpPr>
              <p:spPr>
                <a:xfrm>
                  <a:off x="2830637" y="2258882"/>
                  <a:ext cx="7929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CH" dirty="0"/>
                    <a:t>item </a:t>
                  </a:r>
                  <a14:m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de-CH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1AAD382-EC1E-41D3-B3D7-F5CF9275E6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0637" y="2258882"/>
                  <a:ext cx="792909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6154" t="-8197" b="-24590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0EB22C1-8FC5-47AA-8BD3-8D8F25817426}"/>
              </a:ext>
            </a:extLst>
          </p:cNvPr>
          <p:cNvGrpSpPr/>
          <p:nvPr/>
        </p:nvGrpSpPr>
        <p:grpSpPr>
          <a:xfrm>
            <a:off x="4621271" y="2270312"/>
            <a:ext cx="792909" cy="3604708"/>
            <a:chOff x="2830637" y="2258882"/>
            <a:chExt cx="792909" cy="360470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11C2F0E-B329-457A-A243-B8E450A1DD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11830" y="2811780"/>
              <a:ext cx="626" cy="305181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5C630CF8-799B-4CA7-9A91-197856774DAD}"/>
                    </a:ext>
                  </a:extLst>
                </p:cNvPr>
                <p:cNvSpPr txBox="1"/>
                <p:nvPr/>
              </p:nvSpPr>
              <p:spPr>
                <a:xfrm>
                  <a:off x="2830637" y="2258882"/>
                  <a:ext cx="7929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CH" dirty="0"/>
                    <a:t>item </a:t>
                  </a:r>
                  <a14:m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endParaRPr lang="de-CH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5C630CF8-799B-4CA7-9A91-197856774D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0637" y="2258882"/>
                  <a:ext cx="79290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6154" t="-8197" b="-24590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889F0C-6BBC-4AEC-8B1B-3F5D09DA9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Algorithm for non-shared items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152E540-ABD4-4DFF-8BA2-4997A2FCBB83}"/>
              </a:ext>
            </a:extLst>
          </p:cNvPr>
          <p:cNvSpPr/>
          <p:nvPr/>
        </p:nvSpPr>
        <p:spPr>
          <a:xfrm rot="10800000" flipV="1">
            <a:off x="4953952" y="3129890"/>
            <a:ext cx="100633" cy="10337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highlight>
                <a:srgbClr val="FFFF00"/>
              </a:highlight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7DB8EB5-F1F3-41AC-8E40-7E420500693B}"/>
              </a:ext>
            </a:extLst>
          </p:cNvPr>
          <p:cNvSpPr/>
          <p:nvPr/>
        </p:nvSpPr>
        <p:spPr>
          <a:xfrm rot="10800000" flipV="1">
            <a:off x="5681740" y="3129890"/>
            <a:ext cx="100633" cy="10337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C07B0DB-3A5F-4B96-A327-BF6EFE591331}"/>
              </a:ext>
            </a:extLst>
          </p:cNvPr>
          <p:cNvSpPr/>
          <p:nvPr/>
        </p:nvSpPr>
        <p:spPr>
          <a:xfrm rot="10800000" flipV="1">
            <a:off x="4226163" y="3129890"/>
            <a:ext cx="100633" cy="10337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highlight>
                <a:srgbClr val="FFFF00"/>
              </a:highlight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F6A8385-44FF-4C43-9EB3-ADC9B2E2D316}"/>
              </a:ext>
            </a:extLst>
          </p:cNvPr>
          <p:cNvSpPr/>
          <p:nvPr/>
        </p:nvSpPr>
        <p:spPr>
          <a:xfrm rot="10800000" flipV="1">
            <a:off x="6409529" y="3129889"/>
            <a:ext cx="100633" cy="1033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EBC0F37-833E-495F-B7A0-CEB6A0A8CCF9}"/>
              </a:ext>
            </a:extLst>
          </p:cNvPr>
          <p:cNvSpPr/>
          <p:nvPr/>
        </p:nvSpPr>
        <p:spPr>
          <a:xfrm rot="10800000" flipV="1">
            <a:off x="7137316" y="3129889"/>
            <a:ext cx="100633" cy="10337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2F7B20E-C5E7-46DF-8738-44D5FEED3AB8}"/>
              </a:ext>
            </a:extLst>
          </p:cNvPr>
          <p:cNvSpPr/>
          <p:nvPr/>
        </p:nvSpPr>
        <p:spPr>
          <a:xfrm rot="10800000" flipV="1">
            <a:off x="7865102" y="3129890"/>
            <a:ext cx="100633" cy="10337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highlight>
                <a:srgbClr val="FFFF00"/>
              </a:highlight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0305B37-3293-4640-9512-C31AF037B59C}"/>
              </a:ext>
            </a:extLst>
          </p:cNvPr>
          <p:cNvSpPr/>
          <p:nvPr/>
        </p:nvSpPr>
        <p:spPr>
          <a:xfrm rot="10800000" flipV="1">
            <a:off x="4953950" y="4201355"/>
            <a:ext cx="100633" cy="10337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A4C14F-88E0-47C2-A794-B740AFD51643}"/>
              </a:ext>
            </a:extLst>
          </p:cNvPr>
          <p:cNvSpPr/>
          <p:nvPr/>
        </p:nvSpPr>
        <p:spPr>
          <a:xfrm rot="10800000" flipV="1">
            <a:off x="5681738" y="4201355"/>
            <a:ext cx="100633" cy="1033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7F69927-E6B8-41CD-89BC-F1AA09BAD052}"/>
              </a:ext>
            </a:extLst>
          </p:cNvPr>
          <p:cNvSpPr/>
          <p:nvPr/>
        </p:nvSpPr>
        <p:spPr>
          <a:xfrm rot="10800000" flipV="1">
            <a:off x="4226161" y="4201355"/>
            <a:ext cx="100633" cy="10337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highlight>
                <a:srgbClr val="FFFF00"/>
              </a:highlight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AC4800D-27FD-43C4-8709-9F9DB6588307}"/>
              </a:ext>
            </a:extLst>
          </p:cNvPr>
          <p:cNvSpPr/>
          <p:nvPr/>
        </p:nvSpPr>
        <p:spPr>
          <a:xfrm rot="10800000" flipV="1">
            <a:off x="6409527" y="4201354"/>
            <a:ext cx="100633" cy="1033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215D316-5AA2-4A28-A473-1365B77550B8}"/>
              </a:ext>
            </a:extLst>
          </p:cNvPr>
          <p:cNvSpPr/>
          <p:nvPr/>
        </p:nvSpPr>
        <p:spPr>
          <a:xfrm rot="10800000" flipV="1">
            <a:off x="7137314" y="4201354"/>
            <a:ext cx="100633" cy="10337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185C7D1-8E3B-48AA-AB5F-CFCC17C30C58}"/>
              </a:ext>
            </a:extLst>
          </p:cNvPr>
          <p:cNvSpPr/>
          <p:nvPr/>
        </p:nvSpPr>
        <p:spPr>
          <a:xfrm rot="10800000" flipV="1">
            <a:off x="7865100" y="4201355"/>
            <a:ext cx="100633" cy="10337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highlight>
                <a:srgbClr val="FFFF00"/>
              </a:highlight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F21172E-1016-4BCD-8D10-4C6DECF267B6}"/>
              </a:ext>
            </a:extLst>
          </p:cNvPr>
          <p:cNvSpPr/>
          <p:nvPr/>
        </p:nvSpPr>
        <p:spPr>
          <a:xfrm rot="10800000" flipV="1">
            <a:off x="4953951" y="5272820"/>
            <a:ext cx="100633" cy="10337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highlight>
                <a:srgbClr val="FFFF00"/>
              </a:highlight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759D7AC-0C9A-41CA-8F97-AEEE42DF2983}"/>
              </a:ext>
            </a:extLst>
          </p:cNvPr>
          <p:cNvSpPr/>
          <p:nvPr/>
        </p:nvSpPr>
        <p:spPr>
          <a:xfrm rot="10800000" flipV="1">
            <a:off x="5681739" y="5272820"/>
            <a:ext cx="100633" cy="10337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1C0B964-6376-41FE-8C08-1C312FA7095F}"/>
              </a:ext>
            </a:extLst>
          </p:cNvPr>
          <p:cNvSpPr/>
          <p:nvPr/>
        </p:nvSpPr>
        <p:spPr>
          <a:xfrm rot="10800000" flipV="1">
            <a:off x="4226162" y="5272820"/>
            <a:ext cx="100633" cy="10337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highlight>
                <a:srgbClr val="FFFF00"/>
              </a:highlight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E6EDF33-C7C4-4D46-8D16-DC2CC5C0FDFF}"/>
              </a:ext>
            </a:extLst>
          </p:cNvPr>
          <p:cNvSpPr/>
          <p:nvPr/>
        </p:nvSpPr>
        <p:spPr>
          <a:xfrm rot="10800000" flipV="1">
            <a:off x="6409528" y="5272819"/>
            <a:ext cx="100633" cy="1033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E127312-CA36-4BDC-A8C0-761086C33AA5}"/>
              </a:ext>
            </a:extLst>
          </p:cNvPr>
          <p:cNvSpPr/>
          <p:nvPr/>
        </p:nvSpPr>
        <p:spPr>
          <a:xfrm rot="10800000" flipV="1">
            <a:off x="7137315" y="5272819"/>
            <a:ext cx="100633" cy="1033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304DFE7-5146-4EF8-9538-7D80A6B8E477}"/>
              </a:ext>
            </a:extLst>
          </p:cNvPr>
          <p:cNvSpPr/>
          <p:nvPr/>
        </p:nvSpPr>
        <p:spPr>
          <a:xfrm rot="10800000" flipV="1">
            <a:off x="7865101" y="5272820"/>
            <a:ext cx="100633" cy="10337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4D1D80F-C0CF-46A1-9CB7-5DEC415D8A3C}"/>
                  </a:ext>
                </a:extLst>
              </p:cNvPr>
              <p:cNvSpPr txBox="1"/>
              <p:nvPr/>
            </p:nvSpPr>
            <p:spPr>
              <a:xfrm>
                <a:off x="3005797" y="3028892"/>
                <a:ext cx="8955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dirty="0"/>
                  <a:t>agent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de-CH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4D1D80F-C0CF-46A1-9CB7-5DEC415D8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797" y="3028892"/>
                <a:ext cx="895566" cy="369332"/>
              </a:xfrm>
              <a:prstGeom prst="rect">
                <a:avLst/>
              </a:prstGeom>
              <a:blipFill>
                <a:blip r:embed="rId6"/>
                <a:stretch>
                  <a:fillRect l="-5442" t="-10000" b="-26667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803DBD6-DFFD-4BFF-9DA6-CF27DE0862CB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22881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dirty="0"/>
                  <a:t>agent </a:t>
                </a:r>
                <a14:m>
                  <m:oMath xmlns:m="http://schemas.openxmlformats.org/officeDocument/2006/math">
                    <m:r>
                      <a:rPr lang="de-CH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de-CH" dirty="0"/>
                  <a:t>’s shared items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803DBD6-DFFD-4BFF-9DA6-CF27DE086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2288191" cy="369332"/>
              </a:xfrm>
              <a:prstGeom prst="rect">
                <a:avLst/>
              </a:prstGeom>
              <a:blipFill>
                <a:blip r:embed="rId7"/>
                <a:stretch>
                  <a:fillRect l="-2400" t="-8197" r="-1867" b="-24590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6FC59D9-6BF9-4960-B935-56CF8D23F069}"/>
                  </a:ext>
                </a:extLst>
              </p:cNvPr>
              <p:cNvSpPr txBox="1"/>
              <p:nvPr/>
            </p:nvSpPr>
            <p:spPr>
              <a:xfrm>
                <a:off x="3005797" y="5139843"/>
                <a:ext cx="8483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dirty="0"/>
                  <a:t>agent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de-CH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6FC59D9-6BF9-4960-B935-56CF8D23F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797" y="5139843"/>
                <a:ext cx="848374" cy="369332"/>
              </a:xfrm>
              <a:prstGeom prst="rect">
                <a:avLst/>
              </a:prstGeom>
              <a:blipFill>
                <a:blip r:embed="rId8"/>
                <a:stretch>
                  <a:fillRect l="-5755" t="-8197" b="-24590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2242BE70-99AC-48B1-9A8B-43318FA3B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B0F6-03B7-487B-B7AE-DF39FFC56B6F}" type="slidenum">
              <a:rPr lang="de-CH" smtClean="0"/>
              <a:t>30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6468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79F2D-157C-4AB8-82F7-C0829BE09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Polynomials for shared allocation and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2B2F84-FAF1-4709-A647-9CFFBB490C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de-CH" dirty="0"/>
                  <a:t>Variables:</a:t>
                </a:r>
              </a:p>
              <a:p>
                <a:pPr marL="0" indent="0">
                  <a:buNone/>
                </a:pPr>
                <a:r>
                  <a:rPr lang="de-CH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CH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de-CH" dirty="0"/>
                  <a:t>		shared items between every pair of agents		</a:t>
                </a:r>
                <a14:m>
                  <m:oMath xmlns:m="http://schemas.openxmlformats.org/officeDocument/2006/math">
                    <m:r>
                      <a:rPr lang="de-CH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CH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(5</m:t>
                    </m:r>
                    <m:sSup>
                      <m:sSupPr>
                        <m:ctrlPr>
                          <a:rPr lang="de-CH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de-CH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CH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CH" dirty="0"/>
              </a:p>
              <a:p>
                <a:pPr>
                  <a:lnSpc>
                    <a:spcPct val="170000"/>
                  </a:lnSpc>
                </a:pPr>
                <a:r>
                  <a:rPr lang="de-CH" dirty="0"/>
                  <a:t>Polynomials:</a:t>
                </a:r>
              </a:p>
              <a:p>
                <a:pPr marL="457200" lvl="1" indent="0">
                  <a:lnSpc>
                    <a:spcPct val="120000"/>
                  </a:lnSpc>
                  <a:buNone/>
                </a:pPr>
                <a:r>
                  <a:rPr lang="de-CH" sz="2800" dirty="0"/>
                  <a:t>All the items get fully allocated to agents</a:t>
                </a:r>
              </a:p>
              <a:p>
                <a:pPr marL="457200" lvl="1" indent="0">
                  <a:lnSpc>
                    <a:spcPct val="120000"/>
                  </a:lnSpc>
                  <a:buNone/>
                </a:pPr>
                <a:r>
                  <a:rPr lang="de-CH" sz="2800" dirty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de-CH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CH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de-CH" sz="2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CH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CH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de-CH" sz="2800" dirty="0"/>
                  <a:t>			</a:t>
                </a:r>
                <a14:m>
                  <m:oMath xmlns:m="http://schemas.openxmlformats.org/officeDocument/2006/math">
                    <m:r>
                      <a:rPr lang="de-CH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de-CH" sz="2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de-CH" sz="28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de-CH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CH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de-CH" sz="2800" dirty="0"/>
                  <a:t>			</a:t>
                </a:r>
                <a14:m>
                  <m:oMath xmlns:m="http://schemas.openxmlformats.org/officeDocument/2006/math">
                    <m:r>
                      <a:rPr lang="de-CH" sz="28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CH" sz="28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CH" sz="2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CH" sz="28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CH" sz="2800" dirty="0"/>
              </a:p>
              <a:p>
                <a:pPr marL="457200" lvl="1" indent="0">
                  <a:lnSpc>
                    <a:spcPct val="120000"/>
                  </a:lnSpc>
                  <a:buNone/>
                </a:pPr>
                <a:r>
                  <a:rPr lang="de-CH" sz="2800" dirty="0"/>
                  <a:t>Each agent gets exactly one unit of items</a:t>
                </a:r>
              </a:p>
              <a:p>
                <a:pPr marL="457200" lvl="1" indent="0">
                  <a:lnSpc>
                    <a:spcPct val="120000"/>
                  </a:lnSpc>
                  <a:buNone/>
                </a:pPr>
                <a:r>
                  <a:rPr lang="de-CH" sz="2800" dirty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de-CH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CH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de-CH" sz="2800" b="0" i="1" smtClean="0">
                        <a:latin typeface="Cambria Math" panose="02040503050406030204" pitchFamily="18" charset="0"/>
                      </a:rPr>
                      <m:t> −1</m:t>
                    </m:r>
                  </m:oMath>
                </a14:m>
                <a:r>
                  <a:rPr lang="de-CH" sz="2800" dirty="0"/>
                  <a:t>			</a:t>
                </a:r>
                <a14:m>
                  <m:oMath xmlns:m="http://schemas.openxmlformats.org/officeDocument/2006/math">
                    <m:r>
                      <a:rPr lang="de-CH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de-CH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CH" sz="28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de-CH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CH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de-CH" sz="2800" dirty="0"/>
                  <a:t>				</a:t>
                </a:r>
                <a14:m>
                  <m:oMath xmlns:m="http://schemas.openxmlformats.org/officeDocument/2006/math">
                    <m:r>
                      <a:rPr lang="de-CH" sz="28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CH" sz="28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CH" sz="2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CH" sz="28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CH" sz="2800" dirty="0"/>
              </a:p>
              <a:p>
                <a:pPr marL="457200" lvl="1" indent="0">
                  <a:lnSpc>
                    <a:spcPct val="120000"/>
                  </a:lnSpc>
                  <a:buNone/>
                </a:pPr>
                <a:r>
                  <a:rPr lang="de-CH" sz="2800" dirty="0"/>
                  <a:t>For each agent the total cost of items allocated to him is exactly 1</a:t>
                </a:r>
              </a:p>
              <a:p>
                <a:pPr marL="457200" lvl="1" indent="0">
                  <a:lnSpc>
                    <a:spcPct val="120000"/>
                  </a:lnSpc>
                  <a:buNone/>
                </a:pPr>
                <a:r>
                  <a:rPr lang="de-CH" sz="2800" dirty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de-CH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CH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CH" sz="28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de-CH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CH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CH" sz="2800" b="0" i="1" smtClean="0">
                        <a:latin typeface="Cambria Math" panose="02040503050406030204" pitchFamily="18" charset="0"/>
                      </a:rPr>
                      <m:t> −1</m:t>
                    </m:r>
                  </m:oMath>
                </a14:m>
                <a:r>
                  <a:rPr lang="de-CH" sz="2800" dirty="0"/>
                  <a:t>			</a:t>
                </a:r>
                <a14:m>
                  <m:oMath xmlns:m="http://schemas.openxmlformats.org/officeDocument/2006/math">
                    <m:r>
                      <a:rPr lang="de-CH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de-CH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CH" sz="28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de-CH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CH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de-CH" sz="2800" dirty="0"/>
                  <a:t>				</a:t>
                </a:r>
                <a14:m>
                  <m:oMath xmlns:m="http://schemas.openxmlformats.org/officeDocument/2006/math">
                    <m:r>
                      <a:rPr lang="de-CH" sz="28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CH" sz="28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CH" sz="2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CH" sz="28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CH" sz="2800" dirty="0"/>
              </a:p>
              <a:p>
                <a:pPr marL="457200" lvl="1" indent="0">
                  <a:lnSpc>
                    <a:spcPct val="120000"/>
                  </a:lnSpc>
                  <a:buNone/>
                </a:pPr>
                <a:r>
                  <a:rPr lang="de-CH" sz="2800" dirty="0"/>
                  <a:t>Ensuring allocation of shared items is positive</a:t>
                </a:r>
              </a:p>
              <a:p>
                <a:pPr marL="457200" lvl="1" indent="0">
                  <a:lnSpc>
                    <a:spcPct val="120000"/>
                  </a:lnSpc>
                  <a:buNone/>
                </a:pPr>
                <a:r>
                  <a:rPr lang="de-CH" sz="2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CH" sz="28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de-CH" sz="2800" dirty="0"/>
                  <a:t>				for all shared items		</a:t>
                </a:r>
                <a14:m>
                  <m:oMath xmlns:m="http://schemas.openxmlformats.org/officeDocument/2006/math">
                    <m:r>
                      <a:rPr lang="de-CH" sz="28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CH" sz="28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(5</m:t>
                    </m:r>
                    <m:sSup>
                      <m:sSupPr>
                        <m:ctrlPr>
                          <a:rPr lang="de-CH" sz="28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sz="28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de-CH" sz="28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CH" sz="28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CH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2B2F84-FAF1-4709-A647-9CFFBB490C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522" t="-2521" b="-1120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5D67C-8EAC-4519-86DF-EEEF60B1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B0F6-03B7-487B-B7AE-DF39FFC56B6F}" type="slidenum">
              <a:rPr lang="de-CH" smtClean="0"/>
              <a:t>31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93476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9A823-973E-4F64-8268-91AB41226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CH" dirty="0"/>
              <a:t>Complexity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8CD325-A447-483B-AAFC-9F36B8E029E1}"/>
                  </a:ext>
                </a:extLst>
              </p:cNvPr>
              <p:cNvSpPr txBox="1"/>
              <p:nvPr/>
            </p:nvSpPr>
            <p:spPr>
              <a:xfrm>
                <a:off x="1063689" y="1621363"/>
                <a:ext cx="2015411" cy="2031325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de-CH" dirty="0"/>
                  <a:t>Fix starting item for every agent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de-CH" dirty="0"/>
              </a:p>
              <a:p>
                <a:pPr marL="342900" indent="-342900">
                  <a:buFontTx/>
                  <a:buAutoNum type="arabicPeriod"/>
                </a:pPr>
                <a:r>
                  <a:rPr lang="de-CH"/>
                  <a:t>Fix 5 </a:t>
                </a:r>
                <a:r>
                  <a:rPr lang="de-CH" dirty="0"/>
                  <a:t>shared items between every pair of agents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8CD325-A447-483B-AAFC-9F36B8E02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689" y="1621363"/>
                <a:ext cx="2015411" cy="2031325"/>
              </a:xfrm>
              <a:prstGeom prst="rect">
                <a:avLst/>
              </a:prstGeom>
              <a:blipFill>
                <a:blip r:embed="rId2"/>
                <a:stretch>
                  <a:fillRect l="-2096" t="-1488" b="-3274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5E1CCB-4F86-46A3-A47A-54E5CF9208E5}"/>
                  </a:ext>
                </a:extLst>
              </p:cNvPr>
              <p:cNvSpPr txBox="1"/>
              <p:nvPr/>
            </p:nvSpPr>
            <p:spPr>
              <a:xfrm>
                <a:off x="3946848" y="1621363"/>
                <a:ext cx="2015411" cy="177664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de-CH" dirty="0">
                    <a:solidFill>
                      <a:schemeClr val="tx1"/>
                    </a:solidFill>
                  </a:rPr>
                  <a:t>Fix utility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de-CH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CH" dirty="0">
                    <a:solidFill>
                      <a:schemeClr val="tx1"/>
                    </a:solidFill>
                  </a:rPr>
                  <a:t> for every agent </a:t>
                </a:r>
                <a14:m>
                  <m:oMath xmlns:m="http://schemas.openxmlformats.org/officeDocument/2006/math">
                    <m:r>
                      <a:rPr lang="de-CH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de-CH" b="0" dirty="0">
                  <a:solidFill>
                    <a:schemeClr val="tx1"/>
                  </a:solidFill>
                </a:endParaRPr>
              </a:p>
              <a:p>
                <a:pPr marL="342900" indent="-342900">
                  <a:buAutoNum type="arabicPeriod"/>
                </a:pPr>
                <a:r>
                  <a:rPr lang="de-CH" dirty="0">
                    <a:solidFill>
                      <a:schemeClr val="tx1"/>
                    </a:solidFill>
                  </a:rPr>
                  <a:t>Fix price for starting item</a:t>
                </a:r>
              </a:p>
              <a:p>
                <a:pPr marL="342900" indent="-342900">
                  <a:buAutoNum type="arabicPeriod"/>
                </a:pPr>
                <a:r>
                  <a:rPr lang="de-CH" dirty="0">
                    <a:solidFill>
                      <a:schemeClr val="tx1"/>
                    </a:solidFill>
                  </a:rPr>
                  <a:t>Infer prices for the other items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5E1CCB-4F86-46A3-A47A-54E5CF920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848" y="1621363"/>
                <a:ext cx="2015411" cy="1776640"/>
              </a:xfrm>
              <a:prstGeom prst="rect">
                <a:avLst/>
              </a:prstGeom>
              <a:blipFill>
                <a:blip r:embed="rId3"/>
                <a:stretch>
                  <a:fillRect l="-2096" t="-1701" r="-898" b="-2721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B4CAA5-5EA6-4D2B-B89F-25F6B428DD23}"/>
              </a:ext>
            </a:extLst>
          </p:cNvPr>
          <p:cNvCxnSpPr>
            <a:cxnSpLocks/>
          </p:cNvCxnSpPr>
          <p:nvPr/>
        </p:nvCxnSpPr>
        <p:spPr>
          <a:xfrm>
            <a:off x="3079099" y="1933358"/>
            <a:ext cx="867749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9DE16CF-83A2-4E1B-9D25-D6A1F348C0EE}"/>
              </a:ext>
            </a:extLst>
          </p:cNvPr>
          <p:cNvCxnSpPr/>
          <p:nvPr/>
        </p:nvCxnSpPr>
        <p:spPr>
          <a:xfrm>
            <a:off x="5962258" y="1955685"/>
            <a:ext cx="867749" cy="1117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A0397C9-E1DE-485D-B6A8-28E9550CED44}"/>
              </a:ext>
            </a:extLst>
          </p:cNvPr>
          <p:cNvSpPr/>
          <p:nvPr/>
        </p:nvSpPr>
        <p:spPr>
          <a:xfrm>
            <a:off x="1063689" y="6062089"/>
            <a:ext cx="653143" cy="2705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A45BF0-EB27-4E1E-888D-22A9B03FC31E}"/>
              </a:ext>
            </a:extLst>
          </p:cNvPr>
          <p:cNvSpPr txBox="1"/>
          <p:nvPr/>
        </p:nvSpPr>
        <p:spPr>
          <a:xfrm>
            <a:off x="1716832" y="6062089"/>
            <a:ext cx="1244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/>
              <a:t>Theorem 2.1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FF0F7B-457E-443B-809F-14CE85B4C2A0}"/>
              </a:ext>
            </a:extLst>
          </p:cNvPr>
          <p:cNvSpPr txBox="1"/>
          <p:nvPr/>
        </p:nvSpPr>
        <p:spPr>
          <a:xfrm>
            <a:off x="6830004" y="1621363"/>
            <a:ext cx="2015411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de-CH" dirty="0"/>
              <a:t>Infer allocation of non-shared items</a:t>
            </a:r>
          </a:p>
          <a:p>
            <a:pPr marL="342900" indent="-342900">
              <a:buAutoNum type="arabicPeriod"/>
            </a:pPr>
            <a:r>
              <a:rPr lang="de-CH" dirty="0"/>
              <a:t>Fix allocation of shared items</a:t>
            </a:r>
          </a:p>
          <a:p>
            <a:pPr marL="342900" indent="-342900">
              <a:buAutoNum type="arabicPeriod"/>
            </a:pPr>
            <a:r>
              <a:rPr lang="de-CH" dirty="0"/>
              <a:t>Check existence of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09858F-A879-4F4D-87EA-C4A0CE75B871}"/>
                  </a:ext>
                </a:extLst>
              </p:cNvPr>
              <p:cNvSpPr txBox="1"/>
              <p:nvPr/>
            </p:nvSpPr>
            <p:spPr>
              <a:xfrm>
                <a:off x="1063689" y="3934406"/>
                <a:ext cx="1360437" cy="6140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de-CH" dirty="0"/>
                  <a:t>Combinations:</a:t>
                </a:r>
                <a:br>
                  <a:rPr lang="de-CH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sSup>
                                <m:sSupPr>
                                  <m:ctrlP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09858F-A879-4F4D-87EA-C4A0CE75B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689" y="3934406"/>
                <a:ext cx="1360437" cy="614079"/>
              </a:xfrm>
              <a:prstGeom prst="rect">
                <a:avLst/>
              </a:prstGeom>
              <a:blipFill>
                <a:blip r:embed="rId4"/>
                <a:stretch>
                  <a:fillRect l="-10268" t="-12871" r="-10714" b="-990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F6B463-89EC-46CC-85E9-0F9882DC81E3}"/>
                  </a:ext>
                </a:extLst>
              </p:cNvPr>
              <p:cNvSpPr txBox="1"/>
              <p:nvPr/>
            </p:nvSpPr>
            <p:spPr>
              <a:xfrm>
                <a:off x="3946848" y="3968697"/>
                <a:ext cx="1189621" cy="13849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CH" dirty="0"/>
                  <a:t>Polynomials:</a:t>
                </a:r>
                <a:endParaRPr lang="de-CH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CH" dirty="0"/>
              </a:p>
              <a:p>
                <a:endParaRPr lang="de-CH" dirty="0"/>
              </a:p>
              <a:p>
                <a:r>
                  <a:rPr lang="de-CH" dirty="0"/>
                  <a:t>Variables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CH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de-CH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de-CH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F6B463-89EC-46CC-85E9-0F9882DC8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848" y="3968697"/>
                <a:ext cx="1189621" cy="1384995"/>
              </a:xfrm>
              <a:prstGeom prst="rect">
                <a:avLst/>
              </a:prstGeom>
              <a:blipFill>
                <a:blip r:embed="rId5"/>
                <a:stretch>
                  <a:fillRect l="-11735" t="-5727" r="-12245" b="-6167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3EE6A79-8679-43D7-8EA5-3B9F41C6290D}"/>
                  </a:ext>
                </a:extLst>
              </p:cNvPr>
              <p:cNvSpPr txBox="1"/>
              <p:nvPr/>
            </p:nvSpPr>
            <p:spPr>
              <a:xfrm>
                <a:off x="6830004" y="3971484"/>
                <a:ext cx="1127103" cy="13849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CH" dirty="0"/>
                  <a:t>Polynomials</a:t>
                </a:r>
                <a:endParaRPr lang="de-CH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CH" dirty="0"/>
              </a:p>
              <a:p>
                <a:endParaRPr lang="de-CH" dirty="0"/>
              </a:p>
              <a:p>
                <a:r>
                  <a:rPr lang="de-CH" dirty="0"/>
                  <a:t>Variables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3EE6A79-8679-43D7-8EA5-3B9F41C62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004" y="3971484"/>
                <a:ext cx="1127103" cy="1384995"/>
              </a:xfrm>
              <a:prstGeom prst="rect">
                <a:avLst/>
              </a:prstGeom>
              <a:blipFill>
                <a:blip r:embed="rId6"/>
                <a:stretch>
                  <a:fillRect l="-12432" t="-5702" r="-13514" b="-5702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A407396-4C96-4583-ABE9-27CDC2363D81}"/>
                  </a:ext>
                </a:extLst>
              </p:cNvPr>
              <p:cNvSpPr txBox="1"/>
              <p:nvPr/>
            </p:nvSpPr>
            <p:spPr>
              <a:xfrm>
                <a:off x="6702789" y="5637293"/>
                <a:ext cx="1762214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  <m:sup>
                              <m:sSup>
                                <m:sSupPr>
                                  <m:ctrlP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CH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A407396-4C96-4583-ABE9-27CDC2363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789" y="5637293"/>
                <a:ext cx="1762214" cy="4145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C4ABB3-88F5-4205-AF5F-37B4E050F0B9}"/>
                  </a:ext>
                </a:extLst>
              </p:cNvPr>
              <p:cNvSpPr txBox="1"/>
              <p:nvPr/>
            </p:nvSpPr>
            <p:spPr>
              <a:xfrm>
                <a:off x="3797559" y="5646847"/>
                <a:ext cx="1581009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p>
                                    <m:sSupPr>
                                      <m:ctrlPr>
                                        <a:rPr lang="de-CH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CH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de-CH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C4ABB3-88F5-4205-AF5F-37B4E050F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559" y="5646847"/>
                <a:ext cx="1581009" cy="4049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9186DA1-26FF-4F39-92D4-B6E0759CB9E0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3480318" y="5849339"/>
            <a:ext cx="31724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C072ABB-CF01-4326-9A16-D3711517B988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6410960" y="5844562"/>
            <a:ext cx="291829" cy="477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521FE3-01A4-4004-969B-8EE92E06E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B0F6-03B7-487B-B7AE-DF39FFC56B6F}" type="slidenum">
              <a:rPr lang="de-CH" smtClean="0"/>
              <a:t>32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67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5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FEB58-3FE9-4AF0-8308-84F222D25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1D717-8266-4478-A7F2-7CA959A7C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de-CH" dirty="0"/>
              <a:t>Fix starting and shared items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de-CH" dirty="0"/>
              <a:t>Fix utility	  → Candidate Bundles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de-CH" dirty="0"/>
              <a:t>Fix price of starting item → Infer prices for all items → Optimum Bundles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de-CH" dirty="0"/>
              <a:t>Algorithm for non-shared items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de-CH" dirty="0"/>
              <a:t>Fix shared items if equilibrium exists</a:t>
            </a:r>
          </a:p>
          <a:p>
            <a:pPr marL="514350" indent="-514350">
              <a:buAutoNum type="arabicPeriod"/>
            </a:pP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AC4AE-EADB-4D8E-ADDA-35460D9FF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B0F6-03B7-487B-B7AE-DF39FFC56B6F}" type="slidenum">
              <a:rPr lang="de-CH" smtClean="0"/>
              <a:t>33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60865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E977C-D4C1-4336-BD6B-4DA776229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Our Matching Market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8733EEC-3618-4CEC-A731-2C2870A8438B}"/>
              </a:ext>
            </a:extLst>
          </p:cNvPr>
          <p:cNvSpPr/>
          <p:nvPr/>
        </p:nvSpPr>
        <p:spPr>
          <a:xfrm rot="10800000" flipH="1" flipV="1">
            <a:off x="4933226" y="3314700"/>
            <a:ext cx="114298" cy="1143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D83F35B-5562-42C6-87F0-F7EF8C065FDA}"/>
              </a:ext>
            </a:extLst>
          </p:cNvPr>
          <p:cNvSpPr/>
          <p:nvPr/>
        </p:nvSpPr>
        <p:spPr>
          <a:xfrm rot="10800000" flipV="1">
            <a:off x="5508577" y="3314700"/>
            <a:ext cx="114298" cy="1143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BFF79ED-3011-4C45-811D-85066F741C34}"/>
              </a:ext>
            </a:extLst>
          </p:cNvPr>
          <p:cNvSpPr/>
          <p:nvPr/>
        </p:nvSpPr>
        <p:spPr>
          <a:xfrm rot="10800000" flipH="1" flipV="1">
            <a:off x="6083925" y="3314700"/>
            <a:ext cx="108434" cy="1143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5CC8A3-FE4E-49C7-900D-BA38E2E57DC4}"/>
              </a:ext>
            </a:extLst>
          </p:cNvPr>
          <p:cNvSpPr/>
          <p:nvPr/>
        </p:nvSpPr>
        <p:spPr>
          <a:xfrm rot="10800000">
            <a:off x="6649087" y="3314700"/>
            <a:ext cx="114299" cy="1143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771D2DF-06B9-4AFE-899C-6DE9BFB7D2BF}"/>
              </a:ext>
            </a:extLst>
          </p:cNvPr>
          <p:cNvSpPr/>
          <p:nvPr/>
        </p:nvSpPr>
        <p:spPr>
          <a:xfrm rot="10800000" flipH="1" flipV="1">
            <a:off x="4933226" y="4689231"/>
            <a:ext cx="114298" cy="1143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C817487-0013-4379-A0B0-90B3369F6E55}"/>
              </a:ext>
            </a:extLst>
          </p:cNvPr>
          <p:cNvSpPr/>
          <p:nvPr/>
        </p:nvSpPr>
        <p:spPr>
          <a:xfrm rot="10800000" flipV="1">
            <a:off x="5508577" y="4689231"/>
            <a:ext cx="114298" cy="1143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8B71498-FAAC-463C-A13D-1A94F0F8CAA7}"/>
              </a:ext>
            </a:extLst>
          </p:cNvPr>
          <p:cNvSpPr/>
          <p:nvPr/>
        </p:nvSpPr>
        <p:spPr>
          <a:xfrm rot="10800000" flipH="1" flipV="1">
            <a:off x="6083925" y="4689231"/>
            <a:ext cx="108434" cy="1143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9F6A923-60F5-4DEB-ADA4-DC5D9B496C70}"/>
              </a:ext>
            </a:extLst>
          </p:cNvPr>
          <p:cNvSpPr/>
          <p:nvPr/>
        </p:nvSpPr>
        <p:spPr>
          <a:xfrm rot="10800000">
            <a:off x="6649087" y="4689231"/>
            <a:ext cx="114299" cy="1143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C662609-0636-48C7-8DDE-5A0A6696E6AC}"/>
              </a:ext>
            </a:extLst>
          </p:cNvPr>
          <p:cNvSpPr/>
          <p:nvPr/>
        </p:nvSpPr>
        <p:spPr>
          <a:xfrm rot="10800000" flipV="1">
            <a:off x="4357875" y="4689232"/>
            <a:ext cx="114298" cy="1143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267FB78-CC70-4487-9584-229314EBE869}"/>
              </a:ext>
            </a:extLst>
          </p:cNvPr>
          <p:cNvSpPr txBox="1"/>
          <p:nvPr/>
        </p:nvSpPr>
        <p:spPr>
          <a:xfrm flipH="1">
            <a:off x="610056" y="3110437"/>
            <a:ext cx="293261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CH" dirty="0"/>
              <a:t>Fixed number of agents 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087F49E-C1C7-4F80-8A78-FE8710F0AA4B}"/>
              </a:ext>
            </a:extLst>
          </p:cNvPr>
          <p:cNvSpPr txBox="1"/>
          <p:nvPr/>
        </p:nvSpPr>
        <p:spPr>
          <a:xfrm flipH="1">
            <a:off x="610056" y="4471730"/>
            <a:ext cx="293261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CH" dirty="0"/>
              <a:t>Variable number of items m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940B1BF-5C49-4A37-99E4-065EE524D29F}"/>
              </a:ext>
            </a:extLst>
          </p:cNvPr>
          <p:cNvCxnSpPr>
            <a:cxnSpLocks/>
            <a:stCxn id="5" idx="0"/>
          </p:cNvCxnSpPr>
          <p:nvPr/>
        </p:nvCxnSpPr>
        <p:spPr>
          <a:xfrm flipH="1">
            <a:off x="4990145" y="3314700"/>
            <a:ext cx="230" cy="147209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DC2756B-9956-4532-9EF5-6D62BB8E9074}"/>
              </a:ext>
            </a:extLst>
          </p:cNvPr>
          <p:cNvCxnSpPr>
            <a:cxnSpLocks/>
          </p:cNvCxnSpPr>
          <p:nvPr/>
        </p:nvCxnSpPr>
        <p:spPr>
          <a:xfrm>
            <a:off x="5559377" y="3361690"/>
            <a:ext cx="591228" cy="141494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C2547AD-A043-4A01-BA0A-E5A7E8009417}"/>
              </a:ext>
            </a:extLst>
          </p:cNvPr>
          <p:cNvCxnSpPr>
            <a:cxnSpLocks/>
            <a:stCxn id="8" idx="7"/>
            <a:endCxn id="28" idx="1"/>
          </p:cNvCxnSpPr>
          <p:nvPr/>
        </p:nvCxnSpPr>
        <p:spPr>
          <a:xfrm flipH="1">
            <a:off x="5606136" y="3412261"/>
            <a:ext cx="1059690" cy="129370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D75555A-643F-41BB-864D-DB5BEDE09D68}"/>
              </a:ext>
            </a:extLst>
          </p:cNvPr>
          <p:cNvCxnSpPr>
            <a:cxnSpLocks/>
            <a:stCxn id="6" idx="3"/>
            <a:endCxn id="30" idx="5"/>
          </p:cNvCxnSpPr>
          <p:nvPr/>
        </p:nvCxnSpPr>
        <p:spPr>
          <a:xfrm>
            <a:off x="5606136" y="3412261"/>
            <a:ext cx="1059690" cy="129370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38E047-ACF4-400E-9D69-F8DA3CE1C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B0F6-03B7-487B-B7AE-DF39FFC56B6F}" type="slidenum">
              <a:rPr lang="de-CH" smtClean="0"/>
              <a:t>4</a:t>
            </a:fld>
            <a:endParaRPr lang="de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2FA5D02-71BE-485F-A8FB-BBEF804A3AE5}"/>
                  </a:ext>
                </a:extLst>
              </p:cNvPr>
              <p:cNvSpPr txBox="1"/>
              <p:nvPr/>
            </p:nvSpPr>
            <p:spPr>
              <a:xfrm>
                <a:off x="3840940" y="2814187"/>
                <a:ext cx="22858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CH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3, 10, 5, 5, 3, 8</m:t>
                          </m:r>
                        </m:e>
                      </m:d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2FA5D02-71BE-485F-A8FB-BBEF804A3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940" y="2814187"/>
                <a:ext cx="228581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>
            <a:extLst>
              <a:ext uri="{FF2B5EF4-FFF2-40B4-BE49-F238E27FC236}">
                <a16:creationId xmlns:a16="http://schemas.microsoft.com/office/drawing/2014/main" id="{A3FFA94A-1AA3-48A2-AD3F-ABDC7786C295}"/>
              </a:ext>
            </a:extLst>
          </p:cNvPr>
          <p:cNvSpPr/>
          <p:nvPr/>
        </p:nvSpPr>
        <p:spPr>
          <a:xfrm rot="10800000">
            <a:off x="7220113" y="4689232"/>
            <a:ext cx="114299" cy="1143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CB5DD7E-88A0-4862-A888-B7D9A8215B0F}"/>
              </a:ext>
            </a:extLst>
          </p:cNvPr>
          <p:cNvCxnSpPr>
            <a:cxnSpLocks/>
            <a:stCxn id="6" idx="0"/>
            <a:endCxn id="27" idx="7"/>
          </p:cNvCxnSpPr>
          <p:nvPr/>
        </p:nvCxnSpPr>
        <p:spPr>
          <a:xfrm flipH="1">
            <a:off x="5030785" y="3314700"/>
            <a:ext cx="534941" cy="139127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BC7965C-BA44-4669-BB58-A8FA62EB700B}"/>
                  </a:ext>
                </a:extLst>
              </p:cNvPr>
              <p:cNvSpPr txBox="1"/>
              <p:nvPr/>
            </p:nvSpPr>
            <p:spPr>
              <a:xfrm>
                <a:off x="4668058" y="3912246"/>
                <a:ext cx="31579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1600" b="0" i="1" smtClean="0">
                          <a:latin typeface="Cambria Math" panose="02040503050406030204" pitchFamily="18" charset="0"/>
                        </a:rPr>
                        <m:t>0.3</m:t>
                      </m:r>
                    </m:oMath>
                  </m:oMathPara>
                </a14:m>
                <a:endParaRPr lang="de-CH" sz="1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BC7965C-BA44-4669-BB58-A8FA62EB7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058" y="3912246"/>
                <a:ext cx="315792" cy="246221"/>
              </a:xfrm>
              <a:prstGeom prst="rect">
                <a:avLst/>
              </a:prstGeom>
              <a:blipFill>
                <a:blip r:embed="rId4"/>
                <a:stretch>
                  <a:fillRect l="-15385" r="-11538" b="-5000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328753F-DF35-490C-86B0-0BAFA66D9755}"/>
                  </a:ext>
                </a:extLst>
              </p:cNvPr>
              <p:cNvSpPr txBox="1"/>
              <p:nvPr/>
            </p:nvSpPr>
            <p:spPr>
              <a:xfrm>
                <a:off x="5298255" y="3912246"/>
                <a:ext cx="31579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1600" b="0" i="1" smtClean="0">
                          <a:latin typeface="Cambria Math" panose="02040503050406030204" pitchFamily="18" charset="0"/>
                        </a:rPr>
                        <m:t>0.7</m:t>
                      </m:r>
                    </m:oMath>
                  </m:oMathPara>
                </a14:m>
                <a:endParaRPr lang="de-CH" sz="16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328753F-DF35-490C-86B0-0BAFA66D9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255" y="3912246"/>
                <a:ext cx="315792" cy="246221"/>
              </a:xfrm>
              <a:prstGeom prst="rect">
                <a:avLst/>
              </a:prstGeom>
              <a:blipFill>
                <a:blip r:embed="rId5"/>
                <a:stretch>
                  <a:fillRect l="-13462" r="-13462" b="-5000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1DABAA1-24A0-4BE2-9269-3B1EEE4DEC7C}"/>
              </a:ext>
            </a:extLst>
          </p:cNvPr>
          <p:cNvCxnSpPr>
            <a:cxnSpLocks/>
            <a:stCxn id="8" idx="1"/>
            <a:endCxn id="38" idx="5"/>
          </p:cNvCxnSpPr>
          <p:nvPr/>
        </p:nvCxnSpPr>
        <p:spPr>
          <a:xfrm>
            <a:off x="6746647" y="3412261"/>
            <a:ext cx="490205" cy="129371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C2647E2-1EE8-48E1-B6D4-B76528095F1D}"/>
              </a:ext>
            </a:extLst>
          </p:cNvPr>
          <p:cNvCxnSpPr>
            <a:cxnSpLocks/>
            <a:stCxn id="7" idx="4"/>
            <a:endCxn id="29" idx="0"/>
          </p:cNvCxnSpPr>
          <p:nvPr/>
        </p:nvCxnSpPr>
        <p:spPr>
          <a:xfrm>
            <a:off x="6138142" y="3429000"/>
            <a:ext cx="0" cy="126023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72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16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0F944-7939-4D4E-BBCD-F14AB7C22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8F8DBC-B78F-41D7-A6E3-458D091EE7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CH" dirty="0"/>
                  <a:t>Given:</a:t>
                </a:r>
              </a:p>
              <a:p>
                <a:pPr marL="0" indent="0">
                  <a:buNone/>
                </a:pPr>
                <a:r>
                  <a:rPr lang="de-CH" dirty="0"/>
                  <a:t>	1.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CH" dirty="0"/>
                  <a:t> agents with preferences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de-CH" b="0" dirty="0"/>
                  <a:t> on items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de-CH" b="0" dirty="0"/>
              </a:p>
              <a:p>
                <a:pPr marL="0" indent="0">
                  <a:buNone/>
                </a:pPr>
                <a:r>
                  <a:rPr lang="de-CH" dirty="0"/>
                  <a:t>	2.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de-CH" dirty="0"/>
                  <a:t> items with capacity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de-CH" dirty="0"/>
              </a:p>
              <a:p>
                <a:pPr marL="0" indent="0">
                  <a:buNone/>
                </a:pPr>
                <a:r>
                  <a:rPr lang="de-CH" dirty="0"/>
                  <a:t>Wanted:</a:t>
                </a:r>
              </a:p>
              <a:p>
                <a:pPr marL="0" indent="0">
                  <a:buNone/>
                </a:pPr>
                <a:r>
                  <a:rPr lang="de-CH" dirty="0"/>
                  <a:t>	1. Allocation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de-CH" dirty="0"/>
                  <a:t> of items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de-CH" dirty="0"/>
                  <a:t> to agents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de-CH" dirty="0"/>
              </a:p>
              <a:p>
                <a:pPr marL="0" indent="0">
                  <a:buNone/>
                </a:pPr>
                <a:r>
                  <a:rPr lang="de-CH" dirty="0"/>
                  <a:t>	2. Pricing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de-CH" dirty="0"/>
                  <a:t> on items</a:t>
                </a:r>
              </a:p>
              <a:p>
                <a:pPr marL="0" indent="0">
                  <a:buNone/>
                </a:pPr>
                <a:r>
                  <a:rPr lang="de-CH" dirty="0"/>
                  <a:t>	3. Pareto efficient</a:t>
                </a:r>
              </a:p>
              <a:p>
                <a:pPr marL="0" indent="0">
                  <a:buNone/>
                </a:pPr>
                <a:r>
                  <a:rPr lang="de-CH" dirty="0"/>
                  <a:t>	4. Envy Free (Fair)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8F8DBC-B78F-41D7-A6E3-458D091EE7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51711-3831-4D99-A515-20C101AFE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B0F6-03B7-487B-B7AE-DF39FFC56B6F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4021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5E16-BEF7-4534-9BE8-745EB2635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Allocation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DCF98A-320F-4E9E-9CD9-831C1A899C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de-CH" dirty="0"/>
                  <a:t>Allocation matrix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CH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CH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</m:oMath>
                </a14:m>
                <a:r>
                  <a:rPr lang="de-CH" dirty="0"/>
                  <a:t> allocating amount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CH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de-CH" dirty="0"/>
                  <a:t> of item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de-CH" dirty="0"/>
                  <a:t> to agent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de-CH" dirty="0"/>
                  <a:t> s.t.: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de-CH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CH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de-CH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CH" sz="28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de-CH" sz="2800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  <m:r>
                      <a:rPr lang="de-CH" sz="2800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de-CH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CH" sz="28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de-CH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CH" sz="28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de-CH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de-CH" sz="2800" dirty="0"/>
                  <a:t> 			</a:t>
                </a:r>
                <a:r>
                  <a:rPr lang="de-CH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(matching constraint)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de-CH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CH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de-CH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CH" sz="28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de-CH" sz="28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de-CH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CH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CH" sz="2800" i="1">
                        <a:latin typeface="Cambria Math" panose="02040503050406030204" pitchFamily="18" charset="0"/>
                      </a:rPr>
                      <m:t> ,  </m:t>
                    </m:r>
                    <m:r>
                      <a:rPr lang="de-CH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CH" sz="28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de-CH" sz="28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de-CH" sz="2800" i="1">
                        <a:latin typeface="Cambria Math" panose="02040503050406030204" pitchFamily="18" charset="0"/>
                      </a:rPr>
                      <m:t>∈[</m:t>
                    </m:r>
                    <m:r>
                      <a:rPr lang="de-CH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CH" sz="28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de-CH" sz="2800" dirty="0"/>
                  <a:t>			</a:t>
                </a:r>
                <a:r>
                  <a:rPr lang="de-CH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(capacity constraint)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CH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CH" sz="28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de-CH" sz="2800" i="1">
                        <a:latin typeface="Cambria Math" panose="02040503050406030204" pitchFamily="18" charset="0"/>
                      </a:rPr>
                      <m:t>≥0 ,  </m:t>
                    </m:r>
                    <m:r>
                      <a:rPr lang="de-CH" sz="28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de-CH" sz="28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de-CH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CH" sz="28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de-CH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de-CH" sz="2800" i="1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de-CH" sz="28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de-CH" sz="2800" i="1">
                        <a:latin typeface="Cambria Math" panose="02040503050406030204" pitchFamily="18" charset="0"/>
                      </a:rPr>
                      <m:t>∈[</m:t>
                    </m:r>
                    <m:r>
                      <a:rPr lang="de-CH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CH" sz="28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de-CH" sz="2800" dirty="0"/>
                  <a:t>		</a:t>
                </a:r>
                <a:r>
                  <a:rPr lang="de-CH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(allocation constraint)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de-CH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Wlog 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de-CH" sz="280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CH" sz="28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de-CH" sz="28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28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de-CH" sz="28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de-CH" sz="2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CH" sz="2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de-CH" sz="28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DCF98A-320F-4E9E-9CD9-831C1A899C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7C8CD-B524-4463-92A9-CA58EFD5F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B0F6-03B7-487B-B7AE-DF39FFC56B6F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6085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B5B26-4F33-4627-A09C-13C0332AC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Fair allocation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47A92A-55CC-4445-BC97-5B681F7D73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CH" dirty="0"/>
                  <a:t>Every agent </a:t>
                </a:r>
                <a14:m>
                  <m:oMath xmlns:m="http://schemas.openxmlformats.org/officeDocument/2006/math">
                    <m:r>
                      <a:rPr lang="de-CH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de-CH" dirty="0"/>
                  <a:t> has a preference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CH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de-CH" dirty="0"/>
                  <a:t> on item </a:t>
                </a:r>
                <a14:m>
                  <m:oMath xmlns:m="http://schemas.openxmlformats.org/officeDocument/2006/math">
                    <m:r>
                      <a:rPr lang="de-CH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de-CH" dirty="0"/>
                  <a:t>		</a:t>
                </a:r>
                <a:endParaRPr lang="de-CH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47A92A-55CC-4445-BC97-5B681F7D73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695AA525-56BE-46DD-91CE-6DA8F0550DC3}"/>
              </a:ext>
            </a:extLst>
          </p:cNvPr>
          <p:cNvGrpSpPr/>
          <p:nvPr/>
        </p:nvGrpSpPr>
        <p:grpSpPr>
          <a:xfrm>
            <a:off x="2713760" y="3364704"/>
            <a:ext cx="4639024" cy="2040154"/>
            <a:chOff x="2713760" y="3364704"/>
            <a:chExt cx="4639024" cy="204015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29ADA6B-C00B-4150-9AEC-C3588EA7AF32}"/>
                </a:ext>
              </a:extLst>
            </p:cNvPr>
            <p:cNvSpPr/>
            <p:nvPr/>
          </p:nvSpPr>
          <p:spPr>
            <a:xfrm rot="10800000" flipH="1" flipV="1">
              <a:off x="5056680" y="3906504"/>
              <a:ext cx="114298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4329EB8-18EF-49EE-A199-3F803E04CDCE}"/>
                </a:ext>
              </a:extLst>
            </p:cNvPr>
            <p:cNvSpPr/>
            <p:nvPr/>
          </p:nvSpPr>
          <p:spPr>
            <a:xfrm rot="10800000" flipV="1">
              <a:off x="6346111" y="3906504"/>
              <a:ext cx="114298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C02C848-6C55-4F67-8B63-0B8B6C7843EE}"/>
                </a:ext>
              </a:extLst>
            </p:cNvPr>
            <p:cNvSpPr/>
            <p:nvPr/>
          </p:nvSpPr>
          <p:spPr>
            <a:xfrm rot="10800000" flipH="1" flipV="1">
              <a:off x="5056680" y="5281035"/>
              <a:ext cx="114298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8716BE1-6E4E-4AE1-AB92-F90CEFBB911A}"/>
                </a:ext>
              </a:extLst>
            </p:cNvPr>
            <p:cNvSpPr/>
            <p:nvPr/>
          </p:nvSpPr>
          <p:spPr>
            <a:xfrm rot="10800000" flipV="1">
              <a:off x="6346111" y="5287168"/>
              <a:ext cx="114298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E3BA7D9-A369-4C8A-A8E6-26845391ACC1}"/>
                </a:ext>
              </a:extLst>
            </p:cNvPr>
            <p:cNvGrpSpPr/>
            <p:nvPr/>
          </p:nvGrpSpPr>
          <p:grpSpPr>
            <a:xfrm>
              <a:off x="2713760" y="3660995"/>
              <a:ext cx="2245360" cy="1743863"/>
              <a:chOff x="838200" y="3130034"/>
              <a:chExt cx="2245360" cy="1743863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FC6CD9F-99BE-48C1-B0CB-2A765B79E131}"/>
                  </a:ext>
                </a:extLst>
              </p:cNvPr>
              <p:cNvSpPr txBox="1"/>
              <p:nvPr/>
            </p:nvSpPr>
            <p:spPr>
              <a:xfrm flipH="1">
                <a:off x="838200" y="3130034"/>
                <a:ext cx="2245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dirty="0"/>
                  <a:t>2 agents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760A3B3-050F-46E3-A57D-521083B69539}"/>
                  </a:ext>
                </a:extLst>
              </p:cNvPr>
              <p:cNvSpPr txBox="1"/>
              <p:nvPr/>
            </p:nvSpPr>
            <p:spPr>
              <a:xfrm flipH="1">
                <a:off x="838200" y="4504565"/>
                <a:ext cx="2245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dirty="0"/>
                  <a:t>2 items</a:t>
                </a:r>
              </a:p>
            </p:txBody>
          </p: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F1F7198-C85A-4FE2-99F5-BFF7CE307A1F}"/>
                </a:ext>
              </a:extLst>
            </p:cNvPr>
            <p:cNvCxnSpPr>
              <a:cxnSpLocks/>
            </p:cNvCxnSpPr>
            <p:nvPr/>
          </p:nvCxnSpPr>
          <p:spPr>
            <a:xfrm>
              <a:off x="5113599" y="3923243"/>
              <a:ext cx="0" cy="145535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0BE15E8-A770-49FF-992C-6C0EBD1FFD7F}"/>
                </a:ext>
              </a:extLst>
            </p:cNvPr>
            <p:cNvCxnSpPr>
              <a:cxnSpLocks/>
            </p:cNvCxnSpPr>
            <p:nvPr/>
          </p:nvCxnSpPr>
          <p:spPr>
            <a:xfrm>
              <a:off x="6399087" y="3906504"/>
              <a:ext cx="0" cy="145535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2BE9A11-52A4-416C-9069-77EC3EB211FE}"/>
                </a:ext>
              </a:extLst>
            </p:cNvPr>
            <p:cNvCxnSpPr>
              <a:cxnSpLocks/>
              <a:stCxn id="4" idx="5"/>
              <a:endCxn id="17" idx="7"/>
            </p:cNvCxnSpPr>
            <p:nvPr/>
          </p:nvCxnSpPr>
          <p:spPr>
            <a:xfrm>
              <a:off x="5154239" y="4004065"/>
              <a:ext cx="1208611" cy="1299842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930F738-1F35-408A-ADBD-FF5C6609A40F}"/>
                </a:ext>
              </a:extLst>
            </p:cNvPr>
            <p:cNvCxnSpPr>
              <a:cxnSpLocks/>
              <a:stCxn id="5" idx="5"/>
              <a:endCxn id="10" idx="3"/>
            </p:cNvCxnSpPr>
            <p:nvPr/>
          </p:nvCxnSpPr>
          <p:spPr>
            <a:xfrm flipH="1">
              <a:off x="5073419" y="4004065"/>
              <a:ext cx="1289431" cy="137453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596E2E1-7B5C-47C8-9C9F-1E606578969C}"/>
                    </a:ext>
                  </a:extLst>
                </p:cNvPr>
                <p:cNvSpPr txBox="1"/>
                <p:nvPr/>
              </p:nvSpPr>
              <p:spPr>
                <a:xfrm>
                  <a:off x="3801747" y="3364704"/>
                  <a:ext cx="1554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de-CH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10, 10</m:t>
                            </m:r>
                          </m:e>
                        </m:d>
                      </m:oMath>
                    </m:oMathPara>
                  </a14:m>
                  <a:endParaRPr lang="de-CH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596E2E1-7B5C-47C8-9C9F-1E60657896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1747" y="3364704"/>
                  <a:ext cx="155484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ABAC65C4-277E-4397-8420-7418E297C46E}"/>
                    </a:ext>
                  </a:extLst>
                </p:cNvPr>
                <p:cNvSpPr txBox="1"/>
                <p:nvPr/>
              </p:nvSpPr>
              <p:spPr>
                <a:xfrm>
                  <a:off x="5869557" y="3364704"/>
                  <a:ext cx="14832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de-CH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2, 10</m:t>
                            </m:r>
                          </m:e>
                        </m:d>
                      </m:oMath>
                    </m:oMathPara>
                  </a14:m>
                  <a:endParaRPr lang="de-CH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ABAC65C4-277E-4397-8420-7418E297C4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9557" y="3364704"/>
                  <a:ext cx="1483227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31F978B-7D7F-463D-A710-D42D37CFE511}"/>
              </a:ext>
            </a:extLst>
          </p:cNvPr>
          <p:cNvGrpSpPr/>
          <p:nvPr/>
        </p:nvGrpSpPr>
        <p:grpSpPr>
          <a:xfrm>
            <a:off x="4875393" y="5530273"/>
            <a:ext cx="1761900" cy="369332"/>
            <a:chOff x="4875393" y="5530273"/>
            <a:chExt cx="1761900" cy="36933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1A28640-EF56-4D16-8F11-6821CC3BACD7}"/>
                </a:ext>
              </a:extLst>
            </p:cNvPr>
            <p:cNvSpPr txBox="1"/>
            <p:nvPr/>
          </p:nvSpPr>
          <p:spPr>
            <a:xfrm>
              <a:off x="4875393" y="5530273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0.3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AC9E316-CB34-46B1-A267-B3E94C44F93F}"/>
                </a:ext>
              </a:extLst>
            </p:cNvPr>
            <p:cNvSpPr txBox="1"/>
            <p:nvPr/>
          </p:nvSpPr>
          <p:spPr>
            <a:xfrm>
              <a:off x="6160881" y="5530273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1.2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3816444-F396-434E-9617-50539383ED34}"/>
                  </a:ext>
                </a:extLst>
              </p:cNvPr>
              <p:cNvSpPr txBox="1"/>
              <p:nvPr/>
            </p:nvSpPr>
            <p:spPr>
              <a:xfrm>
                <a:off x="838200" y="2300140"/>
                <a:ext cx="3325782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800" dirty="0"/>
                  <a:t>Put price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CH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de-CH" sz="2800" dirty="0"/>
                  <a:t> on item </a:t>
                </a:r>
                <a14:m>
                  <m:oMath xmlns:m="http://schemas.openxmlformats.org/officeDocument/2006/math">
                    <m:r>
                      <a:rPr lang="de-CH" sz="2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de-CH" sz="28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3816444-F396-434E-9617-50539383E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00140"/>
                <a:ext cx="3325782" cy="557910"/>
              </a:xfrm>
              <a:prstGeom prst="rect">
                <a:avLst/>
              </a:prstGeom>
              <a:blipFill>
                <a:blip r:embed="rId6"/>
                <a:stretch>
                  <a:fillRect l="-3853" t="-9783" b="-23913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AE504-0978-44E3-93BD-FF1EA2478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B0F6-03B7-487B-B7AE-DF39FFC56B6F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4500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8B550-B964-4859-AE27-098F9C24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Fair allocation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E859AA-A05A-4A93-824B-31F5FCC5D2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de-CH" dirty="0"/>
                  <a:t>For every agent </a:t>
                </a:r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de-CH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de-CH" dirty="0"/>
                  <a:t>	maximize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de-CH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box>
                      <m:boxPr>
                        <m:ctrlPr>
                          <a:rPr lang="de-CH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de-CH" i="1">
                            <a:latin typeface="Cambria Math" panose="02040503050406030204" pitchFamily="18" charset="0"/>
                          </a:rPr>
                          <m:t>≔</m:t>
                        </m:r>
                      </m:e>
                    </m:box>
                    <m:nary>
                      <m:naryPr>
                        <m:chr m:val="∑"/>
                        <m:supHide m:val="on"/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CH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de-CH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de-CH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de-CH" dirty="0"/>
                  <a:t>		</a:t>
                </a:r>
                <a:r>
                  <a:rPr lang="de-CH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(utility)</a:t>
                </a:r>
                <a:endParaRPr lang="de-CH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de-CH" dirty="0"/>
                  <a:t>	subject to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CH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de-CH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CH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r>
                  <a:rPr lang="de-CH" dirty="0"/>
                  <a:t>			</a:t>
                </a:r>
                <a:r>
                  <a:rPr lang="de-CH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(matching constraint)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de-CH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		</a:t>
                </a:r>
                <a:r>
                  <a:rPr lang="de-CH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de-CH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CH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de-CH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CH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de-CH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CH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de-CH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≤1</m:t>
                        </m:r>
                      </m:e>
                    </m:nary>
                  </m:oMath>
                </a14:m>
                <a:r>
                  <a:rPr lang="de-CH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		(budget constraint)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de-CH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CH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de-CH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≥0,    ∀</m:t>
                    </m:r>
                    <m:r>
                      <a:rPr lang="de-CH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de-CH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de-CH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CH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de-CH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	(allocation constraint)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E859AA-A05A-4A93-824B-31F5FCC5D2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DDA02-C606-427A-B589-9E29CB786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B0F6-03B7-487B-B7AE-DF39FFC56B6F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34858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E9B3A-08FE-4243-9076-BDD6AC18B1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Algorithm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B78F16-1BD5-4BA9-B915-B5531D1656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D327A-E762-4EDC-AFD6-2B42E6594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B0F6-03B7-487B-B7AE-DF39FFC56B6F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55531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1222</Words>
  <Application>Microsoft Office PowerPoint</Application>
  <PresentationFormat>Widescreen</PresentationFormat>
  <Paragraphs>326</Paragraphs>
  <Slides>33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Office Theme</vt:lpstr>
      <vt:lpstr>Computing Equilibrium in Matching Markets</vt:lpstr>
      <vt:lpstr>Matching Market</vt:lpstr>
      <vt:lpstr>PowerPoint Presentation</vt:lpstr>
      <vt:lpstr>Our Matching Market</vt:lpstr>
      <vt:lpstr>Equilibrium</vt:lpstr>
      <vt:lpstr>Allocation</vt:lpstr>
      <vt:lpstr>Fair allocation</vt:lpstr>
      <vt:lpstr>Fair allocation</vt:lpstr>
      <vt:lpstr>Algorithm</vt:lpstr>
      <vt:lpstr>Cell</vt:lpstr>
      <vt:lpstr>Cell</vt:lpstr>
      <vt:lpstr>Theorem 2.1</vt:lpstr>
      <vt:lpstr>Outline</vt:lpstr>
      <vt:lpstr>Outline</vt:lpstr>
      <vt:lpstr>Outline</vt:lpstr>
      <vt:lpstr>Candidate Bundles</vt:lpstr>
      <vt:lpstr>Polynomials for Candidate Bundles</vt:lpstr>
      <vt:lpstr>Example for 1 agent and 3 items</vt:lpstr>
      <vt:lpstr>Bundles</vt:lpstr>
      <vt:lpstr>Bundles</vt:lpstr>
      <vt:lpstr>Infer prices</vt:lpstr>
      <vt:lpstr>Polynomials for prices</vt:lpstr>
      <vt:lpstr>Optimum Bundles</vt:lpstr>
      <vt:lpstr>Outline</vt:lpstr>
      <vt:lpstr>What we have so far</vt:lpstr>
      <vt:lpstr>Allocation of items</vt:lpstr>
      <vt:lpstr>Optimum Bundles of two agents i, j</vt:lpstr>
      <vt:lpstr>Shared items</vt:lpstr>
      <vt:lpstr>Optimum Bundles of two agents i, j</vt:lpstr>
      <vt:lpstr>Algorithm for non-shared items</vt:lpstr>
      <vt:lpstr>Polynomials for shared allocation and equilibrium</vt:lpstr>
      <vt:lpstr>Complexity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mlei</dc:creator>
  <cp:lastModifiedBy>mlei</cp:lastModifiedBy>
  <cp:revision>699</cp:revision>
  <dcterms:created xsi:type="dcterms:W3CDTF">2018-04-13T11:45:29Z</dcterms:created>
  <dcterms:modified xsi:type="dcterms:W3CDTF">2018-05-15T06:53:34Z</dcterms:modified>
</cp:coreProperties>
</file>