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46"/>
  </p:notesMasterIdLst>
  <p:handoutMasterIdLst>
    <p:handoutMasterId r:id="rId47"/>
  </p:handoutMasterIdLst>
  <p:sldIdLst>
    <p:sldId id="256" r:id="rId2"/>
    <p:sldId id="291" r:id="rId3"/>
    <p:sldId id="292" r:id="rId4"/>
    <p:sldId id="293" r:id="rId5"/>
    <p:sldId id="294" r:id="rId6"/>
    <p:sldId id="257" r:id="rId7"/>
    <p:sldId id="261" r:id="rId8"/>
    <p:sldId id="262" r:id="rId9"/>
    <p:sldId id="298" r:id="rId10"/>
    <p:sldId id="263" r:id="rId11"/>
    <p:sldId id="304" r:id="rId12"/>
    <p:sldId id="305" r:id="rId13"/>
    <p:sldId id="299" r:id="rId14"/>
    <p:sldId id="264" r:id="rId15"/>
    <p:sldId id="265" r:id="rId16"/>
    <p:sldId id="266" r:id="rId17"/>
    <p:sldId id="267" r:id="rId18"/>
    <p:sldId id="300" r:id="rId19"/>
    <p:sldId id="268" r:id="rId20"/>
    <p:sldId id="270" r:id="rId21"/>
    <p:sldId id="273" r:id="rId22"/>
    <p:sldId id="274" r:id="rId23"/>
    <p:sldId id="301" r:id="rId24"/>
    <p:sldId id="272" r:id="rId25"/>
    <p:sldId id="271" r:id="rId26"/>
    <p:sldId id="275" r:id="rId27"/>
    <p:sldId id="276" r:id="rId28"/>
    <p:sldId id="278" r:id="rId29"/>
    <p:sldId id="277" r:id="rId30"/>
    <p:sldId id="279" r:id="rId31"/>
    <p:sldId id="280" r:id="rId32"/>
    <p:sldId id="295" r:id="rId33"/>
    <p:sldId id="296" r:id="rId34"/>
    <p:sldId id="297" r:id="rId35"/>
    <p:sldId id="281" r:id="rId36"/>
    <p:sldId id="282" r:id="rId37"/>
    <p:sldId id="283" r:id="rId38"/>
    <p:sldId id="284" r:id="rId39"/>
    <p:sldId id="286" r:id="rId40"/>
    <p:sldId id="287" r:id="rId41"/>
    <p:sldId id="288" r:id="rId42"/>
    <p:sldId id="289" r:id="rId43"/>
    <p:sldId id="290" r:id="rId44"/>
    <p:sldId id="302" r:id="rId45"/>
  </p:sldIdLst>
  <p:sldSz cx="9144000" cy="6858000" type="screen4x3"/>
  <p:notesSz cx="9874250"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797"/>
    <a:srgbClr val="003399"/>
    <a:srgbClr val="00CCFF"/>
    <a:srgbClr val="00FF00"/>
    <a:srgbClr val="CC6600"/>
    <a:srgbClr val="FF33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56" autoAdjust="0"/>
  </p:normalViewPr>
  <p:slideViewPr>
    <p:cSldViewPr>
      <p:cViewPr varScale="1">
        <p:scale>
          <a:sx n="178" d="100"/>
          <a:sy n="178" d="100"/>
        </p:scale>
        <p:origin x="-161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78842" cy="339884"/>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5593123" y="0"/>
            <a:ext cx="4278842" cy="339884"/>
          </a:xfrm>
          <a:prstGeom prst="rect">
            <a:avLst/>
          </a:prstGeom>
        </p:spPr>
        <p:txBody>
          <a:bodyPr vert="horz" lIns="91440" tIns="45720" rIns="91440" bIns="45720" rtlCol="0"/>
          <a:lstStyle>
            <a:lvl1pPr algn="r">
              <a:defRPr sz="1200"/>
            </a:lvl1pPr>
          </a:lstStyle>
          <a:p>
            <a:fld id="{88A03D68-86FE-4A6C-8C48-C8DC2784C08A}" type="datetimeFigureOut">
              <a:rPr lang="de-CH" smtClean="0"/>
              <a:pPr/>
              <a:t>08.04.2011</a:t>
            </a:fld>
            <a:endParaRPr lang="de-CH"/>
          </a:p>
        </p:txBody>
      </p:sp>
      <p:sp>
        <p:nvSpPr>
          <p:cNvPr id="4" name="Fußzeilenplatzhalter 3"/>
          <p:cNvSpPr>
            <a:spLocks noGrp="1"/>
          </p:cNvSpPr>
          <p:nvPr>
            <p:ph type="ftr" sz="quarter" idx="2"/>
          </p:nvPr>
        </p:nvSpPr>
        <p:spPr>
          <a:xfrm>
            <a:off x="0" y="6456612"/>
            <a:ext cx="4278842" cy="339884"/>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5593123" y="6456612"/>
            <a:ext cx="4278842" cy="339884"/>
          </a:xfrm>
          <a:prstGeom prst="rect">
            <a:avLst/>
          </a:prstGeom>
        </p:spPr>
        <p:txBody>
          <a:bodyPr vert="horz" lIns="91440" tIns="45720" rIns="91440" bIns="45720" rtlCol="0" anchor="b"/>
          <a:lstStyle>
            <a:lvl1pPr algn="r">
              <a:defRPr sz="1200"/>
            </a:lvl1pPr>
          </a:lstStyle>
          <a:p>
            <a:fld id="{3A91A259-C300-4070-9A3C-DF289C9F7F6D}" type="slidenum">
              <a:rPr lang="de-CH" smtClean="0"/>
              <a:pPr/>
              <a:t>‹#›</a:t>
            </a:fld>
            <a:endParaRPr lang="de-CH"/>
          </a:p>
        </p:txBody>
      </p:sp>
    </p:spTree>
    <p:extLst>
      <p:ext uri="{BB962C8B-B14F-4D97-AF65-F5344CB8AC3E}">
        <p14:creationId xmlns:p14="http://schemas.microsoft.com/office/powerpoint/2010/main" xmlns="" val="1303704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78842" cy="33988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593123" y="0"/>
            <a:ext cx="4278842" cy="339884"/>
          </a:xfrm>
          <a:prstGeom prst="rect">
            <a:avLst/>
          </a:prstGeom>
        </p:spPr>
        <p:txBody>
          <a:bodyPr vert="horz" lIns="91440" tIns="45720" rIns="91440" bIns="45720" rtlCol="0"/>
          <a:lstStyle>
            <a:lvl1pPr algn="r">
              <a:defRPr sz="1200"/>
            </a:lvl1pPr>
          </a:lstStyle>
          <a:p>
            <a:fld id="{3025CFAA-5602-4334-A0C7-3DB0241AC63A}" type="datetimeFigureOut">
              <a:rPr lang="en-GB" smtClean="0"/>
              <a:pPr/>
              <a:t>08/04/2011</a:t>
            </a:fld>
            <a:endParaRPr lang="en-GB"/>
          </a:p>
        </p:txBody>
      </p:sp>
      <p:sp>
        <p:nvSpPr>
          <p:cNvPr id="4" name="Folienbildplatzhalter 3"/>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987425" y="3228896"/>
            <a:ext cx="7899400" cy="305895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6456612"/>
            <a:ext cx="4278842" cy="339884"/>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593123" y="6456612"/>
            <a:ext cx="4278842" cy="339884"/>
          </a:xfrm>
          <a:prstGeom prst="rect">
            <a:avLst/>
          </a:prstGeom>
        </p:spPr>
        <p:txBody>
          <a:bodyPr vert="horz" lIns="91440" tIns="45720" rIns="91440" bIns="45720" rtlCol="0" anchor="b"/>
          <a:lstStyle>
            <a:lvl1pPr algn="r">
              <a:defRPr sz="1200"/>
            </a:lvl1pPr>
          </a:lstStyle>
          <a:p>
            <a:fld id="{97CC88A1-C875-46C0-9565-4B6ACDCABF35}" type="slidenum">
              <a:rPr lang="en-GB" smtClean="0"/>
              <a:pPr/>
              <a:t>‹#›</a:t>
            </a:fld>
            <a:endParaRPr lang="en-GB"/>
          </a:p>
        </p:txBody>
      </p:sp>
    </p:spTree>
    <p:extLst>
      <p:ext uri="{BB962C8B-B14F-4D97-AF65-F5344CB8AC3E}">
        <p14:creationId xmlns:p14="http://schemas.microsoft.com/office/powerpoint/2010/main" xmlns="" val="368348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7CC88A1-C875-46C0-9565-4B6ACDCABF35}" type="slidenum">
              <a:rPr lang="en-GB" smtClean="0"/>
              <a:pPr/>
              <a:t>1</a:t>
            </a:fld>
            <a:endParaRPr lang="en-GB"/>
          </a:p>
        </p:txBody>
      </p:sp>
    </p:spTree>
    <p:extLst>
      <p:ext uri="{BB962C8B-B14F-4D97-AF65-F5344CB8AC3E}">
        <p14:creationId xmlns:p14="http://schemas.microsoft.com/office/powerpoint/2010/main" xmlns="" val="422837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Poorest</a:t>
            </a:r>
            <a:r>
              <a:rPr lang="en-GB" baseline="0" dirty="0" smtClean="0"/>
              <a:t> performance where D ~= Threshold and long range</a:t>
            </a:r>
          </a:p>
          <a:p>
            <a:r>
              <a:rPr lang="en-GB" baseline="0" dirty="0" smtClean="0"/>
              <a:t>Threshold selection improves throughput in short range networks, see slide with graphs</a:t>
            </a:r>
            <a:endParaRPr lang="en-GB" dirty="0"/>
          </a:p>
        </p:txBody>
      </p:sp>
      <p:sp>
        <p:nvSpPr>
          <p:cNvPr id="4" name="Foliennummernplatzhalter 3"/>
          <p:cNvSpPr>
            <a:spLocks noGrp="1"/>
          </p:cNvSpPr>
          <p:nvPr>
            <p:ph type="sldNum" sz="quarter" idx="10"/>
          </p:nvPr>
        </p:nvSpPr>
        <p:spPr/>
        <p:txBody>
          <a:bodyPr/>
          <a:lstStyle/>
          <a:p>
            <a:fld id="{97CC88A1-C875-46C0-9565-4B6ACDCABF35}" type="slidenum">
              <a:rPr lang="en-GB" smtClean="0"/>
              <a:pPr/>
              <a:t>21</a:t>
            </a:fld>
            <a:endParaRPr lang="en-GB"/>
          </a:p>
        </p:txBody>
      </p:sp>
    </p:spTree>
    <p:extLst>
      <p:ext uri="{BB962C8B-B14F-4D97-AF65-F5344CB8AC3E}">
        <p14:creationId xmlns:p14="http://schemas.microsoft.com/office/powerpoint/2010/main" xmlns="" val="424860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Y axis:</a:t>
            </a:r>
            <a:r>
              <a:rPr lang="en-GB" baseline="0" dirty="0" smtClean="0"/>
              <a:t> fraction to an optimal </a:t>
            </a:r>
            <a:r>
              <a:rPr lang="en-GB" baseline="0" dirty="0" err="1" smtClean="0"/>
              <a:t>Rmax</a:t>
            </a:r>
            <a:r>
              <a:rPr lang="en-GB" baseline="0" dirty="0" smtClean="0"/>
              <a:t> = 20, D = infinity</a:t>
            </a:r>
            <a:endParaRPr lang="en-GB" dirty="0" smtClean="0"/>
          </a:p>
          <a:p>
            <a:endParaRPr lang="en-GB" dirty="0"/>
          </a:p>
        </p:txBody>
      </p:sp>
      <p:sp>
        <p:nvSpPr>
          <p:cNvPr id="4" name="Foliennummernplatzhalter 3"/>
          <p:cNvSpPr>
            <a:spLocks noGrp="1"/>
          </p:cNvSpPr>
          <p:nvPr>
            <p:ph type="sldNum" sz="quarter" idx="10"/>
          </p:nvPr>
        </p:nvSpPr>
        <p:spPr/>
        <p:txBody>
          <a:bodyPr/>
          <a:lstStyle/>
          <a:p>
            <a:fld id="{97CC88A1-C875-46C0-9565-4B6ACDCABF35}" type="slidenum">
              <a:rPr lang="en-GB" smtClean="0"/>
              <a:pPr/>
              <a:t>24</a:t>
            </a:fld>
            <a:endParaRPr lang="en-GB"/>
          </a:p>
        </p:txBody>
      </p:sp>
    </p:spTree>
    <p:extLst>
      <p:ext uri="{BB962C8B-B14F-4D97-AF65-F5344CB8AC3E}">
        <p14:creationId xmlns:p14="http://schemas.microsoft.com/office/powerpoint/2010/main" xmlns="" val="188925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Y axis:</a:t>
            </a:r>
            <a:r>
              <a:rPr lang="en-GB" baseline="0" dirty="0" smtClean="0"/>
              <a:t> fraction to an optimal </a:t>
            </a:r>
            <a:r>
              <a:rPr lang="en-GB" baseline="0" dirty="0" err="1" smtClean="0"/>
              <a:t>Rmax</a:t>
            </a:r>
            <a:r>
              <a:rPr lang="en-GB" baseline="0" dirty="0" smtClean="0"/>
              <a:t> = 20, D = infinity</a:t>
            </a:r>
            <a:br>
              <a:rPr lang="en-GB" baseline="0" dirty="0" smtClean="0"/>
            </a:br>
            <a:r>
              <a:rPr lang="en-GB" baseline="0" dirty="0" smtClean="0"/>
              <a:t>small gap with short range as interferer likely affects all receivers similar -&gt; threshold is chosen similar.</a:t>
            </a:r>
            <a:endParaRPr lang="en-GB" dirty="0"/>
          </a:p>
        </p:txBody>
      </p:sp>
      <p:sp>
        <p:nvSpPr>
          <p:cNvPr id="4" name="Foliennummernplatzhalter 3"/>
          <p:cNvSpPr>
            <a:spLocks noGrp="1"/>
          </p:cNvSpPr>
          <p:nvPr>
            <p:ph type="sldNum" sz="quarter" idx="10"/>
          </p:nvPr>
        </p:nvSpPr>
        <p:spPr/>
        <p:txBody>
          <a:bodyPr/>
          <a:lstStyle/>
          <a:p>
            <a:fld id="{97CC88A1-C875-46C0-9565-4B6ACDCABF35}" type="slidenum">
              <a:rPr lang="en-GB" smtClean="0"/>
              <a:pPr/>
              <a:t>25</a:t>
            </a:fld>
            <a:endParaRPr lang="en-GB"/>
          </a:p>
        </p:txBody>
      </p:sp>
    </p:spTree>
    <p:extLst>
      <p:ext uri="{BB962C8B-B14F-4D97-AF65-F5344CB8AC3E}">
        <p14:creationId xmlns:p14="http://schemas.microsoft.com/office/powerpoint/2010/main" xmlns="" val="1201421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Y axis:</a:t>
            </a:r>
            <a:r>
              <a:rPr lang="en-GB" baseline="0" dirty="0" smtClean="0"/>
              <a:t> fraction to an optimal </a:t>
            </a:r>
            <a:r>
              <a:rPr lang="en-GB" baseline="0" dirty="0" err="1" smtClean="0"/>
              <a:t>Rmax</a:t>
            </a:r>
            <a:r>
              <a:rPr lang="en-GB" baseline="0" dirty="0" smtClean="0"/>
              <a:t> = 20, D = infinity</a:t>
            </a:r>
            <a:endParaRPr lang="en-GB" dirty="0" smtClean="0"/>
          </a:p>
          <a:p>
            <a:endParaRPr lang="en-GB" dirty="0"/>
          </a:p>
        </p:txBody>
      </p:sp>
      <p:sp>
        <p:nvSpPr>
          <p:cNvPr id="4" name="Foliennummernplatzhalter 3"/>
          <p:cNvSpPr>
            <a:spLocks noGrp="1"/>
          </p:cNvSpPr>
          <p:nvPr>
            <p:ph type="sldNum" sz="quarter" idx="10"/>
          </p:nvPr>
        </p:nvSpPr>
        <p:spPr/>
        <p:txBody>
          <a:bodyPr/>
          <a:lstStyle/>
          <a:p>
            <a:fld id="{97CC88A1-C875-46C0-9565-4B6ACDCABF35}" type="slidenum">
              <a:rPr lang="en-GB" smtClean="0"/>
              <a:pPr/>
              <a:t>27</a:t>
            </a:fld>
            <a:endParaRPr lang="en-GB"/>
          </a:p>
        </p:txBody>
      </p:sp>
    </p:spTree>
    <p:extLst>
      <p:ext uri="{BB962C8B-B14F-4D97-AF65-F5344CB8AC3E}">
        <p14:creationId xmlns:p14="http://schemas.microsoft.com/office/powerpoint/2010/main" xmlns="" val="1889258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35181" name="Rectangle 2"/>
          <p:cNvSpPr>
            <a:spLocks noGrp="1" noChangeArrowheads="1"/>
          </p:cNvSpPr>
          <p:nvPr>
            <p:ph type="ctrTitle"/>
          </p:nvPr>
        </p:nvSpPr>
        <p:spPr>
          <a:xfrm>
            <a:off x="381000" y="1109663"/>
            <a:ext cx="8382000" cy="1089025"/>
          </a:xfrm>
        </p:spPr>
        <p:txBody>
          <a:bodyPr tIns="45720" bIns="45720"/>
          <a:lstStyle>
            <a:lvl1pPr>
              <a:defRPr sz="3200"/>
            </a:lvl1pPr>
          </a:lstStyle>
          <a:p>
            <a:r>
              <a:rPr lang="de-DE" smtClean="0"/>
              <a:t>Titelmasterformat durch Klicken bearbeiten</a:t>
            </a:r>
            <a:endParaRPr lang="de-CH" dirty="0"/>
          </a:p>
        </p:txBody>
      </p:sp>
      <p:sp>
        <p:nvSpPr>
          <p:cNvPr id="135182" name="Rectangle 3"/>
          <p:cNvSpPr>
            <a:spLocks noGrp="1" noChangeArrowheads="1"/>
          </p:cNvSpPr>
          <p:nvPr>
            <p:ph type="subTitle" idx="1"/>
          </p:nvPr>
        </p:nvSpPr>
        <p:spPr>
          <a:xfrm>
            <a:off x="381000" y="2305050"/>
            <a:ext cx="8382000" cy="776288"/>
          </a:xfrm>
        </p:spPr>
        <p:txBody>
          <a:bodyPr tIns="45720" bIns="45720" anchor="t" anchorCtr="0">
            <a:normAutofit/>
          </a:bodyPr>
          <a:lstStyle>
            <a:lvl1pPr marL="0" indent="0">
              <a:buFont typeface="Wingdings" pitchFamily="16" charset="2"/>
              <a:buNone/>
              <a:defRPr/>
            </a:lvl1pPr>
          </a:lstStyle>
          <a:p>
            <a:r>
              <a:rPr lang="de-DE" smtClean="0"/>
              <a:t>Formatvorlage des Untertitelmasters durch Klicken bearbeiten</a:t>
            </a:r>
            <a:endParaRPr lang="de-CH" dirty="0"/>
          </a:p>
        </p:txBody>
      </p:sp>
      <p:pic>
        <p:nvPicPr>
          <p:cNvPr id="135187" name="Grafik 20" descr="footer.jpg"/>
          <p:cNvPicPr>
            <a:picLocks noChangeAspect="1"/>
          </p:cNvPicPr>
          <p:nvPr/>
        </p:nvPicPr>
        <p:blipFill>
          <a:blip r:embed="rId2" cstate="print"/>
          <a:srcRect l="307" r="360" b="8740"/>
          <a:stretch>
            <a:fillRect/>
          </a:stretch>
        </p:blipFill>
        <p:spPr bwMode="auto">
          <a:xfrm>
            <a:off x="0" y="6577013"/>
            <a:ext cx="9144000" cy="295275"/>
          </a:xfrm>
          <a:prstGeom prst="rect">
            <a:avLst/>
          </a:prstGeom>
          <a:noFill/>
          <a:ln w="9525">
            <a:noFill/>
            <a:miter lim="800000"/>
            <a:headEnd/>
            <a:tailEnd/>
          </a:ln>
        </p:spPr>
      </p:pic>
      <p:sp>
        <p:nvSpPr>
          <p:cNvPr id="24" name="Line 16"/>
          <p:cNvSpPr>
            <a:spLocks noChangeShapeType="1"/>
          </p:cNvSpPr>
          <p:nvPr/>
        </p:nvSpPr>
        <p:spPr bwMode="auto">
          <a:xfrm>
            <a:off x="8763000" y="0"/>
            <a:ext cx="0" cy="150813"/>
          </a:xfrm>
          <a:prstGeom prst="line">
            <a:avLst/>
          </a:prstGeom>
          <a:noFill/>
          <a:ln w="6350">
            <a:solidFill>
              <a:schemeClr val="accent1"/>
            </a:solidFill>
            <a:round/>
            <a:headEnd/>
            <a:tailEnd/>
          </a:ln>
        </p:spPr>
        <p:txBody>
          <a:bodyPr/>
          <a:lstStyle/>
          <a:p>
            <a:endParaRPr lang="de-CH"/>
          </a:p>
        </p:txBody>
      </p:sp>
      <p:sp>
        <p:nvSpPr>
          <p:cNvPr id="25" name="Line 17"/>
          <p:cNvSpPr>
            <a:spLocks noChangeShapeType="1"/>
          </p:cNvSpPr>
          <p:nvPr/>
        </p:nvSpPr>
        <p:spPr bwMode="auto">
          <a:xfrm>
            <a:off x="7092950" y="0"/>
            <a:ext cx="0" cy="150813"/>
          </a:xfrm>
          <a:prstGeom prst="line">
            <a:avLst/>
          </a:prstGeom>
          <a:noFill/>
          <a:ln w="6350">
            <a:solidFill>
              <a:schemeClr val="accent1"/>
            </a:solidFill>
            <a:round/>
            <a:headEnd/>
            <a:tailEnd/>
          </a:ln>
        </p:spPr>
        <p:txBody>
          <a:bodyPr/>
          <a:lstStyle/>
          <a:p>
            <a:endParaRPr lang="de-CH"/>
          </a:p>
        </p:txBody>
      </p:sp>
      <p:sp>
        <p:nvSpPr>
          <p:cNvPr id="26" name="Line 18"/>
          <p:cNvSpPr>
            <a:spLocks noChangeShapeType="1"/>
          </p:cNvSpPr>
          <p:nvPr/>
        </p:nvSpPr>
        <p:spPr bwMode="auto">
          <a:xfrm>
            <a:off x="5422900" y="0"/>
            <a:ext cx="0" cy="150813"/>
          </a:xfrm>
          <a:prstGeom prst="line">
            <a:avLst/>
          </a:prstGeom>
          <a:noFill/>
          <a:ln w="6350">
            <a:solidFill>
              <a:schemeClr val="accent1"/>
            </a:solidFill>
            <a:round/>
            <a:headEnd/>
            <a:tailEnd/>
          </a:ln>
        </p:spPr>
        <p:txBody>
          <a:bodyPr/>
          <a:lstStyle/>
          <a:p>
            <a:endParaRPr lang="de-CH"/>
          </a:p>
        </p:txBody>
      </p:sp>
      <p:sp>
        <p:nvSpPr>
          <p:cNvPr id="27" name="Line 19"/>
          <p:cNvSpPr>
            <a:spLocks noChangeShapeType="1"/>
          </p:cNvSpPr>
          <p:nvPr/>
        </p:nvSpPr>
        <p:spPr bwMode="auto">
          <a:xfrm>
            <a:off x="3754438" y="0"/>
            <a:ext cx="0" cy="150813"/>
          </a:xfrm>
          <a:prstGeom prst="line">
            <a:avLst/>
          </a:prstGeom>
          <a:noFill/>
          <a:ln w="6350">
            <a:solidFill>
              <a:schemeClr val="accent1"/>
            </a:solidFill>
            <a:round/>
            <a:headEnd/>
            <a:tailEnd/>
          </a:ln>
        </p:spPr>
        <p:txBody>
          <a:bodyPr/>
          <a:lstStyle/>
          <a:p>
            <a:endParaRPr lang="de-CH"/>
          </a:p>
        </p:txBody>
      </p:sp>
      <p:pic>
        <p:nvPicPr>
          <p:cNvPr id="17" name="Grafik 16" descr="pic_titel_1.jpg"/>
          <p:cNvPicPr>
            <a:picLocks noChangeAspect="1"/>
          </p:cNvPicPr>
          <p:nvPr/>
        </p:nvPicPr>
        <p:blipFill>
          <a:blip r:embed="rId3" cstate="print"/>
          <a:srcRect b="1765"/>
          <a:stretch>
            <a:fillRect/>
          </a:stretch>
        </p:blipFill>
        <p:spPr>
          <a:xfrm>
            <a:off x="-1587" y="3292475"/>
            <a:ext cx="9144000" cy="3286125"/>
          </a:xfrm>
          <a:prstGeom prst="rect">
            <a:avLst/>
          </a:prstGeom>
        </p:spPr>
      </p:pic>
      <p:sp>
        <p:nvSpPr>
          <p:cNvPr id="19" name="Datumsplatzhalter 18"/>
          <p:cNvSpPr>
            <a:spLocks noGrp="1"/>
          </p:cNvSpPr>
          <p:nvPr>
            <p:ph type="dt" sz="half" idx="10"/>
          </p:nvPr>
        </p:nvSpPr>
        <p:spPr/>
        <p:txBody>
          <a:bodyPr/>
          <a:lstStyle/>
          <a:p>
            <a:fld id="{49FC530F-CDD6-4DE7-BDDF-EB6BD485EBF2}" type="datetime1">
              <a:rPr lang="en-GB" smtClean="0"/>
              <a:pPr/>
              <a:t>08/04/2011</a:t>
            </a:fld>
            <a:endParaRPr lang="en-GB" dirty="0"/>
          </a:p>
        </p:txBody>
      </p:sp>
      <p:sp>
        <p:nvSpPr>
          <p:cNvPr id="20" name="Foliennummernplatzhalter 19"/>
          <p:cNvSpPr>
            <a:spLocks noGrp="1"/>
          </p:cNvSpPr>
          <p:nvPr>
            <p:ph type="sldNum" sz="quarter" idx="11"/>
          </p:nvPr>
        </p:nvSpPr>
        <p:spPr/>
        <p:txBody>
          <a:bodyPr/>
          <a:lstStyle/>
          <a:p>
            <a:fld id="{EB1AC258-A049-49EE-8ED9-5966B047787F}" type="slidenum">
              <a:rPr lang="en-GB" smtClean="0"/>
              <a:pPr/>
              <a:t>‹#›</a:t>
            </a:fld>
            <a:endParaRPr lang="en-GB" dirty="0"/>
          </a:p>
        </p:txBody>
      </p:sp>
      <p:sp>
        <p:nvSpPr>
          <p:cNvPr id="21" name="Fußzeilenplatzhalter 20"/>
          <p:cNvSpPr>
            <a:spLocks noGrp="1"/>
          </p:cNvSpPr>
          <p:nvPr>
            <p:ph type="ftr" sz="quarter" idx="12"/>
          </p:nvPr>
        </p:nvSpPr>
        <p:spPr/>
        <p:txBody>
          <a:bodyPr/>
          <a:lstStyle/>
          <a:p>
            <a:endParaRPr lang="en-GB" dirty="0"/>
          </a:p>
        </p:txBody>
      </p:sp>
      <p:pic>
        <p:nvPicPr>
          <p:cNvPr id="22" name="Picture 12" descr="eth_ologo"/>
          <p:cNvPicPr>
            <a:picLocks noChangeAspect="1" noChangeArrowheads="1"/>
          </p:cNvPicPr>
          <p:nvPr/>
        </p:nvPicPr>
        <p:blipFill>
          <a:blip r:embed="rId4" cstate="print"/>
          <a:srcRect/>
          <a:stretch>
            <a:fillRect/>
          </a:stretch>
        </p:blipFill>
        <p:spPr bwMode="auto">
          <a:xfrm>
            <a:off x="379413" y="152401"/>
            <a:ext cx="1649412" cy="419930"/>
          </a:xfrm>
          <a:prstGeom prst="rect">
            <a:avLst/>
          </a:prstGeom>
          <a:noFill/>
          <a:ln w="9525">
            <a:noFill/>
            <a:miter lim="800000"/>
            <a:headEnd/>
            <a:tailEnd/>
          </a:ln>
        </p:spPr>
      </p:pic>
      <p:pic>
        <p:nvPicPr>
          <p:cNvPr id="14" name="Grafik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89821" y="150813"/>
            <a:ext cx="1336442" cy="421518"/>
          </a:xfrm>
          <a:prstGeom prst="rect">
            <a:avLst/>
          </a:prstGeom>
        </p:spPr>
      </p:pic>
      <p:pic>
        <p:nvPicPr>
          <p:cNvPr id="15" name="Grafik 14"/>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143441" y="139699"/>
            <a:ext cx="1371676" cy="43263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135181" name="Rectangle 2"/>
          <p:cNvSpPr>
            <a:spLocks noGrp="1" noChangeArrowheads="1"/>
          </p:cNvSpPr>
          <p:nvPr>
            <p:ph type="ctrTitle"/>
          </p:nvPr>
        </p:nvSpPr>
        <p:spPr>
          <a:xfrm>
            <a:off x="381000" y="1109663"/>
            <a:ext cx="8382000" cy="1089025"/>
          </a:xfrm>
        </p:spPr>
        <p:txBody>
          <a:bodyPr tIns="45720" bIns="45720"/>
          <a:lstStyle>
            <a:lvl1pPr>
              <a:defRPr sz="3200"/>
            </a:lvl1pPr>
          </a:lstStyle>
          <a:p>
            <a:r>
              <a:rPr lang="de-DE" smtClean="0"/>
              <a:t>Titelmasterformat durch Klicken bearbeiten</a:t>
            </a:r>
            <a:endParaRPr lang="de-CH" dirty="0"/>
          </a:p>
        </p:txBody>
      </p:sp>
      <p:sp>
        <p:nvSpPr>
          <p:cNvPr id="135182" name="Rectangle 3"/>
          <p:cNvSpPr>
            <a:spLocks noGrp="1" noChangeArrowheads="1"/>
          </p:cNvSpPr>
          <p:nvPr>
            <p:ph type="subTitle" idx="1"/>
          </p:nvPr>
        </p:nvSpPr>
        <p:spPr>
          <a:xfrm>
            <a:off x="381000" y="2305050"/>
            <a:ext cx="8382000" cy="776288"/>
          </a:xfrm>
        </p:spPr>
        <p:txBody>
          <a:bodyPr tIns="45720" bIns="45720" anchor="t" anchorCtr="0">
            <a:normAutofit/>
          </a:bodyPr>
          <a:lstStyle>
            <a:lvl1pPr marL="0" indent="0">
              <a:buFont typeface="Wingdings" pitchFamily="16" charset="2"/>
              <a:buNone/>
              <a:defRPr/>
            </a:lvl1pPr>
          </a:lstStyle>
          <a:p>
            <a:r>
              <a:rPr lang="de-DE" smtClean="0"/>
              <a:t>Formatvorlage des Untertitelmasters durch Klicken bearbeiten</a:t>
            </a:r>
            <a:endParaRPr lang="de-CH" dirty="0"/>
          </a:p>
        </p:txBody>
      </p:sp>
      <p:pic>
        <p:nvPicPr>
          <p:cNvPr id="135187" name="Grafik 20" descr="footer.jpg"/>
          <p:cNvPicPr>
            <a:picLocks noChangeAspect="1"/>
          </p:cNvPicPr>
          <p:nvPr/>
        </p:nvPicPr>
        <p:blipFill>
          <a:blip r:embed="rId2" cstate="print"/>
          <a:srcRect l="307" r="360" b="8740"/>
          <a:stretch>
            <a:fillRect/>
          </a:stretch>
        </p:blipFill>
        <p:spPr bwMode="auto">
          <a:xfrm>
            <a:off x="0" y="6577013"/>
            <a:ext cx="9144000" cy="295275"/>
          </a:xfrm>
          <a:prstGeom prst="rect">
            <a:avLst/>
          </a:prstGeom>
          <a:noFill/>
          <a:ln w="9525">
            <a:noFill/>
            <a:miter lim="800000"/>
            <a:headEnd/>
            <a:tailEnd/>
          </a:ln>
        </p:spPr>
      </p:pic>
      <p:sp>
        <p:nvSpPr>
          <p:cNvPr id="24" name="Line 16"/>
          <p:cNvSpPr>
            <a:spLocks noChangeShapeType="1"/>
          </p:cNvSpPr>
          <p:nvPr/>
        </p:nvSpPr>
        <p:spPr bwMode="auto">
          <a:xfrm>
            <a:off x="8763000" y="0"/>
            <a:ext cx="0" cy="150813"/>
          </a:xfrm>
          <a:prstGeom prst="line">
            <a:avLst/>
          </a:prstGeom>
          <a:noFill/>
          <a:ln w="6350">
            <a:solidFill>
              <a:schemeClr val="accent1"/>
            </a:solidFill>
            <a:round/>
            <a:headEnd/>
            <a:tailEnd/>
          </a:ln>
        </p:spPr>
        <p:txBody>
          <a:bodyPr/>
          <a:lstStyle/>
          <a:p>
            <a:endParaRPr lang="de-CH"/>
          </a:p>
        </p:txBody>
      </p:sp>
      <p:sp>
        <p:nvSpPr>
          <p:cNvPr id="25" name="Line 17"/>
          <p:cNvSpPr>
            <a:spLocks noChangeShapeType="1"/>
          </p:cNvSpPr>
          <p:nvPr/>
        </p:nvSpPr>
        <p:spPr bwMode="auto">
          <a:xfrm>
            <a:off x="7092950" y="0"/>
            <a:ext cx="0" cy="150813"/>
          </a:xfrm>
          <a:prstGeom prst="line">
            <a:avLst/>
          </a:prstGeom>
          <a:noFill/>
          <a:ln w="6350">
            <a:solidFill>
              <a:schemeClr val="accent1"/>
            </a:solidFill>
            <a:round/>
            <a:headEnd/>
            <a:tailEnd/>
          </a:ln>
        </p:spPr>
        <p:txBody>
          <a:bodyPr/>
          <a:lstStyle/>
          <a:p>
            <a:endParaRPr lang="de-CH"/>
          </a:p>
        </p:txBody>
      </p:sp>
      <p:sp>
        <p:nvSpPr>
          <p:cNvPr id="26" name="Line 18"/>
          <p:cNvSpPr>
            <a:spLocks noChangeShapeType="1"/>
          </p:cNvSpPr>
          <p:nvPr/>
        </p:nvSpPr>
        <p:spPr bwMode="auto">
          <a:xfrm>
            <a:off x="5422900" y="0"/>
            <a:ext cx="0" cy="150813"/>
          </a:xfrm>
          <a:prstGeom prst="line">
            <a:avLst/>
          </a:prstGeom>
          <a:noFill/>
          <a:ln w="6350">
            <a:solidFill>
              <a:schemeClr val="accent1"/>
            </a:solidFill>
            <a:round/>
            <a:headEnd/>
            <a:tailEnd/>
          </a:ln>
        </p:spPr>
        <p:txBody>
          <a:bodyPr/>
          <a:lstStyle/>
          <a:p>
            <a:endParaRPr lang="de-CH"/>
          </a:p>
        </p:txBody>
      </p:sp>
      <p:sp>
        <p:nvSpPr>
          <p:cNvPr id="27" name="Line 19"/>
          <p:cNvSpPr>
            <a:spLocks noChangeShapeType="1"/>
          </p:cNvSpPr>
          <p:nvPr/>
        </p:nvSpPr>
        <p:spPr bwMode="auto">
          <a:xfrm>
            <a:off x="3754438" y="0"/>
            <a:ext cx="0" cy="150813"/>
          </a:xfrm>
          <a:prstGeom prst="line">
            <a:avLst/>
          </a:prstGeom>
          <a:noFill/>
          <a:ln w="6350">
            <a:solidFill>
              <a:schemeClr val="accent1"/>
            </a:solidFill>
            <a:round/>
            <a:headEnd/>
            <a:tailEnd/>
          </a:ln>
        </p:spPr>
        <p:txBody>
          <a:bodyPr/>
          <a:lstStyle/>
          <a:p>
            <a:endParaRPr lang="de-CH"/>
          </a:p>
        </p:txBody>
      </p:sp>
      <p:sp>
        <p:nvSpPr>
          <p:cNvPr id="19" name="Datumsplatzhalter 18"/>
          <p:cNvSpPr>
            <a:spLocks noGrp="1"/>
          </p:cNvSpPr>
          <p:nvPr>
            <p:ph type="dt" sz="half" idx="10"/>
          </p:nvPr>
        </p:nvSpPr>
        <p:spPr/>
        <p:txBody>
          <a:bodyPr/>
          <a:lstStyle/>
          <a:p>
            <a:fld id="{931EAC28-5A7A-4BBB-A08C-DC7E4079E87B}" type="datetime1">
              <a:rPr lang="en-GB" smtClean="0"/>
              <a:pPr/>
              <a:t>08/04/2011</a:t>
            </a:fld>
            <a:endParaRPr lang="en-GB"/>
          </a:p>
        </p:txBody>
      </p:sp>
      <p:sp>
        <p:nvSpPr>
          <p:cNvPr id="20" name="Foliennummernplatzhalter 19"/>
          <p:cNvSpPr>
            <a:spLocks noGrp="1"/>
          </p:cNvSpPr>
          <p:nvPr>
            <p:ph type="sldNum" sz="quarter" idx="11"/>
          </p:nvPr>
        </p:nvSpPr>
        <p:spPr/>
        <p:txBody>
          <a:bodyPr/>
          <a:lstStyle/>
          <a:p>
            <a:fld id="{E2521953-DFC4-4140-9FF9-82538832EBA0}" type="slidenum">
              <a:rPr lang="en-GB" smtClean="0"/>
              <a:pPr/>
              <a:t>‹#›</a:t>
            </a:fld>
            <a:endParaRPr lang="en-GB"/>
          </a:p>
        </p:txBody>
      </p:sp>
      <p:sp>
        <p:nvSpPr>
          <p:cNvPr id="21" name="Fußzeilenplatzhalter 20"/>
          <p:cNvSpPr>
            <a:spLocks noGrp="1"/>
          </p:cNvSpPr>
          <p:nvPr>
            <p:ph type="ftr" sz="quarter" idx="12"/>
          </p:nvPr>
        </p:nvSpPr>
        <p:spPr/>
        <p:txBody>
          <a:bodyPr/>
          <a:lstStyle/>
          <a:p>
            <a:endParaRPr lang="en-GB"/>
          </a:p>
        </p:txBody>
      </p:sp>
      <p:pic>
        <p:nvPicPr>
          <p:cNvPr id="22" name="Picture 12" descr="eth_ologo"/>
          <p:cNvPicPr>
            <a:picLocks noChangeAspect="1" noChangeArrowheads="1"/>
          </p:cNvPicPr>
          <p:nvPr/>
        </p:nvPicPr>
        <p:blipFill>
          <a:blip r:embed="rId3" cstate="print"/>
          <a:srcRect/>
          <a:stretch>
            <a:fillRect/>
          </a:stretch>
        </p:blipFill>
        <p:spPr bwMode="auto">
          <a:xfrm>
            <a:off x="379413" y="152401"/>
            <a:ext cx="1649412" cy="419930"/>
          </a:xfrm>
          <a:prstGeom prst="rect">
            <a:avLst/>
          </a:prstGeom>
          <a:noFill/>
          <a:ln w="9525">
            <a:noFill/>
            <a:miter lim="800000"/>
            <a:headEnd/>
            <a:tailEnd/>
          </a:ln>
        </p:spPr>
      </p:pic>
      <p:pic>
        <p:nvPicPr>
          <p:cNvPr id="15" name="Grafik 14" descr="pic_titel_2.jpg"/>
          <p:cNvPicPr>
            <a:picLocks noChangeAspect="1"/>
          </p:cNvPicPr>
          <p:nvPr/>
        </p:nvPicPr>
        <p:blipFill>
          <a:blip r:embed="rId4" cstate="print"/>
          <a:srcRect t="1765"/>
          <a:stretch>
            <a:fillRect/>
          </a:stretch>
        </p:blipFill>
        <p:spPr>
          <a:xfrm>
            <a:off x="-1587" y="3292475"/>
            <a:ext cx="9144000" cy="3286125"/>
          </a:xfrm>
          <a:prstGeom prst="rect">
            <a:avLst/>
          </a:prstGeom>
        </p:spPr>
      </p:pic>
      <p:pic>
        <p:nvPicPr>
          <p:cNvPr id="14" name="Grafik 13" descr="muster_logo.png"/>
          <p:cNvPicPr>
            <a:picLocks noChangeAspect="1"/>
          </p:cNvPicPr>
          <p:nvPr/>
        </p:nvPicPr>
        <p:blipFill>
          <a:blip r:embed="rId5" cstate="print"/>
          <a:stretch>
            <a:fillRect/>
          </a:stretch>
        </p:blipFill>
        <p:spPr>
          <a:xfrm>
            <a:off x="7267575" y="152807"/>
            <a:ext cx="825879" cy="32344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Datumsplatzhalter 3"/>
          <p:cNvSpPr>
            <a:spLocks noGrp="1"/>
          </p:cNvSpPr>
          <p:nvPr>
            <p:ph type="dt" sz="half" idx="10"/>
          </p:nvPr>
        </p:nvSpPr>
        <p:spPr/>
        <p:txBody>
          <a:bodyPr/>
          <a:lstStyle>
            <a:lvl1pPr>
              <a:defRPr/>
            </a:lvl1pPr>
          </a:lstStyle>
          <a:p>
            <a:fld id="{CC8B40BE-4CFC-4ABE-834E-7ADC2DB32E15}" type="datetime1">
              <a:rPr lang="en-GB" smtClean="0"/>
              <a:pPr/>
              <a:t>08/04/2011</a:t>
            </a:fld>
            <a:endParaRPr lang="en-GB"/>
          </a:p>
        </p:txBody>
      </p:sp>
      <p:sp>
        <p:nvSpPr>
          <p:cNvPr id="5" name="Foliennummernplatzhalter 4"/>
          <p:cNvSpPr>
            <a:spLocks noGrp="1"/>
          </p:cNvSpPr>
          <p:nvPr>
            <p:ph type="sldNum" sz="quarter" idx="11"/>
          </p:nvPr>
        </p:nvSpPr>
        <p:spPr/>
        <p:txBody>
          <a:bodyPr/>
          <a:lstStyle>
            <a:lvl1pPr>
              <a:defRPr/>
            </a:lvl1pPr>
          </a:lstStyle>
          <a:p>
            <a:fld id="{E2521953-DFC4-4140-9FF9-82538832EBA0}" type="slidenum">
              <a:rPr lang="en-GB" smtClean="0"/>
              <a:pPr/>
              <a:t>‹#›</a:t>
            </a:fld>
            <a:endParaRPr lang="en-GB"/>
          </a:p>
        </p:txBody>
      </p:sp>
      <p:sp>
        <p:nvSpPr>
          <p:cNvPr id="6" name="Fußzeilenplatzhalter 5"/>
          <p:cNvSpPr>
            <a:spLocks noGrp="1"/>
          </p:cNvSpPr>
          <p:nvPr>
            <p:ph type="ftr" sz="quarter" idx="12"/>
          </p:nvPr>
        </p:nvSpPr>
        <p:spPr/>
        <p:txBody>
          <a:bodyPr/>
          <a:lstStyle>
            <a:lvl1pPr>
              <a:defRPr/>
            </a:lvl1pPr>
          </a:lstStyle>
          <a:p>
            <a:endParaRPr lang="en-GB"/>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7" name="Grafik 6" descr="hg.jpg"/>
          <p:cNvPicPr>
            <a:picLocks noChangeAspect="1"/>
          </p:cNvPicPr>
          <p:nvPr/>
        </p:nvPicPr>
        <p:blipFill>
          <a:blip r:embed="rId2" cstate="print"/>
          <a:srcRect t="13959"/>
          <a:stretch>
            <a:fillRect/>
          </a:stretch>
        </p:blipFill>
        <p:spPr>
          <a:xfrm>
            <a:off x="0" y="957263"/>
            <a:ext cx="9144000" cy="5672137"/>
          </a:xfrm>
          <a:prstGeom prst="rect">
            <a:avLst/>
          </a:prstGeom>
        </p:spPr>
      </p:pic>
      <p:sp>
        <p:nvSpPr>
          <p:cNvPr id="2" name="Titel 1"/>
          <p:cNvSpPr>
            <a:spLocks noGrp="1"/>
          </p:cNvSpPr>
          <p:nvPr>
            <p:ph type="title"/>
          </p:nvPr>
        </p:nvSpPr>
        <p:spPr>
          <a:xfrm>
            <a:off x="381000" y="1528764"/>
            <a:ext cx="8382000" cy="1052512"/>
          </a:xfrm>
        </p:spPr>
        <p:txBody>
          <a:bodyPr>
            <a:normAutofit/>
          </a:bodyPr>
          <a:lstStyle>
            <a:lvl1pPr algn="l">
              <a:defRPr sz="2800" b="1" cap="all">
                <a:solidFill>
                  <a:schemeClr val="bg1"/>
                </a:solidFill>
              </a:defRPr>
            </a:lvl1pPr>
          </a:lstStyle>
          <a:p>
            <a:r>
              <a:rPr lang="de-DE" smtClean="0"/>
              <a:t>Titelmasterformat durch Klicken bearbeiten</a:t>
            </a:r>
            <a:endParaRPr lang="de-CH" dirty="0"/>
          </a:p>
        </p:txBody>
      </p:sp>
      <p:sp>
        <p:nvSpPr>
          <p:cNvPr id="3" name="Textplatzhalter 2"/>
          <p:cNvSpPr>
            <a:spLocks noGrp="1"/>
          </p:cNvSpPr>
          <p:nvPr>
            <p:ph type="body" idx="1"/>
          </p:nvPr>
        </p:nvSpPr>
        <p:spPr>
          <a:xfrm>
            <a:off x="381000" y="2620962"/>
            <a:ext cx="8382000" cy="1970088"/>
          </a:xfrm>
        </p:spPr>
        <p:txBody>
          <a:bodyPr anchor="t" anchorCtr="0">
            <a:noAutofit/>
          </a:bodyPr>
          <a:lstStyle>
            <a:lvl1pPr marL="0" indent="0">
              <a:buNone/>
              <a:defRPr sz="20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fld id="{296D4BB4-756D-4DD0-8E21-B23685411D4E}" type="datetime1">
              <a:rPr lang="en-GB" smtClean="0"/>
              <a:pPr/>
              <a:t>08/04/2011</a:t>
            </a:fld>
            <a:endParaRPr lang="en-GB"/>
          </a:p>
        </p:txBody>
      </p:sp>
      <p:sp>
        <p:nvSpPr>
          <p:cNvPr id="5" name="Foliennummernplatzhalter 4"/>
          <p:cNvSpPr>
            <a:spLocks noGrp="1"/>
          </p:cNvSpPr>
          <p:nvPr>
            <p:ph type="sldNum" sz="quarter" idx="11"/>
          </p:nvPr>
        </p:nvSpPr>
        <p:spPr/>
        <p:txBody>
          <a:bodyPr/>
          <a:lstStyle>
            <a:lvl1pPr>
              <a:defRPr/>
            </a:lvl1pPr>
          </a:lstStyle>
          <a:p>
            <a:fld id="{E2521953-DFC4-4140-9FF9-82538832EBA0}" type="slidenum">
              <a:rPr lang="en-GB" smtClean="0"/>
              <a:pPr/>
              <a:t>‹#›</a:t>
            </a:fld>
            <a:endParaRPr lang="en-GB"/>
          </a:p>
        </p:txBody>
      </p:sp>
      <p:sp>
        <p:nvSpPr>
          <p:cNvPr id="6" name="Fußzeilenplatzhalter 5"/>
          <p:cNvSpPr>
            <a:spLocks noGrp="1"/>
          </p:cNvSpPr>
          <p:nvPr>
            <p:ph type="ftr" sz="quarter" idx="12"/>
          </p:nvPr>
        </p:nvSpPr>
        <p:spPr/>
        <p:txBody>
          <a:bodyPr/>
          <a:lstStyle>
            <a:lvl1pPr>
              <a:defRPr/>
            </a:lvl1pPr>
          </a:lstStyle>
          <a:p>
            <a:endParaRPr lang="en-GB"/>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381000" y="1751013"/>
            <a:ext cx="4114800" cy="4678362"/>
          </a:xfrm>
        </p:spPr>
        <p:txBody>
          <a:bodyPr/>
          <a:lstStyle>
            <a:lvl1pPr>
              <a:defRPr sz="20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p:txBody>
      </p:sp>
      <p:sp>
        <p:nvSpPr>
          <p:cNvPr id="4" name="Inhaltsplatzhalter 3"/>
          <p:cNvSpPr>
            <a:spLocks noGrp="1"/>
          </p:cNvSpPr>
          <p:nvPr>
            <p:ph sz="half" idx="2"/>
          </p:nvPr>
        </p:nvSpPr>
        <p:spPr>
          <a:xfrm>
            <a:off x="4648200" y="1751013"/>
            <a:ext cx="4114800" cy="4678362"/>
          </a:xfrm>
        </p:spPr>
        <p:txBody>
          <a:bodyPr/>
          <a:lstStyle>
            <a:lvl1pPr>
              <a:defRPr sz="20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p:txBody>
      </p:sp>
      <p:sp>
        <p:nvSpPr>
          <p:cNvPr id="5" name="Datumsplatzhalter 4"/>
          <p:cNvSpPr>
            <a:spLocks noGrp="1"/>
          </p:cNvSpPr>
          <p:nvPr>
            <p:ph type="dt" sz="half" idx="10"/>
          </p:nvPr>
        </p:nvSpPr>
        <p:spPr/>
        <p:txBody>
          <a:bodyPr/>
          <a:lstStyle>
            <a:lvl1pPr>
              <a:defRPr/>
            </a:lvl1pPr>
          </a:lstStyle>
          <a:p>
            <a:fld id="{A99AD456-31C5-4ECF-8E4E-05490A4E6EE8}" type="datetime1">
              <a:rPr lang="en-GB" smtClean="0"/>
              <a:pPr/>
              <a:t>08/04/2011</a:t>
            </a:fld>
            <a:endParaRPr lang="en-GB"/>
          </a:p>
        </p:txBody>
      </p:sp>
      <p:sp>
        <p:nvSpPr>
          <p:cNvPr id="6" name="Foliennummernplatzhalter 5"/>
          <p:cNvSpPr>
            <a:spLocks noGrp="1"/>
          </p:cNvSpPr>
          <p:nvPr>
            <p:ph type="sldNum" sz="quarter" idx="11"/>
          </p:nvPr>
        </p:nvSpPr>
        <p:spPr/>
        <p:txBody>
          <a:bodyPr/>
          <a:lstStyle>
            <a:lvl1pPr>
              <a:defRPr/>
            </a:lvl1pPr>
          </a:lstStyle>
          <a:p>
            <a:fld id="{E2521953-DFC4-4140-9FF9-82538832EBA0}" type="slidenum">
              <a:rPr lang="en-GB" smtClean="0"/>
              <a:pPr/>
              <a:t>‹#›</a:t>
            </a:fld>
            <a:endParaRPr lang="en-GB"/>
          </a:p>
        </p:txBody>
      </p:sp>
      <p:sp>
        <p:nvSpPr>
          <p:cNvPr id="7" name="Fußzeilenplatzhalter 6"/>
          <p:cNvSpPr>
            <a:spLocks noGrp="1"/>
          </p:cNvSpPr>
          <p:nvPr>
            <p:ph type="ftr" sz="quarter" idx="12"/>
          </p:nvPr>
        </p:nvSpPr>
        <p:spPr/>
        <p:txBody>
          <a:bodyPr/>
          <a:lstStyle>
            <a:lvl1pPr>
              <a:defRPr/>
            </a:lvl1pPr>
          </a:lstStyle>
          <a:p>
            <a:endParaRPr lang="en-GB"/>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fld id="{E4D89F27-72F4-4E59-8DCB-3D47C2DE7011}" type="datetime1">
              <a:rPr lang="en-GB" smtClean="0"/>
              <a:pPr/>
              <a:t>08/04/2011</a:t>
            </a:fld>
            <a:endParaRPr lang="en-GB"/>
          </a:p>
        </p:txBody>
      </p:sp>
      <p:sp>
        <p:nvSpPr>
          <p:cNvPr id="4" name="Foliennummernplatzhalter 3"/>
          <p:cNvSpPr>
            <a:spLocks noGrp="1"/>
          </p:cNvSpPr>
          <p:nvPr>
            <p:ph type="sldNum" sz="quarter" idx="11"/>
          </p:nvPr>
        </p:nvSpPr>
        <p:spPr/>
        <p:txBody>
          <a:bodyPr/>
          <a:lstStyle>
            <a:lvl1pPr>
              <a:defRPr/>
            </a:lvl1pPr>
          </a:lstStyle>
          <a:p>
            <a:fld id="{E2521953-DFC4-4140-9FF9-82538832EBA0}" type="slidenum">
              <a:rPr lang="en-GB" smtClean="0"/>
              <a:pPr/>
              <a:t>‹#›</a:t>
            </a:fld>
            <a:endParaRPr lang="en-GB"/>
          </a:p>
        </p:txBody>
      </p:sp>
      <p:sp>
        <p:nvSpPr>
          <p:cNvPr id="5" name="Fußzeilenplatzhalter 4"/>
          <p:cNvSpPr>
            <a:spLocks noGrp="1"/>
          </p:cNvSpPr>
          <p:nvPr>
            <p:ph type="ftr" sz="quarter" idx="12"/>
          </p:nvPr>
        </p:nvSpPr>
        <p:spPr/>
        <p:txBody>
          <a:bodyPr/>
          <a:lstStyle>
            <a:lvl1pPr>
              <a:defRPr/>
            </a:lvl1pPr>
          </a:lstStyle>
          <a:p>
            <a:endParaRPr lang="en-GB"/>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55506445-8E7E-43DD-978A-636736032306}" type="datetime1">
              <a:rPr lang="en-GB" smtClean="0"/>
              <a:pPr/>
              <a:t>08/04/2011</a:t>
            </a:fld>
            <a:endParaRPr lang="en-GB"/>
          </a:p>
        </p:txBody>
      </p:sp>
      <p:sp>
        <p:nvSpPr>
          <p:cNvPr id="3" name="Foliennummernplatzhalter 2"/>
          <p:cNvSpPr>
            <a:spLocks noGrp="1"/>
          </p:cNvSpPr>
          <p:nvPr>
            <p:ph type="sldNum" sz="quarter" idx="11"/>
          </p:nvPr>
        </p:nvSpPr>
        <p:spPr/>
        <p:txBody>
          <a:bodyPr/>
          <a:lstStyle>
            <a:lvl1pPr>
              <a:defRPr/>
            </a:lvl1pPr>
          </a:lstStyle>
          <a:p>
            <a:fld id="{E2521953-DFC4-4140-9FF9-82538832EBA0}" type="slidenum">
              <a:rPr lang="en-GB" smtClean="0"/>
              <a:pPr/>
              <a:t>‹#›</a:t>
            </a:fld>
            <a:endParaRPr lang="en-GB"/>
          </a:p>
        </p:txBody>
      </p:sp>
      <p:sp>
        <p:nvSpPr>
          <p:cNvPr id="4" name="Fußzeilenplatzhalter 3"/>
          <p:cNvSpPr>
            <a:spLocks noGrp="1"/>
          </p:cNvSpPr>
          <p:nvPr>
            <p:ph type="ftr" sz="quarter" idx="12"/>
          </p:nvPr>
        </p:nvSpPr>
        <p:spPr/>
        <p:txBody>
          <a:bodyPr/>
          <a:lstStyle>
            <a:lvl1pPr>
              <a:defRPr/>
            </a:lvl1pPr>
          </a:lstStyle>
          <a:p>
            <a:endParaRPr lang="en-GB"/>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lvl1pPr>
              <a:defRPr/>
            </a:lvl1pPr>
          </a:lstStyle>
          <a:p>
            <a:fld id="{C119714A-9448-4228-B458-43E72E3DEE71}" type="datetime1">
              <a:rPr lang="en-GB" smtClean="0"/>
              <a:pPr/>
              <a:t>08/04/2011</a:t>
            </a:fld>
            <a:endParaRPr lang="en-GB"/>
          </a:p>
        </p:txBody>
      </p:sp>
      <p:sp>
        <p:nvSpPr>
          <p:cNvPr id="6" name="Foliennummernplatzhalter 5"/>
          <p:cNvSpPr>
            <a:spLocks noGrp="1"/>
          </p:cNvSpPr>
          <p:nvPr>
            <p:ph type="sldNum" sz="quarter" idx="11"/>
          </p:nvPr>
        </p:nvSpPr>
        <p:spPr/>
        <p:txBody>
          <a:bodyPr/>
          <a:lstStyle>
            <a:lvl1pPr>
              <a:defRPr/>
            </a:lvl1pPr>
          </a:lstStyle>
          <a:p>
            <a:fld id="{E2521953-DFC4-4140-9FF9-82538832EBA0}" type="slidenum">
              <a:rPr lang="en-GB" smtClean="0"/>
              <a:pPr/>
              <a:t>‹#›</a:t>
            </a:fld>
            <a:endParaRPr lang="en-GB"/>
          </a:p>
        </p:txBody>
      </p:sp>
      <p:sp>
        <p:nvSpPr>
          <p:cNvPr id="7" name="Fußzeilenplatzhalter 6"/>
          <p:cNvSpPr>
            <a:spLocks noGrp="1"/>
          </p:cNvSpPr>
          <p:nvPr>
            <p:ph type="ftr" sz="quarter" idx="12"/>
          </p:nvPr>
        </p:nvSpPr>
        <p:spPr/>
        <p:txBody>
          <a:bodyPr/>
          <a:lstStyle>
            <a:lvl1pPr>
              <a:defRPr/>
            </a:lvl1pPr>
          </a:lstStyle>
          <a:p>
            <a:endParaRPr lang="en-GB"/>
          </a:p>
        </p:txBody>
      </p:sp>
      <p:sp>
        <p:nvSpPr>
          <p:cNvPr id="3" name="Bildplatzhalter 2"/>
          <p:cNvSpPr>
            <a:spLocks noGrp="1"/>
          </p:cNvSpPr>
          <p:nvPr>
            <p:ph type="pic" idx="1"/>
          </p:nvPr>
        </p:nvSpPr>
        <p:spPr>
          <a:xfrm>
            <a:off x="0" y="957263"/>
            <a:ext cx="9144000" cy="56213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4161" name="Grafik 20" descr="footer.jpg"/>
          <p:cNvPicPr>
            <a:picLocks noChangeAspect="1"/>
          </p:cNvPicPr>
          <p:nvPr/>
        </p:nvPicPr>
        <p:blipFill>
          <a:blip r:embed="rId10" cstate="print"/>
          <a:srcRect l="307" r="360" b="8740"/>
          <a:stretch>
            <a:fillRect/>
          </a:stretch>
        </p:blipFill>
        <p:spPr bwMode="auto">
          <a:xfrm>
            <a:off x="0" y="6577013"/>
            <a:ext cx="9144000" cy="295275"/>
          </a:xfrm>
          <a:prstGeom prst="rect">
            <a:avLst/>
          </a:prstGeom>
          <a:noFill/>
          <a:ln w="9525">
            <a:noFill/>
            <a:miter lim="800000"/>
            <a:headEnd/>
            <a:tailEnd/>
          </a:ln>
        </p:spPr>
      </p:pic>
      <p:sp>
        <p:nvSpPr>
          <p:cNvPr id="24" name="Line 16"/>
          <p:cNvSpPr>
            <a:spLocks noChangeShapeType="1"/>
          </p:cNvSpPr>
          <p:nvPr/>
        </p:nvSpPr>
        <p:spPr bwMode="auto">
          <a:xfrm>
            <a:off x="8763000" y="-11113"/>
            <a:ext cx="0" cy="150813"/>
          </a:xfrm>
          <a:prstGeom prst="line">
            <a:avLst/>
          </a:prstGeom>
          <a:noFill/>
          <a:ln w="6350">
            <a:solidFill>
              <a:schemeClr val="accent1"/>
            </a:solidFill>
            <a:round/>
            <a:headEnd/>
            <a:tailEnd/>
          </a:ln>
        </p:spPr>
        <p:txBody>
          <a:bodyPr/>
          <a:lstStyle/>
          <a:p>
            <a:endParaRPr lang="de-CH"/>
          </a:p>
        </p:txBody>
      </p:sp>
      <p:sp>
        <p:nvSpPr>
          <p:cNvPr id="25" name="Line 17"/>
          <p:cNvSpPr>
            <a:spLocks noChangeShapeType="1"/>
          </p:cNvSpPr>
          <p:nvPr/>
        </p:nvSpPr>
        <p:spPr bwMode="auto">
          <a:xfrm>
            <a:off x="7092950" y="-11113"/>
            <a:ext cx="0" cy="150813"/>
          </a:xfrm>
          <a:prstGeom prst="line">
            <a:avLst/>
          </a:prstGeom>
          <a:noFill/>
          <a:ln w="6350">
            <a:solidFill>
              <a:schemeClr val="accent1"/>
            </a:solidFill>
            <a:round/>
            <a:headEnd/>
            <a:tailEnd/>
          </a:ln>
        </p:spPr>
        <p:txBody>
          <a:bodyPr/>
          <a:lstStyle/>
          <a:p>
            <a:endParaRPr lang="de-CH"/>
          </a:p>
        </p:txBody>
      </p:sp>
      <p:sp>
        <p:nvSpPr>
          <p:cNvPr id="26" name="Line 18"/>
          <p:cNvSpPr>
            <a:spLocks noChangeShapeType="1"/>
          </p:cNvSpPr>
          <p:nvPr/>
        </p:nvSpPr>
        <p:spPr bwMode="auto">
          <a:xfrm>
            <a:off x="5422900" y="-11113"/>
            <a:ext cx="0" cy="150813"/>
          </a:xfrm>
          <a:prstGeom prst="line">
            <a:avLst/>
          </a:prstGeom>
          <a:noFill/>
          <a:ln w="6350">
            <a:solidFill>
              <a:schemeClr val="accent1"/>
            </a:solidFill>
            <a:round/>
            <a:headEnd/>
            <a:tailEnd/>
          </a:ln>
        </p:spPr>
        <p:txBody>
          <a:bodyPr/>
          <a:lstStyle/>
          <a:p>
            <a:endParaRPr lang="de-CH"/>
          </a:p>
        </p:txBody>
      </p:sp>
      <p:sp>
        <p:nvSpPr>
          <p:cNvPr id="27" name="Line 19"/>
          <p:cNvSpPr>
            <a:spLocks noChangeShapeType="1"/>
          </p:cNvSpPr>
          <p:nvPr/>
        </p:nvSpPr>
        <p:spPr bwMode="auto">
          <a:xfrm>
            <a:off x="3754438" y="-11113"/>
            <a:ext cx="0" cy="150813"/>
          </a:xfrm>
          <a:prstGeom prst="line">
            <a:avLst/>
          </a:prstGeom>
          <a:noFill/>
          <a:ln w="6350">
            <a:solidFill>
              <a:schemeClr val="accent1"/>
            </a:solidFill>
            <a:round/>
            <a:headEnd/>
            <a:tailEnd/>
          </a:ln>
        </p:spPr>
        <p:txBody>
          <a:bodyPr/>
          <a:lstStyle/>
          <a:p>
            <a:endParaRPr lang="de-CH"/>
          </a:p>
        </p:txBody>
      </p:sp>
      <p:sp>
        <p:nvSpPr>
          <p:cNvPr id="134156" name="Rectangle 2"/>
          <p:cNvSpPr>
            <a:spLocks noGrp="1" noChangeArrowheads="1"/>
          </p:cNvSpPr>
          <p:nvPr>
            <p:ph type="title"/>
          </p:nvPr>
        </p:nvSpPr>
        <p:spPr bwMode="auto">
          <a:xfrm>
            <a:off x="381000" y="957261"/>
            <a:ext cx="8382000" cy="766764"/>
          </a:xfrm>
          <a:prstGeom prst="rect">
            <a:avLst/>
          </a:prstGeom>
          <a:noFill/>
          <a:ln w="9525">
            <a:noFill/>
            <a:miter lim="800000"/>
            <a:headEnd/>
            <a:tailEnd/>
          </a:ln>
        </p:spPr>
        <p:txBody>
          <a:bodyPr vert="horz" wrap="square" lIns="0" tIns="36000" rIns="0" bIns="36000" numCol="1" anchor="t" anchorCtr="0" compatLnSpc="1">
            <a:prstTxWarp prst="textNoShape">
              <a:avLst/>
            </a:prstTxWarp>
            <a:normAutofit/>
          </a:bodyPr>
          <a:lstStyle/>
          <a:p>
            <a:pPr lvl="0"/>
            <a:r>
              <a:rPr lang="de-DE" dirty="0" smtClean="0"/>
              <a:t>Mastertitelformat bearbeiten</a:t>
            </a:r>
          </a:p>
        </p:txBody>
      </p:sp>
      <p:sp>
        <p:nvSpPr>
          <p:cNvPr id="134157" name="Rectangle 3"/>
          <p:cNvSpPr>
            <a:spLocks noGrp="1" noChangeArrowheads="1"/>
          </p:cNvSpPr>
          <p:nvPr>
            <p:ph type="body" idx="1"/>
          </p:nvPr>
        </p:nvSpPr>
        <p:spPr bwMode="auto">
          <a:xfrm>
            <a:off x="381000" y="1751013"/>
            <a:ext cx="8382000" cy="46783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9" name="Line 16"/>
          <p:cNvSpPr>
            <a:spLocks noChangeShapeType="1"/>
          </p:cNvSpPr>
          <p:nvPr/>
        </p:nvSpPr>
        <p:spPr bwMode="auto">
          <a:xfrm>
            <a:off x="2185988" y="6697663"/>
            <a:ext cx="0" cy="176212"/>
          </a:xfrm>
          <a:prstGeom prst="line">
            <a:avLst/>
          </a:prstGeom>
          <a:noFill/>
          <a:ln w="6350">
            <a:solidFill>
              <a:schemeClr val="bg1"/>
            </a:solidFill>
            <a:round/>
            <a:headEnd/>
            <a:tailEnd/>
          </a:ln>
        </p:spPr>
        <p:txBody>
          <a:bodyPr/>
          <a:lstStyle/>
          <a:p>
            <a:endParaRPr lang="de-CH"/>
          </a:p>
        </p:txBody>
      </p:sp>
      <p:sp>
        <p:nvSpPr>
          <p:cNvPr id="20" name="Line 16"/>
          <p:cNvSpPr>
            <a:spLocks noChangeShapeType="1"/>
          </p:cNvSpPr>
          <p:nvPr/>
        </p:nvSpPr>
        <p:spPr bwMode="auto">
          <a:xfrm>
            <a:off x="7091363" y="6697663"/>
            <a:ext cx="0" cy="176212"/>
          </a:xfrm>
          <a:prstGeom prst="line">
            <a:avLst/>
          </a:prstGeom>
          <a:noFill/>
          <a:ln w="6350">
            <a:solidFill>
              <a:schemeClr val="bg1"/>
            </a:solidFill>
            <a:round/>
            <a:headEnd/>
            <a:tailEnd/>
          </a:ln>
        </p:spPr>
        <p:txBody>
          <a:bodyPr/>
          <a:lstStyle/>
          <a:p>
            <a:endParaRPr lang="de-CH"/>
          </a:p>
        </p:txBody>
      </p:sp>
      <p:sp>
        <p:nvSpPr>
          <p:cNvPr id="32" name="Datumsplatzhalter 18"/>
          <p:cNvSpPr>
            <a:spLocks noGrp="1"/>
          </p:cNvSpPr>
          <p:nvPr>
            <p:ph type="dt" sz="half" idx="2"/>
          </p:nvPr>
        </p:nvSpPr>
        <p:spPr bwMode="auto">
          <a:xfrm>
            <a:off x="292100" y="6635750"/>
            <a:ext cx="18224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800">
                <a:solidFill>
                  <a:schemeClr val="bg1"/>
                </a:solidFill>
                <a:ea typeface="+mn-ea"/>
              </a:defRPr>
            </a:lvl1pPr>
          </a:lstStyle>
          <a:p>
            <a:fld id="{9F40E766-4FE4-4916-83C5-145926E34C3D}" type="datetime1">
              <a:rPr lang="en-GB" smtClean="0"/>
              <a:pPr/>
              <a:t>08/04/2011</a:t>
            </a:fld>
            <a:endParaRPr lang="en-GB"/>
          </a:p>
        </p:txBody>
      </p:sp>
      <p:sp>
        <p:nvSpPr>
          <p:cNvPr id="33" name="Foliennummernplatzhalter 19"/>
          <p:cNvSpPr>
            <a:spLocks noGrp="1"/>
          </p:cNvSpPr>
          <p:nvPr>
            <p:ph type="sldNum" sz="quarter" idx="4"/>
          </p:nvPr>
        </p:nvSpPr>
        <p:spPr bwMode="auto">
          <a:xfrm>
            <a:off x="7204075" y="6635750"/>
            <a:ext cx="16383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800">
                <a:solidFill>
                  <a:schemeClr val="bg1"/>
                </a:solidFill>
                <a:ea typeface="+mn-ea"/>
              </a:defRPr>
            </a:lvl1pPr>
          </a:lstStyle>
          <a:p>
            <a:fld id="{B60B6E76-3813-404F-A0A7-225707FBA9C2}" type="slidenum">
              <a:rPr lang="en-GB" smtClean="0"/>
              <a:pPr/>
              <a:t>‹#›</a:t>
            </a:fld>
            <a:endParaRPr lang="en-GB" dirty="0"/>
          </a:p>
        </p:txBody>
      </p:sp>
      <p:sp>
        <p:nvSpPr>
          <p:cNvPr id="34" name="Fußzeilenplatzhalter 20"/>
          <p:cNvSpPr>
            <a:spLocks noGrp="1"/>
          </p:cNvSpPr>
          <p:nvPr>
            <p:ph type="ftr" sz="quarter" idx="3"/>
          </p:nvPr>
        </p:nvSpPr>
        <p:spPr bwMode="auto">
          <a:xfrm>
            <a:off x="2239963" y="6635750"/>
            <a:ext cx="4773612" cy="4492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800">
                <a:solidFill>
                  <a:schemeClr val="bg1"/>
                </a:solidFill>
                <a:ea typeface="+mn-ea"/>
              </a:defRPr>
            </a:lvl1pPr>
          </a:lstStyle>
          <a:p>
            <a:endParaRPr lang="en-GB"/>
          </a:p>
        </p:txBody>
      </p:sp>
      <p:pic>
        <p:nvPicPr>
          <p:cNvPr id="17" name="Picture 12" descr="eth_ologo"/>
          <p:cNvPicPr>
            <a:picLocks noChangeAspect="1" noChangeArrowheads="1"/>
          </p:cNvPicPr>
          <p:nvPr/>
        </p:nvPicPr>
        <p:blipFill>
          <a:blip r:embed="rId11" cstate="print"/>
          <a:srcRect/>
          <a:stretch>
            <a:fillRect/>
          </a:stretch>
        </p:blipFill>
        <p:spPr bwMode="auto">
          <a:xfrm>
            <a:off x="379413" y="152401"/>
            <a:ext cx="1649412" cy="419930"/>
          </a:xfrm>
          <a:prstGeom prst="rect">
            <a:avLst/>
          </a:prstGeom>
          <a:noFill/>
          <a:ln w="9525">
            <a:noFill/>
            <a:miter lim="800000"/>
            <a:headEnd/>
            <a:tailEnd/>
          </a:ln>
        </p:spPr>
      </p:pic>
      <p:pic>
        <p:nvPicPr>
          <p:cNvPr id="15" name="Grafik 1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143441" y="139699"/>
            <a:ext cx="1371676" cy="432631"/>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hf hdr="0" ft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p:titleStyle>
    <p:bodyStyle>
      <a:lvl1pPr marL="361950" indent="-361950" algn="l" rtl="0" eaLnBrk="1" fontAlgn="base" hangingPunct="1">
        <a:spcBef>
          <a:spcPct val="20000"/>
        </a:spcBef>
        <a:spcAft>
          <a:spcPct val="0"/>
        </a:spcAft>
        <a:buClr>
          <a:schemeClr val="accent2"/>
        </a:buClr>
        <a:buFont typeface="Wingdings" pitchFamily="16" charset="2"/>
        <a:buChar char="§"/>
        <a:defRPr sz="2400">
          <a:solidFill>
            <a:schemeClr val="tx1"/>
          </a:solidFill>
          <a:latin typeface="+mn-lt"/>
          <a:ea typeface="+mn-ea"/>
          <a:cs typeface="+mn-cs"/>
        </a:defRPr>
      </a:lvl1pPr>
      <a:lvl2pPr marL="628650" indent="-242888" algn="l" rtl="0" eaLnBrk="1" fontAlgn="base" hangingPunct="1">
        <a:lnSpc>
          <a:spcPts val="2200"/>
        </a:lnSpc>
        <a:spcBef>
          <a:spcPts val="400"/>
        </a:spcBef>
        <a:spcAft>
          <a:spcPct val="0"/>
        </a:spcAft>
        <a:buClr>
          <a:schemeClr val="accent3"/>
        </a:buClr>
        <a:buFont typeface="Wingdings" pitchFamily="16" charset="2"/>
        <a:buChar char="§"/>
        <a:defRPr sz="2000">
          <a:solidFill>
            <a:schemeClr val="tx1"/>
          </a:solidFill>
          <a:latin typeface="+mn-lt"/>
          <a:ea typeface="+mn-ea"/>
        </a:defRPr>
      </a:lvl2pPr>
      <a:lvl3pPr marL="957263" indent="-190500" algn="l" rtl="0" eaLnBrk="1" fontAlgn="base" hangingPunct="1">
        <a:lnSpc>
          <a:spcPts val="2000"/>
        </a:lnSpc>
        <a:spcBef>
          <a:spcPts val="400"/>
        </a:spcBef>
        <a:spcAft>
          <a:spcPct val="0"/>
        </a:spcAft>
        <a:buClr>
          <a:schemeClr val="accent4"/>
        </a:buClr>
        <a:buFont typeface="Wingdings" pitchFamily="16" charset="2"/>
        <a:buChar char="§"/>
        <a:defRPr sz="1600">
          <a:solidFill>
            <a:schemeClr val="tx1"/>
          </a:solidFill>
          <a:latin typeface="+mn-lt"/>
          <a:ea typeface="+mn-ea"/>
        </a:defRPr>
      </a:lvl3pPr>
      <a:lvl4pPr marL="1343025" indent="-195263" algn="l" rtl="0" eaLnBrk="1" fontAlgn="base" hangingPunct="1">
        <a:lnSpc>
          <a:spcPts val="1800"/>
        </a:lnSpc>
        <a:spcBef>
          <a:spcPts val="200"/>
        </a:spcBef>
        <a:spcAft>
          <a:spcPct val="0"/>
        </a:spcAft>
        <a:buClr>
          <a:schemeClr val="accent4"/>
        </a:buClr>
        <a:buFont typeface="Wingdings" pitchFamily="16" charset="2"/>
        <a:buChar char="§"/>
        <a:defRPr sz="1400">
          <a:solidFill>
            <a:schemeClr val="tx1"/>
          </a:solidFill>
          <a:latin typeface="+mn-lt"/>
          <a:ea typeface="+mn-ea"/>
        </a:defRPr>
      </a:lvl4pPr>
      <a:lvl5pPr marL="1524000" indent="-96838" algn="l" rtl="0" eaLnBrk="1" fontAlgn="base" hangingPunct="1">
        <a:spcBef>
          <a:spcPct val="20000"/>
        </a:spcBef>
        <a:spcAft>
          <a:spcPct val="0"/>
        </a:spcAft>
        <a:buClr>
          <a:schemeClr val="accent4"/>
        </a:buClr>
        <a:buFont typeface="Wingdings" pitchFamily="16" charset="2"/>
        <a:buChar char="§"/>
        <a:defRPr sz="1000">
          <a:solidFill>
            <a:schemeClr val="tx1"/>
          </a:solidFill>
          <a:latin typeface="+mn-lt"/>
          <a:ea typeface="+mn-ea"/>
        </a:defRPr>
      </a:lvl5pPr>
      <a:lvl6pPr marL="19812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6pPr>
      <a:lvl7pPr marL="24384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7pPr>
      <a:lvl8pPr marL="28956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8pPr>
      <a:lvl9pPr marL="33528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In </a:t>
            </a:r>
            <a:r>
              <a:rPr lang="en-GB" dirty="0" err="1" smtClean="0"/>
              <a:t>Defense</a:t>
            </a:r>
            <a:r>
              <a:rPr lang="en-GB" dirty="0" smtClean="0"/>
              <a:t> of Wireless Carrier Sense</a:t>
            </a:r>
            <a:br>
              <a:rPr lang="en-GB" dirty="0" smtClean="0"/>
            </a:br>
            <a:r>
              <a:rPr lang="en-GB" sz="1600" b="0" dirty="0" smtClean="0"/>
              <a:t>Micah Z. Brodsky, Robert T. Morris	SIGCOMM 2009</a:t>
            </a:r>
            <a:endParaRPr lang="en-GB" dirty="0"/>
          </a:p>
        </p:txBody>
      </p:sp>
      <p:sp>
        <p:nvSpPr>
          <p:cNvPr id="3" name="Untertitel 2"/>
          <p:cNvSpPr>
            <a:spLocks noGrp="1"/>
          </p:cNvSpPr>
          <p:nvPr>
            <p:ph type="subTitle" idx="1"/>
          </p:nvPr>
        </p:nvSpPr>
        <p:spPr/>
        <p:txBody>
          <a:bodyPr>
            <a:normAutofit/>
          </a:bodyPr>
          <a:lstStyle/>
          <a:p>
            <a:r>
              <a:rPr lang="en-GB" sz="1800" dirty="0" smtClean="0"/>
              <a:t>Presenter: Manuel Stocker 	Mentor: Philipp </a:t>
            </a:r>
            <a:r>
              <a:rPr lang="en-GB" sz="1800" dirty="0" err="1" smtClean="0"/>
              <a:t>Sommer</a:t>
            </a:r>
            <a:endParaRPr lang="en-GB" sz="1800" dirty="0"/>
          </a:p>
        </p:txBody>
      </p:sp>
    </p:spTree>
    <p:extLst>
      <p:ext uri="{BB962C8B-B14F-4D97-AF65-F5344CB8AC3E}">
        <p14:creationId xmlns:p14="http://schemas.microsoft.com/office/powerpoint/2010/main" xmlns="" val="4315513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Single Pair Capacity</a:t>
            </a:r>
            <a:endParaRPr lang="en-GB" dirty="0"/>
          </a:p>
        </p:txBody>
      </p:sp>
      <mc:AlternateContent xmlns:mc="http://schemas.openxmlformats.org/markup-compatibility/2006">
        <mc:Choice xmlns:a14="http://schemas.microsoft.com/office/drawing/2010/main" xmlns="" Requires="a14">
          <p:sp>
            <p:nvSpPr>
              <p:cNvPr id="4" name="Textfeld 3"/>
              <p:cNvSpPr txBox="1"/>
              <p:nvPr/>
            </p:nvSpPr>
            <p:spPr>
              <a:xfrm>
                <a:off x="778112" y="2492896"/>
                <a:ext cx="448757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𝐶</m:t>
                          </m:r>
                        </m:e>
                        <m:sub>
                          <m:r>
                            <a:rPr lang="de-CH" b="0" i="1" smtClean="0">
                              <a:latin typeface="Cambria Math"/>
                            </a:rPr>
                            <m:t>𝑠𝑖𝑛𝑔𝑙𝑒</m:t>
                          </m:r>
                        </m:sub>
                      </m:sSub>
                      <m:d>
                        <m:dPr>
                          <m:ctrlPr>
                            <a:rPr lang="de-CH" b="0" i="1" smtClean="0">
                              <a:latin typeface="Cambria Math"/>
                            </a:rPr>
                          </m:ctrlPr>
                        </m:dPr>
                        <m:e>
                          <m:r>
                            <a:rPr lang="de-CH" b="0" i="1" smtClean="0">
                              <a:latin typeface="Cambria Math"/>
                            </a:rPr>
                            <m:t>𝑟</m:t>
                          </m:r>
                          <m:r>
                            <a:rPr lang="de-CH" b="0" i="1" smtClean="0">
                              <a:latin typeface="Cambria Math"/>
                            </a:rPr>
                            <m:t>, </m:t>
                          </m:r>
                          <m:r>
                            <a:rPr lang="de-CH" b="0" i="1" smtClean="0">
                              <a:latin typeface="Cambria Math"/>
                              <a:ea typeface="Cambria Math"/>
                            </a:rPr>
                            <m:t>𝜃</m:t>
                          </m:r>
                        </m:e>
                      </m:d>
                      <m:r>
                        <a:rPr lang="de-CH" b="0" i="1" smtClean="0">
                          <a:latin typeface="Cambria Math"/>
                        </a:rPr>
                        <m:t>= </m:t>
                      </m:r>
                      <m:func>
                        <m:funcPr>
                          <m:ctrlPr>
                            <a:rPr lang="de-CH" b="0" i="1" smtClean="0">
                              <a:latin typeface="Cambria Math"/>
                            </a:rPr>
                          </m:ctrlPr>
                        </m:funcPr>
                        <m:fName>
                          <m:sSub>
                            <m:sSubPr>
                              <m:ctrlPr>
                                <a:rPr lang="de-CH" b="0" i="1" smtClean="0">
                                  <a:latin typeface="Cambria Math"/>
                                </a:rPr>
                              </m:ctrlPr>
                            </m:sSubPr>
                            <m:e>
                              <m:r>
                                <m:rPr>
                                  <m:sty m:val="p"/>
                                </m:rPr>
                                <a:rPr lang="de-CH" b="0" i="0" smtClean="0">
                                  <a:latin typeface="Cambria Math"/>
                                </a:rPr>
                                <m:t>log</m:t>
                              </m:r>
                            </m:e>
                            <m:sub>
                              <m:r>
                                <a:rPr lang="de-CH" b="0" i="1" smtClean="0">
                                  <a:latin typeface="Cambria Math"/>
                                </a:rPr>
                                <m:t>2</m:t>
                              </m:r>
                            </m:sub>
                          </m:sSub>
                        </m:fName>
                        <m:e>
                          <m:d>
                            <m:dPr>
                              <m:ctrlPr>
                                <a:rPr lang="de-CH" i="1">
                                  <a:latin typeface="Cambria Math"/>
                                </a:rPr>
                              </m:ctrlPr>
                            </m:dPr>
                            <m:e>
                              <m:r>
                                <a:rPr lang="de-CH" i="1">
                                  <a:latin typeface="Cambria Math"/>
                                </a:rPr>
                                <m:t>1+ </m:t>
                              </m:r>
                              <m:f>
                                <m:fPr>
                                  <m:ctrlPr>
                                    <a:rPr lang="de-CH" i="1">
                                      <a:latin typeface="Cambria Math"/>
                                    </a:rPr>
                                  </m:ctrlPr>
                                </m:fPr>
                                <m:num>
                                  <m:sSub>
                                    <m:sSubPr>
                                      <m:ctrlPr>
                                        <a:rPr lang="de-CH" i="1">
                                          <a:latin typeface="Cambria Math"/>
                                        </a:rPr>
                                      </m:ctrlPr>
                                    </m:sSubPr>
                                    <m:e>
                                      <m:r>
                                        <a:rPr lang="de-CH" i="1">
                                          <a:latin typeface="Cambria Math"/>
                                        </a:rPr>
                                        <m:t>𝑃</m:t>
                                      </m:r>
                                    </m:e>
                                    <m:sub>
                                      <m:r>
                                        <a:rPr lang="de-CH" i="1">
                                          <a:latin typeface="Cambria Math"/>
                                        </a:rPr>
                                        <m:t>0</m:t>
                                      </m:r>
                                    </m:sub>
                                  </m:sSub>
                                  <m:r>
                                    <a:rPr lang="de-CH" i="1">
                                      <a:latin typeface="Cambria Math"/>
                                    </a:rPr>
                                    <m:t> ∗ </m:t>
                                  </m:r>
                                  <m:sSup>
                                    <m:sSupPr>
                                      <m:ctrlPr>
                                        <a:rPr lang="de-CH" i="1">
                                          <a:latin typeface="Cambria Math"/>
                                        </a:rPr>
                                      </m:ctrlPr>
                                    </m:sSupPr>
                                    <m:e>
                                      <m:r>
                                        <a:rPr lang="de-CH" i="1">
                                          <a:latin typeface="Cambria Math"/>
                                        </a:rPr>
                                        <m:t>𝑟</m:t>
                                      </m:r>
                                    </m:e>
                                    <m:sup>
                                      <m:r>
                                        <a:rPr lang="de-CH" i="1">
                                          <a:latin typeface="Cambria Math"/>
                                        </a:rPr>
                                        <m:t>−</m:t>
                                      </m:r>
                                      <m:r>
                                        <a:rPr lang="de-CH" i="1">
                                          <a:latin typeface="Cambria Math"/>
                                          <a:ea typeface="Cambria Math"/>
                                        </a:rPr>
                                        <m:t>𝛼</m:t>
                                      </m:r>
                                    </m:sup>
                                  </m:sSup>
                                  <m:r>
                                    <a:rPr lang="de-CH" i="1">
                                      <a:latin typeface="Cambria Math"/>
                                    </a:rPr>
                                    <m:t> ∗ </m:t>
                                  </m:r>
                                  <m:sSub>
                                    <m:sSubPr>
                                      <m:ctrlPr>
                                        <a:rPr lang="de-CH" i="1">
                                          <a:latin typeface="Cambria Math"/>
                                        </a:rPr>
                                      </m:ctrlPr>
                                    </m:sSubPr>
                                    <m:e>
                                      <m:r>
                                        <a:rPr lang="de-CH" i="1">
                                          <a:latin typeface="Cambria Math"/>
                                        </a:rPr>
                                        <m:t>𝐿</m:t>
                                      </m:r>
                                    </m:e>
                                    <m:sub>
                                      <m:r>
                                        <a:rPr lang="de-CH" i="1">
                                          <a:latin typeface="Cambria Math"/>
                                        </a:rPr>
                                        <m:t>𝜎</m:t>
                                      </m:r>
                                    </m:sub>
                                  </m:sSub>
                                </m:num>
                                <m:den>
                                  <m:sSub>
                                    <m:sSubPr>
                                      <m:ctrlPr>
                                        <a:rPr lang="de-CH" i="1">
                                          <a:latin typeface="Cambria Math"/>
                                        </a:rPr>
                                      </m:ctrlPr>
                                    </m:sSubPr>
                                    <m:e>
                                      <m:r>
                                        <a:rPr lang="de-CH" i="1">
                                          <a:latin typeface="Cambria Math"/>
                                        </a:rPr>
                                        <m:t>𝑁</m:t>
                                      </m:r>
                                    </m:e>
                                    <m:sub>
                                      <m:r>
                                        <a:rPr lang="de-CH" i="1">
                                          <a:latin typeface="Cambria Math"/>
                                        </a:rPr>
                                        <m:t>0</m:t>
                                      </m:r>
                                    </m:sub>
                                  </m:sSub>
                                </m:den>
                              </m:f>
                            </m:e>
                          </m:d>
                        </m:e>
                      </m:func>
                    </m:oMath>
                  </m:oMathPara>
                </a14:m>
                <a:endParaRPr lang="en-GB" dirty="0"/>
              </a:p>
            </p:txBody>
          </p:sp>
        </mc:Choice>
        <mc:Fallback>
          <p:sp>
            <p:nvSpPr>
              <p:cNvPr id="4" name="Textfeld 3"/>
              <p:cNvSpPr txBox="1">
                <a:spLocks noRot="1" noChangeAspect="1" noMove="1" noResize="1" noEditPoints="1" noAdjustHandles="1" noChangeArrowheads="1" noChangeShapeType="1" noTextEdit="1"/>
              </p:cNvSpPr>
              <p:nvPr/>
            </p:nvSpPr>
            <p:spPr>
              <a:xfrm>
                <a:off x="778112" y="2492896"/>
                <a:ext cx="4487575" cy="714683"/>
              </a:xfrm>
              <a:prstGeom prst="rect">
                <a:avLst/>
              </a:prstGeom>
              <a:blipFill rotWithShape="1">
                <a:blip r:embed="rId2" cstate="print"/>
                <a:stretch>
                  <a:fillRect/>
                </a:stretch>
              </a:blipFill>
            </p:spPr>
            <p:txBody>
              <a:bodyPr/>
              <a:lstStyle/>
              <a:p>
                <a:r>
                  <a:rPr lang="en-GB">
                    <a:noFill/>
                  </a:rPr>
                  <a:t> </a:t>
                </a:r>
              </a:p>
            </p:txBody>
          </p:sp>
        </mc:Fallback>
      </mc:AlternateContent>
      <p:sp>
        <p:nvSpPr>
          <p:cNvPr id="5" name="Textfeld 4"/>
          <p:cNvSpPr txBox="1"/>
          <p:nvPr/>
        </p:nvSpPr>
        <p:spPr>
          <a:xfrm>
            <a:off x="4716016" y="1228110"/>
            <a:ext cx="313419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smtClean="0"/>
              <a:t>Signal power at unit distance</a:t>
            </a:r>
            <a:endParaRPr lang="en-GB" dirty="0"/>
          </a:p>
        </p:txBody>
      </p:sp>
      <p:sp>
        <p:nvSpPr>
          <p:cNvPr id="6" name="Textfeld 5"/>
          <p:cNvSpPr txBox="1"/>
          <p:nvPr/>
        </p:nvSpPr>
        <p:spPr>
          <a:xfrm>
            <a:off x="6012160" y="1900588"/>
            <a:ext cx="113364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a:t>P</a:t>
            </a:r>
            <a:r>
              <a:rPr lang="en-GB" dirty="0" smtClean="0"/>
              <a:t>ath loss</a:t>
            </a:r>
            <a:endParaRPr lang="en-GB" dirty="0"/>
          </a:p>
        </p:txBody>
      </p:sp>
      <p:sp>
        <p:nvSpPr>
          <p:cNvPr id="7" name="Textfeld 6"/>
          <p:cNvSpPr txBox="1"/>
          <p:nvPr/>
        </p:nvSpPr>
        <p:spPr>
          <a:xfrm>
            <a:off x="6236122" y="2534051"/>
            <a:ext cx="13260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a:t>S</a:t>
            </a:r>
            <a:r>
              <a:rPr lang="en-GB" dirty="0" smtClean="0"/>
              <a:t>hadowing</a:t>
            </a:r>
            <a:endParaRPr lang="en-GB" dirty="0"/>
          </a:p>
        </p:txBody>
      </p:sp>
      <p:sp>
        <p:nvSpPr>
          <p:cNvPr id="8" name="Textfeld 7"/>
          <p:cNvSpPr txBox="1"/>
          <p:nvPr/>
        </p:nvSpPr>
        <p:spPr>
          <a:xfrm>
            <a:off x="5364088" y="3501008"/>
            <a:ext cx="2159566"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smtClean="0"/>
              <a:t>Thermal noise floor</a:t>
            </a:r>
            <a:endParaRPr lang="en-GB" dirty="0"/>
          </a:p>
        </p:txBody>
      </p:sp>
      <p:cxnSp>
        <p:nvCxnSpPr>
          <p:cNvPr id="10" name="Gerade Verbindung mit Pfeil 9"/>
          <p:cNvCxnSpPr>
            <a:stCxn id="5" idx="1"/>
          </p:cNvCxnSpPr>
          <p:nvPr/>
        </p:nvCxnSpPr>
        <p:spPr bwMode="auto">
          <a:xfrm flipH="1">
            <a:off x="3635896" y="1412776"/>
            <a:ext cx="1080120" cy="1121275"/>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2" name="Gerade Verbindung mit Pfeil 11"/>
          <p:cNvCxnSpPr>
            <a:stCxn id="6" idx="1"/>
          </p:cNvCxnSpPr>
          <p:nvPr/>
        </p:nvCxnSpPr>
        <p:spPr bwMode="auto">
          <a:xfrm flipH="1">
            <a:off x="4427984" y="2085254"/>
            <a:ext cx="1584176" cy="407642"/>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4" name="Gerade Verbindung mit Pfeil 13"/>
          <p:cNvCxnSpPr>
            <a:stCxn id="7" idx="1"/>
          </p:cNvCxnSpPr>
          <p:nvPr/>
        </p:nvCxnSpPr>
        <p:spPr bwMode="auto">
          <a:xfrm flipH="1">
            <a:off x="5148064" y="2718717"/>
            <a:ext cx="1088058" cy="0"/>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6" name="Gerade Verbindung mit Pfeil 15"/>
          <p:cNvCxnSpPr>
            <a:stCxn id="8" idx="1"/>
          </p:cNvCxnSpPr>
          <p:nvPr/>
        </p:nvCxnSpPr>
        <p:spPr bwMode="auto">
          <a:xfrm flipH="1" flipV="1">
            <a:off x="4427984" y="3207579"/>
            <a:ext cx="936104" cy="478095"/>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15" name="Datumsplatzhalter 14"/>
          <p:cNvSpPr>
            <a:spLocks noGrp="1"/>
          </p:cNvSpPr>
          <p:nvPr>
            <p:ph type="dt" sz="half" idx="10"/>
          </p:nvPr>
        </p:nvSpPr>
        <p:spPr/>
        <p:txBody>
          <a:bodyPr/>
          <a:lstStyle/>
          <a:p>
            <a:fld id="{6131C8F0-5E75-4A16-9C79-8A2297EFF7CD}" type="datetime1">
              <a:rPr lang="en-GB" smtClean="0"/>
              <a:pPr/>
              <a:t>08/04/2011</a:t>
            </a:fld>
            <a:endParaRPr lang="en-GB"/>
          </a:p>
        </p:txBody>
      </p:sp>
      <p:sp>
        <p:nvSpPr>
          <p:cNvPr id="17" name="Foliennummernplatzhalter 16"/>
          <p:cNvSpPr>
            <a:spLocks noGrp="1"/>
          </p:cNvSpPr>
          <p:nvPr>
            <p:ph type="sldNum" sz="quarter" idx="11"/>
          </p:nvPr>
        </p:nvSpPr>
        <p:spPr/>
        <p:txBody>
          <a:bodyPr/>
          <a:lstStyle/>
          <a:p>
            <a:fld id="{E2521953-DFC4-4140-9FF9-82538832EBA0}" type="slidenum">
              <a:rPr lang="en-GB" smtClean="0"/>
              <a:pPr/>
              <a:t>10</a:t>
            </a:fld>
            <a:endParaRPr lang="en-GB"/>
          </a:p>
        </p:txBody>
      </p:sp>
    </p:spTree>
    <p:extLst>
      <p:ext uri="{BB962C8B-B14F-4D97-AF65-F5344CB8AC3E}">
        <p14:creationId xmlns:p14="http://schemas.microsoft.com/office/powerpoint/2010/main" xmlns="" val="4411919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Single Pair Capacity</a:t>
            </a:r>
            <a:endParaRPr lang="en-GB" dirty="0"/>
          </a:p>
        </p:txBody>
      </p:sp>
      <mc:AlternateContent xmlns:mc="http://schemas.openxmlformats.org/markup-compatibility/2006">
        <mc:Choice xmlns:a14="http://schemas.microsoft.com/office/drawing/2010/main" xmlns="" Requires="a14">
          <p:sp>
            <p:nvSpPr>
              <p:cNvPr id="4" name="Textfeld 3"/>
              <p:cNvSpPr txBox="1"/>
              <p:nvPr/>
            </p:nvSpPr>
            <p:spPr>
              <a:xfrm>
                <a:off x="778112" y="2492896"/>
                <a:ext cx="448757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𝐶</m:t>
                          </m:r>
                        </m:e>
                        <m:sub>
                          <m:r>
                            <a:rPr lang="de-CH" b="0" i="1" smtClean="0">
                              <a:latin typeface="Cambria Math"/>
                            </a:rPr>
                            <m:t>𝑠𝑖𝑛𝑔𝑙𝑒</m:t>
                          </m:r>
                        </m:sub>
                      </m:sSub>
                      <m:d>
                        <m:dPr>
                          <m:ctrlPr>
                            <a:rPr lang="de-CH" b="0" i="1" smtClean="0">
                              <a:latin typeface="Cambria Math"/>
                            </a:rPr>
                          </m:ctrlPr>
                        </m:dPr>
                        <m:e>
                          <m:r>
                            <a:rPr lang="de-CH" b="0" i="1" smtClean="0">
                              <a:latin typeface="Cambria Math"/>
                            </a:rPr>
                            <m:t>𝑟</m:t>
                          </m:r>
                          <m:r>
                            <a:rPr lang="de-CH" b="0" i="1" smtClean="0">
                              <a:latin typeface="Cambria Math"/>
                            </a:rPr>
                            <m:t>, </m:t>
                          </m:r>
                          <m:r>
                            <a:rPr lang="de-CH" b="0" i="1" smtClean="0">
                              <a:latin typeface="Cambria Math"/>
                              <a:ea typeface="Cambria Math"/>
                            </a:rPr>
                            <m:t>𝜃</m:t>
                          </m:r>
                        </m:e>
                      </m:d>
                      <m:r>
                        <a:rPr lang="de-CH" b="0" i="1" smtClean="0">
                          <a:latin typeface="Cambria Math"/>
                        </a:rPr>
                        <m:t>= </m:t>
                      </m:r>
                      <m:func>
                        <m:funcPr>
                          <m:ctrlPr>
                            <a:rPr lang="de-CH" b="0" i="1" smtClean="0">
                              <a:latin typeface="Cambria Math"/>
                            </a:rPr>
                          </m:ctrlPr>
                        </m:funcPr>
                        <m:fName>
                          <m:sSub>
                            <m:sSubPr>
                              <m:ctrlPr>
                                <a:rPr lang="de-CH" b="0" i="1" smtClean="0">
                                  <a:latin typeface="Cambria Math"/>
                                </a:rPr>
                              </m:ctrlPr>
                            </m:sSubPr>
                            <m:e>
                              <m:r>
                                <m:rPr>
                                  <m:sty m:val="p"/>
                                </m:rPr>
                                <a:rPr lang="de-CH" b="0" i="0" smtClean="0">
                                  <a:latin typeface="Cambria Math"/>
                                </a:rPr>
                                <m:t>log</m:t>
                              </m:r>
                            </m:e>
                            <m:sub>
                              <m:r>
                                <a:rPr lang="de-CH" b="0" i="1" smtClean="0">
                                  <a:latin typeface="Cambria Math"/>
                                </a:rPr>
                                <m:t>2</m:t>
                              </m:r>
                            </m:sub>
                          </m:sSub>
                        </m:fName>
                        <m:e>
                          <m:d>
                            <m:dPr>
                              <m:ctrlPr>
                                <a:rPr lang="de-CH" i="1">
                                  <a:latin typeface="Cambria Math"/>
                                </a:rPr>
                              </m:ctrlPr>
                            </m:dPr>
                            <m:e>
                              <m:r>
                                <a:rPr lang="de-CH" i="1">
                                  <a:latin typeface="Cambria Math"/>
                                </a:rPr>
                                <m:t>1+ </m:t>
                              </m:r>
                              <m:f>
                                <m:fPr>
                                  <m:ctrlPr>
                                    <a:rPr lang="de-CH" i="1">
                                      <a:latin typeface="Cambria Math"/>
                                    </a:rPr>
                                  </m:ctrlPr>
                                </m:fPr>
                                <m:num>
                                  <m:sSub>
                                    <m:sSubPr>
                                      <m:ctrlPr>
                                        <a:rPr lang="de-CH" i="1">
                                          <a:latin typeface="Cambria Math"/>
                                        </a:rPr>
                                      </m:ctrlPr>
                                    </m:sSubPr>
                                    <m:e>
                                      <m:r>
                                        <a:rPr lang="de-CH" i="1">
                                          <a:latin typeface="Cambria Math"/>
                                        </a:rPr>
                                        <m:t>𝑃</m:t>
                                      </m:r>
                                    </m:e>
                                    <m:sub>
                                      <m:r>
                                        <a:rPr lang="de-CH" i="1">
                                          <a:latin typeface="Cambria Math"/>
                                        </a:rPr>
                                        <m:t>0</m:t>
                                      </m:r>
                                    </m:sub>
                                  </m:sSub>
                                  <m:r>
                                    <a:rPr lang="de-CH" i="1">
                                      <a:latin typeface="Cambria Math"/>
                                    </a:rPr>
                                    <m:t> ∗ </m:t>
                                  </m:r>
                                  <m:sSup>
                                    <m:sSupPr>
                                      <m:ctrlPr>
                                        <a:rPr lang="de-CH" i="1">
                                          <a:latin typeface="Cambria Math"/>
                                        </a:rPr>
                                      </m:ctrlPr>
                                    </m:sSupPr>
                                    <m:e>
                                      <m:r>
                                        <a:rPr lang="de-CH" i="1">
                                          <a:latin typeface="Cambria Math"/>
                                        </a:rPr>
                                        <m:t>𝑟</m:t>
                                      </m:r>
                                    </m:e>
                                    <m:sup>
                                      <m:r>
                                        <a:rPr lang="de-CH" i="1">
                                          <a:latin typeface="Cambria Math"/>
                                        </a:rPr>
                                        <m:t>−</m:t>
                                      </m:r>
                                      <m:r>
                                        <a:rPr lang="de-CH" i="1">
                                          <a:latin typeface="Cambria Math"/>
                                          <a:ea typeface="Cambria Math"/>
                                        </a:rPr>
                                        <m:t>𝛼</m:t>
                                      </m:r>
                                    </m:sup>
                                  </m:sSup>
                                  <m:r>
                                    <a:rPr lang="de-CH" i="1">
                                      <a:latin typeface="Cambria Math"/>
                                    </a:rPr>
                                    <m:t> ∗ </m:t>
                                  </m:r>
                                  <m:sSub>
                                    <m:sSubPr>
                                      <m:ctrlPr>
                                        <a:rPr lang="de-CH" i="1">
                                          <a:latin typeface="Cambria Math"/>
                                        </a:rPr>
                                      </m:ctrlPr>
                                    </m:sSubPr>
                                    <m:e>
                                      <m:r>
                                        <a:rPr lang="de-CH" i="1">
                                          <a:latin typeface="Cambria Math"/>
                                        </a:rPr>
                                        <m:t>𝐿</m:t>
                                      </m:r>
                                    </m:e>
                                    <m:sub>
                                      <m:r>
                                        <a:rPr lang="de-CH" i="1">
                                          <a:latin typeface="Cambria Math"/>
                                        </a:rPr>
                                        <m:t>𝜎</m:t>
                                      </m:r>
                                    </m:sub>
                                  </m:sSub>
                                </m:num>
                                <m:den>
                                  <m:sSub>
                                    <m:sSubPr>
                                      <m:ctrlPr>
                                        <a:rPr lang="de-CH" i="1">
                                          <a:latin typeface="Cambria Math"/>
                                        </a:rPr>
                                      </m:ctrlPr>
                                    </m:sSubPr>
                                    <m:e>
                                      <m:r>
                                        <a:rPr lang="de-CH" i="1">
                                          <a:latin typeface="Cambria Math"/>
                                        </a:rPr>
                                        <m:t>𝑁</m:t>
                                      </m:r>
                                    </m:e>
                                    <m:sub>
                                      <m:r>
                                        <a:rPr lang="de-CH" i="1">
                                          <a:latin typeface="Cambria Math"/>
                                        </a:rPr>
                                        <m:t>0</m:t>
                                      </m:r>
                                    </m:sub>
                                  </m:sSub>
                                </m:den>
                              </m:f>
                            </m:e>
                          </m:d>
                        </m:e>
                      </m:func>
                    </m:oMath>
                  </m:oMathPara>
                </a14:m>
                <a:endParaRPr lang="en-GB" dirty="0"/>
              </a:p>
            </p:txBody>
          </p:sp>
        </mc:Choice>
        <mc:Fallback>
          <p:sp>
            <p:nvSpPr>
              <p:cNvPr id="4" name="Textfeld 3"/>
              <p:cNvSpPr txBox="1">
                <a:spLocks noRot="1" noChangeAspect="1" noMove="1" noResize="1" noEditPoints="1" noAdjustHandles="1" noChangeArrowheads="1" noChangeShapeType="1" noTextEdit="1"/>
              </p:cNvSpPr>
              <p:nvPr/>
            </p:nvSpPr>
            <p:spPr>
              <a:xfrm>
                <a:off x="778112" y="2492896"/>
                <a:ext cx="4487575" cy="714683"/>
              </a:xfrm>
              <a:prstGeom prst="rect">
                <a:avLst/>
              </a:prstGeom>
              <a:blipFill rotWithShape="1">
                <a:blip r:embed="rId2" cstate="print"/>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6" name="Textfeld 5"/>
              <p:cNvSpPr txBox="1"/>
              <p:nvPr/>
            </p:nvSpPr>
            <p:spPr>
              <a:xfrm>
                <a:off x="5652120" y="1715922"/>
                <a:ext cx="324036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b="1" dirty="0"/>
                  <a:t>P</a:t>
                </a:r>
                <a:r>
                  <a:rPr lang="en-GB" b="1" dirty="0" smtClean="0"/>
                  <a:t>ath loss </a:t>
                </a:r>
              </a:p>
              <a:p>
                <a:r>
                  <a:rPr lang="en-GB" dirty="0" smtClean="0"/>
                  <a:t>(</a:t>
                </a:r>
                <a14:m>
                  <m:oMath xmlns:m="http://schemas.openxmlformats.org/officeDocument/2006/math">
                    <m:r>
                      <a:rPr lang="de-CH" b="0" i="1" smtClean="0">
                        <a:latin typeface="Cambria Math"/>
                      </a:rPr>
                      <m:t>𝛼</m:t>
                    </m:r>
                  </m:oMath>
                </a14:m>
                <a:r>
                  <a:rPr lang="en-GB" dirty="0" smtClean="0"/>
                  <a:t> typically varies from 2 to 4)</a:t>
                </a:r>
              </a:p>
              <a:p>
                <a:endParaRPr lang="en-GB" dirty="0"/>
              </a:p>
              <a:p>
                <a:r>
                  <a:rPr lang="en-GB" dirty="0" smtClean="0"/>
                  <a:t>Free space would have </a:t>
                </a:r>
                <a:r>
                  <a:rPr lang="el-GR" dirty="0" smtClean="0"/>
                  <a:t>α</a:t>
                </a:r>
                <a:r>
                  <a:rPr lang="en-GB" dirty="0" smtClean="0"/>
                  <a:t> = 2</a:t>
                </a:r>
                <a:endParaRPr lang="en-GB" dirty="0"/>
              </a:p>
            </p:txBody>
          </p:sp>
        </mc:Choice>
        <mc:Fallback>
          <p:sp>
            <p:nvSpPr>
              <p:cNvPr id="6" name="Textfeld 5"/>
              <p:cNvSpPr txBox="1">
                <a:spLocks noRot="1" noChangeAspect="1" noMove="1" noResize="1" noEditPoints="1" noAdjustHandles="1" noChangeArrowheads="1" noChangeShapeType="1" noTextEdit="1"/>
              </p:cNvSpPr>
              <p:nvPr/>
            </p:nvSpPr>
            <p:spPr>
              <a:xfrm>
                <a:off x="5652120" y="1715922"/>
                <a:ext cx="3240360" cy="1200329"/>
              </a:xfrm>
              <a:prstGeom prst="rect">
                <a:avLst/>
              </a:prstGeom>
              <a:blipFill rotWithShape="1">
                <a:blip r:embed="rId3" cstate="print"/>
                <a:stretch>
                  <a:fillRect/>
                </a:stretch>
              </a:blipFill>
            </p:spPr>
            <p:txBody>
              <a:bodyPr/>
              <a:lstStyle/>
              <a:p>
                <a:r>
                  <a:rPr lang="en-GB">
                    <a:noFill/>
                  </a:rPr>
                  <a:t> </a:t>
                </a:r>
              </a:p>
            </p:txBody>
          </p:sp>
        </mc:Fallback>
      </mc:AlternateContent>
      <p:cxnSp>
        <p:nvCxnSpPr>
          <p:cNvPr id="12" name="Gerade Verbindung mit Pfeil 11"/>
          <p:cNvCxnSpPr>
            <a:stCxn id="6" idx="1"/>
          </p:cNvCxnSpPr>
          <p:nvPr/>
        </p:nvCxnSpPr>
        <p:spPr bwMode="auto">
          <a:xfrm flipH="1">
            <a:off x="4355976" y="2316087"/>
            <a:ext cx="1296144" cy="176809"/>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15" name="Datumsplatzhalter 14"/>
          <p:cNvSpPr>
            <a:spLocks noGrp="1"/>
          </p:cNvSpPr>
          <p:nvPr>
            <p:ph type="dt" sz="half" idx="10"/>
          </p:nvPr>
        </p:nvSpPr>
        <p:spPr/>
        <p:txBody>
          <a:bodyPr/>
          <a:lstStyle/>
          <a:p>
            <a:fld id="{6131C8F0-5E75-4A16-9C79-8A2297EFF7CD}" type="datetime1">
              <a:rPr lang="en-GB" smtClean="0"/>
              <a:pPr/>
              <a:t>08/04/2011</a:t>
            </a:fld>
            <a:endParaRPr lang="en-GB"/>
          </a:p>
        </p:txBody>
      </p:sp>
      <p:sp>
        <p:nvSpPr>
          <p:cNvPr id="17" name="Foliennummernplatzhalter 16"/>
          <p:cNvSpPr>
            <a:spLocks noGrp="1"/>
          </p:cNvSpPr>
          <p:nvPr>
            <p:ph type="sldNum" sz="quarter" idx="11"/>
          </p:nvPr>
        </p:nvSpPr>
        <p:spPr/>
        <p:txBody>
          <a:bodyPr/>
          <a:lstStyle/>
          <a:p>
            <a:fld id="{E2521953-DFC4-4140-9FF9-82538832EBA0}" type="slidenum">
              <a:rPr lang="en-GB" smtClean="0"/>
              <a:pPr/>
              <a:t>11</a:t>
            </a:fld>
            <a:endParaRPr lang="en-GB"/>
          </a:p>
        </p:txBody>
      </p:sp>
    </p:spTree>
    <p:extLst>
      <p:ext uri="{BB962C8B-B14F-4D97-AF65-F5344CB8AC3E}">
        <p14:creationId xmlns:p14="http://schemas.microsoft.com/office/powerpoint/2010/main" xmlns="" val="20394968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Single Pair Capacity</a:t>
            </a:r>
            <a:endParaRPr lang="en-GB" dirty="0"/>
          </a:p>
        </p:txBody>
      </p:sp>
      <mc:AlternateContent xmlns:mc="http://schemas.openxmlformats.org/markup-compatibility/2006">
        <mc:Choice xmlns:a14="http://schemas.microsoft.com/office/drawing/2010/main" xmlns="" Requires="a14">
          <p:sp>
            <p:nvSpPr>
              <p:cNvPr id="4" name="Textfeld 3"/>
              <p:cNvSpPr txBox="1"/>
              <p:nvPr/>
            </p:nvSpPr>
            <p:spPr>
              <a:xfrm>
                <a:off x="778112" y="2492896"/>
                <a:ext cx="448757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𝐶</m:t>
                          </m:r>
                        </m:e>
                        <m:sub>
                          <m:r>
                            <a:rPr lang="de-CH" b="0" i="1" smtClean="0">
                              <a:latin typeface="Cambria Math"/>
                            </a:rPr>
                            <m:t>𝑠𝑖𝑛𝑔𝑙𝑒</m:t>
                          </m:r>
                        </m:sub>
                      </m:sSub>
                      <m:d>
                        <m:dPr>
                          <m:ctrlPr>
                            <a:rPr lang="de-CH" b="0" i="1" smtClean="0">
                              <a:latin typeface="Cambria Math"/>
                            </a:rPr>
                          </m:ctrlPr>
                        </m:dPr>
                        <m:e>
                          <m:r>
                            <a:rPr lang="de-CH" b="0" i="1" smtClean="0">
                              <a:latin typeface="Cambria Math"/>
                            </a:rPr>
                            <m:t>𝑟</m:t>
                          </m:r>
                          <m:r>
                            <a:rPr lang="de-CH" b="0" i="1" smtClean="0">
                              <a:latin typeface="Cambria Math"/>
                            </a:rPr>
                            <m:t>, </m:t>
                          </m:r>
                          <m:r>
                            <a:rPr lang="de-CH" b="0" i="1" smtClean="0">
                              <a:latin typeface="Cambria Math"/>
                              <a:ea typeface="Cambria Math"/>
                            </a:rPr>
                            <m:t>𝜃</m:t>
                          </m:r>
                        </m:e>
                      </m:d>
                      <m:r>
                        <a:rPr lang="de-CH" b="0" i="1" smtClean="0">
                          <a:latin typeface="Cambria Math"/>
                        </a:rPr>
                        <m:t>= </m:t>
                      </m:r>
                      <m:func>
                        <m:funcPr>
                          <m:ctrlPr>
                            <a:rPr lang="de-CH" b="0" i="1" smtClean="0">
                              <a:latin typeface="Cambria Math"/>
                            </a:rPr>
                          </m:ctrlPr>
                        </m:funcPr>
                        <m:fName>
                          <m:sSub>
                            <m:sSubPr>
                              <m:ctrlPr>
                                <a:rPr lang="de-CH" b="0" i="1" smtClean="0">
                                  <a:latin typeface="Cambria Math"/>
                                </a:rPr>
                              </m:ctrlPr>
                            </m:sSubPr>
                            <m:e>
                              <m:r>
                                <m:rPr>
                                  <m:sty m:val="p"/>
                                </m:rPr>
                                <a:rPr lang="de-CH" b="0" i="0" smtClean="0">
                                  <a:latin typeface="Cambria Math"/>
                                </a:rPr>
                                <m:t>log</m:t>
                              </m:r>
                            </m:e>
                            <m:sub>
                              <m:r>
                                <a:rPr lang="de-CH" b="0" i="1" smtClean="0">
                                  <a:latin typeface="Cambria Math"/>
                                </a:rPr>
                                <m:t>2</m:t>
                              </m:r>
                            </m:sub>
                          </m:sSub>
                        </m:fName>
                        <m:e>
                          <m:d>
                            <m:dPr>
                              <m:ctrlPr>
                                <a:rPr lang="de-CH" i="1">
                                  <a:latin typeface="Cambria Math"/>
                                </a:rPr>
                              </m:ctrlPr>
                            </m:dPr>
                            <m:e>
                              <m:r>
                                <a:rPr lang="de-CH" i="1">
                                  <a:latin typeface="Cambria Math"/>
                                </a:rPr>
                                <m:t>1+ </m:t>
                              </m:r>
                              <m:f>
                                <m:fPr>
                                  <m:ctrlPr>
                                    <a:rPr lang="de-CH" i="1">
                                      <a:latin typeface="Cambria Math"/>
                                    </a:rPr>
                                  </m:ctrlPr>
                                </m:fPr>
                                <m:num>
                                  <m:sSub>
                                    <m:sSubPr>
                                      <m:ctrlPr>
                                        <a:rPr lang="de-CH" i="1">
                                          <a:latin typeface="Cambria Math"/>
                                        </a:rPr>
                                      </m:ctrlPr>
                                    </m:sSubPr>
                                    <m:e>
                                      <m:r>
                                        <a:rPr lang="de-CH" i="1">
                                          <a:latin typeface="Cambria Math"/>
                                        </a:rPr>
                                        <m:t>𝑃</m:t>
                                      </m:r>
                                    </m:e>
                                    <m:sub>
                                      <m:r>
                                        <a:rPr lang="de-CH" i="1">
                                          <a:latin typeface="Cambria Math"/>
                                        </a:rPr>
                                        <m:t>0</m:t>
                                      </m:r>
                                    </m:sub>
                                  </m:sSub>
                                  <m:r>
                                    <a:rPr lang="de-CH" i="1">
                                      <a:latin typeface="Cambria Math"/>
                                    </a:rPr>
                                    <m:t> ∗ </m:t>
                                  </m:r>
                                  <m:sSup>
                                    <m:sSupPr>
                                      <m:ctrlPr>
                                        <a:rPr lang="de-CH" i="1">
                                          <a:latin typeface="Cambria Math"/>
                                        </a:rPr>
                                      </m:ctrlPr>
                                    </m:sSupPr>
                                    <m:e>
                                      <m:r>
                                        <a:rPr lang="de-CH" i="1">
                                          <a:latin typeface="Cambria Math"/>
                                        </a:rPr>
                                        <m:t>𝑟</m:t>
                                      </m:r>
                                    </m:e>
                                    <m:sup>
                                      <m:r>
                                        <a:rPr lang="de-CH" i="1">
                                          <a:latin typeface="Cambria Math"/>
                                        </a:rPr>
                                        <m:t>−</m:t>
                                      </m:r>
                                      <m:r>
                                        <a:rPr lang="de-CH" i="1">
                                          <a:latin typeface="Cambria Math"/>
                                          <a:ea typeface="Cambria Math"/>
                                        </a:rPr>
                                        <m:t>𝛼</m:t>
                                      </m:r>
                                    </m:sup>
                                  </m:sSup>
                                  <m:r>
                                    <a:rPr lang="de-CH" i="1">
                                      <a:latin typeface="Cambria Math"/>
                                    </a:rPr>
                                    <m:t> ∗ </m:t>
                                  </m:r>
                                  <m:sSub>
                                    <m:sSubPr>
                                      <m:ctrlPr>
                                        <a:rPr lang="de-CH" i="1">
                                          <a:latin typeface="Cambria Math"/>
                                        </a:rPr>
                                      </m:ctrlPr>
                                    </m:sSubPr>
                                    <m:e>
                                      <m:r>
                                        <a:rPr lang="de-CH" i="1">
                                          <a:latin typeface="Cambria Math"/>
                                        </a:rPr>
                                        <m:t>𝐿</m:t>
                                      </m:r>
                                    </m:e>
                                    <m:sub>
                                      <m:r>
                                        <a:rPr lang="de-CH" i="1">
                                          <a:latin typeface="Cambria Math"/>
                                        </a:rPr>
                                        <m:t>𝜎</m:t>
                                      </m:r>
                                    </m:sub>
                                  </m:sSub>
                                </m:num>
                                <m:den>
                                  <m:sSub>
                                    <m:sSubPr>
                                      <m:ctrlPr>
                                        <a:rPr lang="de-CH" i="1">
                                          <a:latin typeface="Cambria Math"/>
                                        </a:rPr>
                                      </m:ctrlPr>
                                    </m:sSubPr>
                                    <m:e>
                                      <m:r>
                                        <a:rPr lang="de-CH" i="1">
                                          <a:latin typeface="Cambria Math"/>
                                        </a:rPr>
                                        <m:t>𝑁</m:t>
                                      </m:r>
                                    </m:e>
                                    <m:sub>
                                      <m:r>
                                        <a:rPr lang="de-CH" i="1">
                                          <a:latin typeface="Cambria Math"/>
                                        </a:rPr>
                                        <m:t>0</m:t>
                                      </m:r>
                                    </m:sub>
                                  </m:sSub>
                                </m:den>
                              </m:f>
                            </m:e>
                          </m:d>
                        </m:e>
                      </m:func>
                    </m:oMath>
                  </m:oMathPara>
                </a14:m>
                <a:endParaRPr lang="en-GB" dirty="0"/>
              </a:p>
            </p:txBody>
          </p:sp>
        </mc:Choice>
        <mc:Fallback>
          <p:sp>
            <p:nvSpPr>
              <p:cNvPr id="4" name="Textfeld 3"/>
              <p:cNvSpPr txBox="1">
                <a:spLocks noRot="1" noChangeAspect="1" noMove="1" noResize="1" noEditPoints="1" noAdjustHandles="1" noChangeArrowheads="1" noChangeShapeType="1" noTextEdit="1"/>
              </p:cNvSpPr>
              <p:nvPr/>
            </p:nvSpPr>
            <p:spPr>
              <a:xfrm>
                <a:off x="778112" y="2492896"/>
                <a:ext cx="4487575" cy="714683"/>
              </a:xfrm>
              <a:prstGeom prst="rect">
                <a:avLst/>
              </a:prstGeom>
              <a:blipFill rotWithShape="1">
                <a:blip r:embed="rId2" cstate="print"/>
                <a:stretch>
                  <a:fillRect/>
                </a:stretch>
              </a:blipFill>
            </p:spPr>
            <p:txBody>
              <a:bodyPr/>
              <a:lstStyle/>
              <a:p>
                <a:r>
                  <a:rPr lang="en-GB">
                    <a:noFill/>
                  </a:rPr>
                  <a:t> </a:t>
                </a:r>
              </a:p>
            </p:txBody>
          </p:sp>
        </mc:Fallback>
      </mc:AlternateContent>
      <p:sp>
        <p:nvSpPr>
          <p:cNvPr id="7" name="Textfeld 6"/>
          <p:cNvSpPr txBox="1"/>
          <p:nvPr/>
        </p:nvSpPr>
        <p:spPr>
          <a:xfrm>
            <a:off x="6012160" y="1628800"/>
            <a:ext cx="2656358"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b="1" dirty="0" smtClean="0"/>
              <a:t>Shadowing</a:t>
            </a:r>
          </a:p>
          <a:p>
            <a:endParaRPr lang="en-GB" dirty="0"/>
          </a:p>
          <a:p>
            <a:r>
              <a:rPr lang="en-GB" dirty="0" smtClean="0"/>
              <a:t>Sample from a random variable with log-normal distribution due to obstacles</a:t>
            </a:r>
            <a:endParaRPr lang="en-GB" dirty="0"/>
          </a:p>
        </p:txBody>
      </p:sp>
      <p:cxnSp>
        <p:nvCxnSpPr>
          <p:cNvPr id="14" name="Gerade Verbindung mit Pfeil 13"/>
          <p:cNvCxnSpPr>
            <a:stCxn id="7" idx="1"/>
          </p:cNvCxnSpPr>
          <p:nvPr/>
        </p:nvCxnSpPr>
        <p:spPr bwMode="auto">
          <a:xfrm flipH="1">
            <a:off x="5076056" y="2505963"/>
            <a:ext cx="936104" cy="130949"/>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15" name="Datumsplatzhalter 14"/>
          <p:cNvSpPr>
            <a:spLocks noGrp="1"/>
          </p:cNvSpPr>
          <p:nvPr>
            <p:ph type="dt" sz="half" idx="10"/>
          </p:nvPr>
        </p:nvSpPr>
        <p:spPr/>
        <p:txBody>
          <a:bodyPr/>
          <a:lstStyle/>
          <a:p>
            <a:fld id="{6131C8F0-5E75-4A16-9C79-8A2297EFF7CD}" type="datetime1">
              <a:rPr lang="en-GB" smtClean="0"/>
              <a:pPr/>
              <a:t>08/04/2011</a:t>
            </a:fld>
            <a:endParaRPr lang="en-GB"/>
          </a:p>
        </p:txBody>
      </p:sp>
      <p:sp>
        <p:nvSpPr>
          <p:cNvPr id="17" name="Foliennummernplatzhalter 16"/>
          <p:cNvSpPr>
            <a:spLocks noGrp="1"/>
          </p:cNvSpPr>
          <p:nvPr>
            <p:ph type="sldNum" sz="quarter" idx="11"/>
          </p:nvPr>
        </p:nvSpPr>
        <p:spPr/>
        <p:txBody>
          <a:bodyPr/>
          <a:lstStyle/>
          <a:p>
            <a:fld id="{E2521953-DFC4-4140-9FF9-82538832EBA0}" type="slidenum">
              <a:rPr lang="en-GB" smtClean="0"/>
              <a:pPr/>
              <a:t>12</a:t>
            </a:fld>
            <a:endParaRPr lang="en-GB"/>
          </a:p>
        </p:txBody>
      </p:sp>
    </p:spTree>
    <p:extLst>
      <p:ext uri="{BB962C8B-B14F-4D97-AF65-F5344CB8AC3E}">
        <p14:creationId xmlns:p14="http://schemas.microsoft.com/office/powerpoint/2010/main" xmlns="" val="20394968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Single Pair Capacity</a:t>
            </a:r>
            <a:endParaRPr lang="en-GB" dirty="0"/>
          </a:p>
        </p:txBody>
      </p:sp>
      <p:sp>
        <p:nvSpPr>
          <p:cNvPr id="21" name="Textfeld 20"/>
          <p:cNvSpPr txBox="1"/>
          <p:nvPr/>
        </p:nvSpPr>
        <p:spPr>
          <a:xfrm>
            <a:off x="799266" y="5013176"/>
            <a:ext cx="4288353" cy="369332"/>
          </a:xfrm>
          <a:prstGeom prst="rect">
            <a:avLst/>
          </a:prstGeom>
          <a:noFill/>
        </p:spPr>
        <p:txBody>
          <a:bodyPr wrap="none" rtlCol="0">
            <a:spAutoFit/>
          </a:bodyPr>
          <a:lstStyle/>
          <a:p>
            <a:r>
              <a:rPr lang="en-GB" dirty="0" smtClean="0"/>
              <a:t>Signal power can be factored into noise:</a:t>
            </a:r>
            <a:endParaRPr lang="en-GB" dirty="0"/>
          </a:p>
        </p:txBody>
      </p:sp>
      <mc:AlternateContent xmlns:mc="http://schemas.openxmlformats.org/markup-compatibility/2006">
        <mc:Choice xmlns:a14="http://schemas.microsoft.com/office/drawing/2010/main" xmlns="" Requires="a14">
          <p:sp>
            <p:nvSpPr>
              <p:cNvPr id="22" name="Textfeld 21"/>
              <p:cNvSpPr txBox="1"/>
              <p:nvPr/>
            </p:nvSpPr>
            <p:spPr>
              <a:xfrm>
                <a:off x="1519346" y="5517232"/>
                <a:ext cx="3996287"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𝐶</m:t>
                          </m:r>
                        </m:e>
                        <m:sub>
                          <m:r>
                            <a:rPr lang="de-CH" b="0" i="1" smtClean="0">
                              <a:latin typeface="Cambria Math"/>
                            </a:rPr>
                            <m:t>𝑠𝑖𝑛𝑔𝑙𝑒</m:t>
                          </m:r>
                        </m:sub>
                      </m:sSub>
                      <m:d>
                        <m:dPr>
                          <m:ctrlPr>
                            <a:rPr lang="de-CH" b="0" i="1" smtClean="0">
                              <a:latin typeface="Cambria Math"/>
                            </a:rPr>
                          </m:ctrlPr>
                        </m:dPr>
                        <m:e>
                          <m:r>
                            <a:rPr lang="de-CH" b="0" i="1" smtClean="0">
                              <a:latin typeface="Cambria Math"/>
                            </a:rPr>
                            <m:t>𝑟</m:t>
                          </m:r>
                          <m:r>
                            <a:rPr lang="de-CH" b="0" i="1" smtClean="0">
                              <a:latin typeface="Cambria Math"/>
                            </a:rPr>
                            <m:t>, </m:t>
                          </m:r>
                          <m:r>
                            <a:rPr lang="de-CH" b="0" i="1" smtClean="0">
                              <a:latin typeface="Cambria Math"/>
                              <a:ea typeface="Cambria Math"/>
                            </a:rPr>
                            <m:t>𝜃</m:t>
                          </m:r>
                        </m:e>
                      </m:d>
                      <m:r>
                        <a:rPr lang="de-CH" b="0" i="1" smtClean="0">
                          <a:latin typeface="Cambria Math"/>
                        </a:rPr>
                        <m:t>= </m:t>
                      </m:r>
                      <m:func>
                        <m:funcPr>
                          <m:ctrlPr>
                            <a:rPr lang="de-CH" b="0" i="1" smtClean="0">
                              <a:latin typeface="Cambria Math"/>
                            </a:rPr>
                          </m:ctrlPr>
                        </m:funcPr>
                        <m:fName>
                          <m:sSub>
                            <m:sSubPr>
                              <m:ctrlPr>
                                <a:rPr lang="de-CH" b="0" i="1" smtClean="0">
                                  <a:latin typeface="Cambria Math"/>
                                </a:rPr>
                              </m:ctrlPr>
                            </m:sSubPr>
                            <m:e>
                              <m:r>
                                <m:rPr>
                                  <m:sty m:val="p"/>
                                </m:rPr>
                                <a:rPr lang="de-CH" b="0" i="0" smtClean="0">
                                  <a:latin typeface="Cambria Math"/>
                                </a:rPr>
                                <m:t>log</m:t>
                              </m:r>
                            </m:e>
                            <m:sub>
                              <m:r>
                                <a:rPr lang="de-CH" b="0" i="1" smtClean="0">
                                  <a:latin typeface="Cambria Math"/>
                                </a:rPr>
                                <m:t>2</m:t>
                              </m:r>
                            </m:sub>
                          </m:sSub>
                        </m:fName>
                        <m:e>
                          <m:d>
                            <m:dPr>
                              <m:ctrlPr>
                                <a:rPr lang="de-CH" i="1">
                                  <a:latin typeface="Cambria Math"/>
                                </a:rPr>
                              </m:ctrlPr>
                            </m:dPr>
                            <m:e>
                              <m:r>
                                <a:rPr lang="de-CH" i="1">
                                  <a:latin typeface="Cambria Math"/>
                                </a:rPr>
                                <m:t>1+ </m:t>
                              </m:r>
                              <m:f>
                                <m:fPr>
                                  <m:ctrlPr>
                                    <a:rPr lang="de-CH" i="1">
                                      <a:latin typeface="Cambria Math"/>
                                    </a:rPr>
                                  </m:ctrlPr>
                                </m:fPr>
                                <m:num>
                                  <m:r>
                                    <a:rPr lang="de-CH" i="1">
                                      <a:latin typeface="Cambria Math"/>
                                    </a:rPr>
                                    <m:t> </m:t>
                                  </m:r>
                                  <m:sSup>
                                    <m:sSupPr>
                                      <m:ctrlPr>
                                        <a:rPr lang="de-CH" i="1">
                                          <a:latin typeface="Cambria Math"/>
                                        </a:rPr>
                                      </m:ctrlPr>
                                    </m:sSupPr>
                                    <m:e>
                                      <m:r>
                                        <a:rPr lang="de-CH" i="1">
                                          <a:latin typeface="Cambria Math"/>
                                        </a:rPr>
                                        <m:t>𝑟</m:t>
                                      </m:r>
                                    </m:e>
                                    <m:sup>
                                      <m:r>
                                        <a:rPr lang="de-CH" i="1">
                                          <a:latin typeface="Cambria Math"/>
                                        </a:rPr>
                                        <m:t>−</m:t>
                                      </m:r>
                                      <m:r>
                                        <a:rPr lang="de-CH" i="1">
                                          <a:latin typeface="Cambria Math"/>
                                          <a:ea typeface="Cambria Math"/>
                                        </a:rPr>
                                        <m:t>𝛼</m:t>
                                      </m:r>
                                    </m:sup>
                                  </m:sSup>
                                  <m:r>
                                    <a:rPr lang="de-CH" i="1">
                                      <a:latin typeface="Cambria Math"/>
                                    </a:rPr>
                                    <m:t> ∗ </m:t>
                                  </m:r>
                                  <m:sSub>
                                    <m:sSubPr>
                                      <m:ctrlPr>
                                        <a:rPr lang="de-CH" i="1">
                                          <a:latin typeface="Cambria Math"/>
                                        </a:rPr>
                                      </m:ctrlPr>
                                    </m:sSubPr>
                                    <m:e>
                                      <m:r>
                                        <a:rPr lang="de-CH" i="1">
                                          <a:latin typeface="Cambria Math"/>
                                        </a:rPr>
                                        <m:t>𝐿</m:t>
                                      </m:r>
                                    </m:e>
                                    <m:sub>
                                      <m:r>
                                        <a:rPr lang="de-CH" i="1">
                                          <a:latin typeface="Cambria Math"/>
                                        </a:rPr>
                                        <m:t>𝜎</m:t>
                                      </m:r>
                                    </m:sub>
                                  </m:sSub>
                                </m:num>
                                <m:den>
                                  <m:r>
                                    <a:rPr lang="de-CH" i="1">
                                      <a:latin typeface="Cambria Math"/>
                                    </a:rPr>
                                    <m:t>𝑁</m:t>
                                  </m:r>
                                </m:den>
                              </m:f>
                            </m:e>
                          </m:d>
                        </m:e>
                      </m:func>
                    </m:oMath>
                  </m:oMathPara>
                </a14:m>
                <a:endParaRPr lang="en-GB" dirty="0"/>
              </a:p>
            </p:txBody>
          </p:sp>
        </mc:Choice>
        <mc:Fallback>
          <p:sp>
            <p:nvSpPr>
              <p:cNvPr id="22" name="Textfeld 21"/>
              <p:cNvSpPr txBox="1">
                <a:spLocks noRot="1" noChangeAspect="1" noMove="1" noResize="1" noEditPoints="1" noAdjustHandles="1" noChangeArrowheads="1" noChangeShapeType="1" noTextEdit="1"/>
              </p:cNvSpPr>
              <p:nvPr/>
            </p:nvSpPr>
            <p:spPr>
              <a:xfrm>
                <a:off x="1519346" y="5517232"/>
                <a:ext cx="3996287" cy="714683"/>
              </a:xfrm>
              <a:prstGeom prst="rect">
                <a:avLst/>
              </a:prstGeom>
              <a:blipFill rotWithShape="1">
                <a:blip r:embed="rId2" cstate="print"/>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23" name="Textfeld 22"/>
              <p:cNvSpPr txBox="1"/>
              <p:nvPr/>
            </p:nvSpPr>
            <p:spPr>
              <a:xfrm>
                <a:off x="6336028" y="5545604"/>
                <a:ext cx="1031885" cy="657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𝑁</m:t>
                      </m:r>
                      <m:r>
                        <a:rPr lang="de-CH" b="0" i="1" smtClean="0">
                          <a:latin typeface="Cambria Math"/>
                        </a:rPr>
                        <m:t>= </m:t>
                      </m:r>
                      <m:f>
                        <m:fPr>
                          <m:ctrlPr>
                            <a:rPr lang="de-CH" b="0" i="1" smtClean="0">
                              <a:latin typeface="Cambria Math"/>
                            </a:rPr>
                          </m:ctrlPr>
                        </m:fPr>
                        <m:num>
                          <m:sSub>
                            <m:sSubPr>
                              <m:ctrlPr>
                                <a:rPr lang="de-CH" b="0" i="1" smtClean="0">
                                  <a:latin typeface="Cambria Math"/>
                                </a:rPr>
                              </m:ctrlPr>
                            </m:sSubPr>
                            <m:e>
                              <m:r>
                                <a:rPr lang="de-CH" b="0" i="1" smtClean="0">
                                  <a:latin typeface="Cambria Math"/>
                                </a:rPr>
                                <m:t>𝑁</m:t>
                              </m:r>
                            </m:e>
                            <m:sub>
                              <m:r>
                                <a:rPr lang="de-CH" b="0" i="1" smtClean="0">
                                  <a:latin typeface="Cambria Math"/>
                                </a:rPr>
                                <m:t>0</m:t>
                              </m:r>
                            </m:sub>
                          </m:sSub>
                        </m:num>
                        <m:den>
                          <m:sSub>
                            <m:sSubPr>
                              <m:ctrlPr>
                                <a:rPr lang="de-CH" b="0" i="1" smtClean="0">
                                  <a:latin typeface="Cambria Math"/>
                                </a:rPr>
                              </m:ctrlPr>
                            </m:sSubPr>
                            <m:e>
                              <m:r>
                                <a:rPr lang="de-CH" b="0" i="1" smtClean="0">
                                  <a:latin typeface="Cambria Math"/>
                                </a:rPr>
                                <m:t>𝑃</m:t>
                              </m:r>
                            </m:e>
                            <m:sub>
                              <m:r>
                                <a:rPr lang="de-CH" b="0" i="1" smtClean="0">
                                  <a:latin typeface="Cambria Math"/>
                                </a:rPr>
                                <m:t>0</m:t>
                              </m:r>
                            </m:sub>
                          </m:sSub>
                        </m:den>
                      </m:f>
                    </m:oMath>
                  </m:oMathPara>
                </a14:m>
                <a:endParaRPr lang="en-GB" dirty="0"/>
              </a:p>
            </p:txBody>
          </p:sp>
        </mc:Choice>
        <mc:Fallback>
          <p:sp>
            <p:nvSpPr>
              <p:cNvPr id="23" name="Textfeld 22"/>
              <p:cNvSpPr txBox="1">
                <a:spLocks noRot="1" noChangeAspect="1" noMove="1" noResize="1" noEditPoints="1" noAdjustHandles="1" noChangeArrowheads="1" noChangeShapeType="1" noTextEdit="1"/>
              </p:cNvSpPr>
              <p:nvPr/>
            </p:nvSpPr>
            <p:spPr>
              <a:xfrm>
                <a:off x="6336028" y="5545604"/>
                <a:ext cx="1031885" cy="657937"/>
              </a:xfrm>
              <a:prstGeom prst="rect">
                <a:avLst/>
              </a:prstGeom>
              <a:blipFill rotWithShape="1">
                <a:blip r:embed="rId3" cstate="print"/>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15" name="Textfeld 14"/>
              <p:cNvSpPr txBox="1"/>
              <p:nvPr/>
            </p:nvSpPr>
            <p:spPr>
              <a:xfrm>
                <a:off x="778112" y="2492896"/>
                <a:ext cx="448757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𝐶</m:t>
                          </m:r>
                        </m:e>
                        <m:sub>
                          <m:r>
                            <a:rPr lang="de-CH" b="0" i="1" smtClean="0">
                              <a:latin typeface="Cambria Math"/>
                            </a:rPr>
                            <m:t>𝑠𝑖𝑛𝑔𝑙𝑒</m:t>
                          </m:r>
                        </m:sub>
                      </m:sSub>
                      <m:d>
                        <m:dPr>
                          <m:ctrlPr>
                            <a:rPr lang="de-CH" b="0" i="1" smtClean="0">
                              <a:latin typeface="Cambria Math"/>
                            </a:rPr>
                          </m:ctrlPr>
                        </m:dPr>
                        <m:e>
                          <m:r>
                            <a:rPr lang="de-CH" b="0" i="1" smtClean="0">
                              <a:latin typeface="Cambria Math"/>
                            </a:rPr>
                            <m:t>𝑟</m:t>
                          </m:r>
                          <m:r>
                            <a:rPr lang="de-CH" b="0" i="1" smtClean="0">
                              <a:latin typeface="Cambria Math"/>
                            </a:rPr>
                            <m:t>, </m:t>
                          </m:r>
                          <m:r>
                            <a:rPr lang="de-CH" b="0" i="1" smtClean="0">
                              <a:latin typeface="Cambria Math"/>
                              <a:ea typeface="Cambria Math"/>
                            </a:rPr>
                            <m:t>𝜃</m:t>
                          </m:r>
                        </m:e>
                      </m:d>
                      <m:r>
                        <a:rPr lang="de-CH" b="0" i="1" smtClean="0">
                          <a:latin typeface="Cambria Math"/>
                        </a:rPr>
                        <m:t>= </m:t>
                      </m:r>
                      <m:func>
                        <m:funcPr>
                          <m:ctrlPr>
                            <a:rPr lang="de-CH" b="0" i="1" smtClean="0">
                              <a:latin typeface="Cambria Math"/>
                            </a:rPr>
                          </m:ctrlPr>
                        </m:funcPr>
                        <m:fName>
                          <m:sSub>
                            <m:sSubPr>
                              <m:ctrlPr>
                                <a:rPr lang="de-CH" b="0" i="1" smtClean="0">
                                  <a:latin typeface="Cambria Math"/>
                                </a:rPr>
                              </m:ctrlPr>
                            </m:sSubPr>
                            <m:e>
                              <m:r>
                                <m:rPr>
                                  <m:sty m:val="p"/>
                                </m:rPr>
                                <a:rPr lang="de-CH" b="0" i="0" smtClean="0">
                                  <a:latin typeface="Cambria Math"/>
                                </a:rPr>
                                <m:t>log</m:t>
                              </m:r>
                            </m:e>
                            <m:sub>
                              <m:r>
                                <a:rPr lang="de-CH" b="0" i="1" smtClean="0">
                                  <a:latin typeface="Cambria Math"/>
                                </a:rPr>
                                <m:t>2</m:t>
                              </m:r>
                            </m:sub>
                          </m:sSub>
                        </m:fName>
                        <m:e>
                          <m:d>
                            <m:dPr>
                              <m:ctrlPr>
                                <a:rPr lang="de-CH" i="1">
                                  <a:latin typeface="Cambria Math"/>
                                </a:rPr>
                              </m:ctrlPr>
                            </m:dPr>
                            <m:e>
                              <m:r>
                                <a:rPr lang="de-CH" i="1">
                                  <a:latin typeface="Cambria Math"/>
                                </a:rPr>
                                <m:t>1+ </m:t>
                              </m:r>
                              <m:f>
                                <m:fPr>
                                  <m:ctrlPr>
                                    <a:rPr lang="de-CH" i="1">
                                      <a:latin typeface="Cambria Math"/>
                                    </a:rPr>
                                  </m:ctrlPr>
                                </m:fPr>
                                <m:num>
                                  <m:sSub>
                                    <m:sSubPr>
                                      <m:ctrlPr>
                                        <a:rPr lang="de-CH" i="1">
                                          <a:latin typeface="Cambria Math"/>
                                        </a:rPr>
                                      </m:ctrlPr>
                                    </m:sSubPr>
                                    <m:e>
                                      <m:r>
                                        <a:rPr lang="de-CH" i="1">
                                          <a:latin typeface="Cambria Math"/>
                                        </a:rPr>
                                        <m:t>𝑃</m:t>
                                      </m:r>
                                    </m:e>
                                    <m:sub>
                                      <m:r>
                                        <a:rPr lang="de-CH" i="1">
                                          <a:latin typeface="Cambria Math"/>
                                        </a:rPr>
                                        <m:t>0</m:t>
                                      </m:r>
                                    </m:sub>
                                  </m:sSub>
                                  <m:r>
                                    <a:rPr lang="de-CH" i="1">
                                      <a:latin typeface="Cambria Math"/>
                                    </a:rPr>
                                    <m:t> ∗ </m:t>
                                  </m:r>
                                  <m:sSup>
                                    <m:sSupPr>
                                      <m:ctrlPr>
                                        <a:rPr lang="de-CH" i="1">
                                          <a:latin typeface="Cambria Math"/>
                                        </a:rPr>
                                      </m:ctrlPr>
                                    </m:sSupPr>
                                    <m:e>
                                      <m:r>
                                        <a:rPr lang="de-CH" i="1">
                                          <a:latin typeface="Cambria Math"/>
                                        </a:rPr>
                                        <m:t>𝑟</m:t>
                                      </m:r>
                                    </m:e>
                                    <m:sup>
                                      <m:r>
                                        <a:rPr lang="de-CH" i="1">
                                          <a:latin typeface="Cambria Math"/>
                                        </a:rPr>
                                        <m:t>−</m:t>
                                      </m:r>
                                      <m:r>
                                        <a:rPr lang="de-CH" i="1">
                                          <a:latin typeface="Cambria Math"/>
                                          <a:ea typeface="Cambria Math"/>
                                        </a:rPr>
                                        <m:t>𝛼</m:t>
                                      </m:r>
                                    </m:sup>
                                  </m:sSup>
                                  <m:r>
                                    <a:rPr lang="de-CH" i="1">
                                      <a:latin typeface="Cambria Math"/>
                                    </a:rPr>
                                    <m:t> ∗ </m:t>
                                  </m:r>
                                  <m:sSub>
                                    <m:sSubPr>
                                      <m:ctrlPr>
                                        <a:rPr lang="de-CH" i="1">
                                          <a:latin typeface="Cambria Math"/>
                                        </a:rPr>
                                      </m:ctrlPr>
                                    </m:sSubPr>
                                    <m:e>
                                      <m:r>
                                        <a:rPr lang="de-CH" i="1">
                                          <a:latin typeface="Cambria Math"/>
                                        </a:rPr>
                                        <m:t>𝐿</m:t>
                                      </m:r>
                                    </m:e>
                                    <m:sub>
                                      <m:r>
                                        <a:rPr lang="de-CH" i="1">
                                          <a:latin typeface="Cambria Math"/>
                                        </a:rPr>
                                        <m:t>𝜎</m:t>
                                      </m:r>
                                    </m:sub>
                                  </m:sSub>
                                </m:num>
                                <m:den>
                                  <m:sSub>
                                    <m:sSubPr>
                                      <m:ctrlPr>
                                        <a:rPr lang="de-CH" i="1">
                                          <a:latin typeface="Cambria Math"/>
                                        </a:rPr>
                                      </m:ctrlPr>
                                    </m:sSubPr>
                                    <m:e>
                                      <m:r>
                                        <a:rPr lang="de-CH" i="1">
                                          <a:latin typeface="Cambria Math"/>
                                        </a:rPr>
                                        <m:t>𝑁</m:t>
                                      </m:r>
                                    </m:e>
                                    <m:sub>
                                      <m:r>
                                        <a:rPr lang="de-CH" i="1">
                                          <a:latin typeface="Cambria Math"/>
                                        </a:rPr>
                                        <m:t>0</m:t>
                                      </m:r>
                                    </m:sub>
                                  </m:sSub>
                                </m:den>
                              </m:f>
                            </m:e>
                          </m:d>
                        </m:e>
                      </m:func>
                    </m:oMath>
                  </m:oMathPara>
                </a14:m>
                <a:endParaRPr lang="en-GB" dirty="0"/>
              </a:p>
            </p:txBody>
          </p:sp>
        </mc:Choice>
        <mc:Fallback>
          <p:sp>
            <p:nvSpPr>
              <p:cNvPr id="15" name="Textfeld 14"/>
              <p:cNvSpPr txBox="1">
                <a:spLocks noRot="1" noChangeAspect="1" noMove="1" noResize="1" noEditPoints="1" noAdjustHandles="1" noChangeArrowheads="1" noChangeShapeType="1" noTextEdit="1"/>
              </p:cNvSpPr>
              <p:nvPr/>
            </p:nvSpPr>
            <p:spPr>
              <a:xfrm>
                <a:off x="778112" y="2492896"/>
                <a:ext cx="4487575" cy="714683"/>
              </a:xfrm>
              <a:prstGeom prst="rect">
                <a:avLst/>
              </a:prstGeom>
              <a:blipFill rotWithShape="1">
                <a:blip r:embed="rId4" cstate="print"/>
                <a:stretch>
                  <a:fillRect/>
                </a:stretch>
              </a:blipFill>
            </p:spPr>
            <p:txBody>
              <a:bodyPr/>
              <a:lstStyle/>
              <a:p>
                <a:r>
                  <a:rPr lang="en-GB">
                    <a:noFill/>
                  </a:rPr>
                  <a:t> </a:t>
                </a:r>
              </a:p>
            </p:txBody>
          </p:sp>
        </mc:Fallback>
      </mc:AlternateContent>
      <p:sp>
        <p:nvSpPr>
          <p:cNvPr id="17" name="Textfeld 16"/>
          <p:cNvSpPr txBox="1"/>
          <p:nvPr/>
        </p:nvSpPr>
        <p:spPr>
          <a:xfrm>
            <a:off x="4716016" y="1228110"/>
            <a:ext cx="313419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smtClean="0"/>
              <a:t>Signal power at unit distance</a:t>
            </a:r>
            <a:endParaRPr lang="en-GB" dirty="0"/>
          </a:p>
        </p:txBody>
      </p:sp>
      <mc:AlternateContent xmlns:mc="http://schemas.openxmlformats.org/markup-compatibility/2006">
        <mc:Choice xmlns:a14="http://schemas.microsoft.com/office/drawing/2010/main" xmlns="" Requires="a14">
          <p:sp>
            <p:nvSpPr>
              <p:cNvPr id="18" name="Textfeld 17"/>
              <p:cNvSpPr txBox="1"/>
              <p:nvPr/>
            </p:nvSpPr>
            <p:spPr>
              <a:xfrm>
                <a:off x="5652120" y="1715922"/>
                <a:ext cx="2368534"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a:t>P</a:t>
                </a:r>
                <a:r>
                  <a:rPr lang="en-GB" dirty="0" smtClean="0"/>
                  <a:t>ath loss (</a:t>
                </a:r>
                <a14:m>
                  <m:oMath xmlns:m="http://schemas.openxmlformats.org/officeDocument/2006/math">
                    <m:r>
                      <a:rPr lang="de-CH" b="0" i="1" smtClean="0">
                        <a:latin typeface="Cambria Math"/>
                      </a:rPr>
                      <m:t>𝛼</m:t>
                    </m:r>
                  </m:oMath>
                </a14:m>
                <a:r>
                  <a:rPr lang="en-GB" dirty="0" smtClean="0"/>
                  <a:t> typically </a:t>
                </a:r>
              </a:p>
              <a:p>
                <a:r>
                  <a:rPr lang="en-GB" dirty="0" smtClean="0"/>
                  <a:t>varies from 2 to 4)</a:t>
                </a:r>
                <a:endParaRPr lang="en-GB" dirty="0"/>
              </a:p>
            </p:txBody>
          </p:sp>
        </mc:Choice>
        <mc:Fallback>
          <p:sp>
            <p:nvSpPr>
              <p:cNvPr id="18" name="Textfeld 17"/>
              <p:cNvSpPr txBox="1">
                <a:spLocks noRot="1" noChangeAspect="1" noMove="1" noResize="1" noEditPoints="1" noAdjustHandles="1" noChangeArrowheads="1" noChangeShapeType="1" noTextEdit="1"/>
              </p:cNvSpPr>
              <p:nvPr/>
            </p:nvSpPr>
            <p:spPr>
              <a:xfrm>
                <a:off x="5652120" y="1715922"/>
                <a:ext cx="2368534" cy="646331"/>
              </a:xfrm>
              <a:prstGeom prst="rect">
                <a:avLst/>
              </a:prstGeom>
              <a:blipFill rotWithShape="1">
                <a:blip r:embed="rId5" cstate="print"/>
                <a:stretch>
                  <a:fillRect/>
                </a:stretch>
              </a:blipFill>
            </p:spPr>
            <p:txBody>
              <a:bodyPr/>
              <a:lstStyle/>
              <a:p>
                <a:r>
                  <a:rPr lang="en-GB">
                    <a:noFill/>
                  </a:rPr>
                  <a:t> </a:t>
                </a:r>
              </a:p>
            </p:txBody>
          </p:sp>
        </mc:Fallback>
      </mc:AlternateContent>
      <p:sp>
        <p:nvSpPr>
          <p:cNvPr id="19" name="Textfeld 18"/>
          <p:cNvSpPr txBox="1"/>
          <p:nvPr/>
        </p:nvSpPr>
        <p:spPr>
          <a:xfrm>
            <a:off x="6236122" y="2534051"/>
            <a:ext cx="13260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a:t>S</a:t>
            </a:r>
            <a:r>
              <a:rPr lang="en-GB" dirty="0" smtClean="0"/>
              <a:t>hadowing</a:t>
            </a:r>
            <a:endParaRPr lang="en-GB" dirty="0"/>
          </a:p>
        </p:txBody>
      </p:sp>
      <p:sp>
        <p:nvSpPr>
          <p:cNvPr id="20" name="Textfeld 19"/>
          <p:cNvSpPr txBox="1"/>
          <p:nvPr/>
        </p:nvSpPr>
        <p:spPr>
          <a:xfrm>
            <a:off x="5364088" y="3501008"/>
            <a:ext cx="2159566"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smtClean="0"/>
              <a:t>Thermal noise floor</a:t>
            </a:r>
            <a:endParaRPr lang="en-GB" dirty="0"/>
          </a:p>
        </p:txBody>
      </p:sp>
      <p:cxnSp>
        <p:nvCxnSpPr>
          <p:cNvPr id="24" name="Gerade Verbindung mit Pfeil 23"/>
          <p:cNvCxnSpPr>
            <a:stCxn id="17" idx="1"/>
          </p:cNvCxnSpPr>
          <p:nvPr/>
        </p:nvCxnSpPr>
        <p:spPr bwMode="auto">
          <a:xfrm flipH="1">
            <a:off x="3635896" y="1412776"/>
            <a:ext cx="1080120" cy="1121275"/>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25" name="Gerade Verbindung mit Pfeil 24"/>
          <p:cNvCxnSpPr>
            <a:stCxn id="18" idx="1"/>
          </p:cNvCxnSpPr>
          <p:nvPr/>
        </p:nvCxnSpPr>
        <p:spPr bwMode="auto">
          <a:xfrm flipH="1">
            <a:off x="4355976" y="2039088"/>
            <a:ext cx="1296144" cy="453808"/>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26" name="Gerade Verbindung mit Pfeil 25"/>
          <p:cNvCxnSpPr>
            <a:stCxn id="19" idx="1"/>
          </p:cNvCxnSpPr>
          <p:nvPr/>
        </p:nvCxnSpPr>
        <p:spPr bwMode="auto">
          <a:xfrm flipH="1">
            <a:off x="5148064" y="2718717"/>
            <a:ext cx="1088058" cy="0"/>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27" name="Gerade Verbindung mit Pfeil 26"/>
          <p:cNvCxnSpPr>
            <a:stCxn id="20" idx="1"/>
          </p:cNvCxnSpPr>
          <p:nvPr/>
        </p:nvCxnSpPr>
        <p:spPr bwMode="auto">
          <a:xfrm flipH="1" flipV="1">
            <a:off x="4427984" y="3207579"/>
            <a:ext cx="936104" cy="478095"/>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3" name="Datumsplatzhalter 2"/>
          <p:cNvSpPr>
            <a:spLocks noGrp="1"/>
          </p:cNvSpPr>
          <p:nvPr>
            <p:ph type="dt" sz="half" idx="10"/>
          </p:nvPr>
        </p:nvSpPr>
        <p:spPr/>
        <p:txBody>
          <a:bodyPr/>
          <a:lstStyle/>
          <a:p>
            <a:fld id="{E63F67BF-BE0F-4BC7-9E85-A59019E3DAE5}" type="datetime1">
              <a:rPr lang="en-GB" smtClean="0"/>
              <a:pPr/>
              <a:t>08/04/2011</a:t>
            </a:fld>
            <a:endParaRPr lang="en-GB"/>
          </a:p>
        </p:txBody>
      </p:sp>
      <p:sp>
        <p:nvSpPr>
          <p:cNvPr id="9" name="Foliennummernplatzhalter 8"/>
          <p:cNvSpPr>
            <a:spLocks noGrp="1"/>
          </p:cNvSpPr>
          <p:nvPr>
            <p:ph type="sldNum" sz="quarter" idx="11"/>
          </p:nvPr>
        </p:nvSpPr>
        <p:spPr/>
        <p:txBody>
          <a:bodyPr/>
          <a:lstStyle/>
          <a:p>
            <a:fld id="{E2521953-DFC4-4140-9FF9-82538832EBA0}" type="slidenum">
              <a:rPr lang="en-GB" smtClean="0"/>
              <a:pPr/>
              <a:t>13</a:t>
            </a:fld>
            <a:endParaRPr lang="en-GB"/>
          </a:p>
        </p:txBody>
      </p:sp>
    </p:spTree>
    <p:extLst>
      <p:ext uri="{BB962C8B-B14F-4D97-AF65-F5344CB8AC3E}">
        <p14:creationId xmlns:p14="http://schemas.microsoft.com/office/powerpoint/2010/main" xmlns="" val="33733563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Two Pair Capacity: Multiplexing</a:t>
            </a:r>
            <a:endParaRPr lang="en-GB" dirty="0"/>
          </a:p>
        </p:txBody>
      </p:sp>
      <p:sp>
        <p:nvSpPr>
          <p:cNvPr id="3" name="Inhaltsplatzhalter 2"/>
          <p:cNvSpPr>
            <a:spLocks noGrp="1"/>
          </p:cNvSpPr>
          <p:nvPr>
            <p:ph idx="1"/>
          </p:nvPr>
        </p:nvSpPr>
        <p:spPr/>
        <p:txBody>
          <a:bodyPr/>
          <a:lstStyle/>
          <a:p>
            <a:r>
              <a:rPr lang="en-GB" dirty="0" smtClean="0"/>
              <a:t>An ideal MAC gives both pairs half of the capacity with no overhead:</a:t>
            </a:r>
            <a:endParaRPr lang="en-GB" dirty="0"/>
          </a:p>
        </p:txBody>
      </p:sp>
      <mc:AlternateContent xmlns:mc="http://schemas.openxmlformats.org/markup-compatibility/2006">
        <mc:Choice xmlns:a14="http://schemas.microsoft.com/office/drawing/2010/main" xmlns="" Requires="a14">
          <p:sp>
            <p:nvSpPr>
              <p:cNvPr id="4" name="Textfeld 3"/>
              <p:cNvSpPr txBox="1"/>
              <p:nvPr/>
            </p:nvSpPr>
            <p:spPr>
              <a:xfrm>
                <a:off x="1259632" y="2764868"/>
                <a:ext cx="6580419" cy="1231234"/>
              </a:xfrm>
              <a:prstGeom prst="rect">
                <a:avLst/>
              </a:prstGeom>
              <a:noFill/>
            </p:spPr>
            <p:txBody>
              <a:bodyPr wrap="square" rtlCol="0">
                <a:spAutoFit/>
              </a:bodyPr>
              <a:lstStyle/>
              <a:p>
                <a14:m>
                  <m:oMath xmlns:m="http://schemas.openxmlformats.org/officeDocument/2006/math">
                    <m:sSub>
                      <m:sSubPr>
                        <m:ctrlPr>
                          <a:rPr lang="en-GB" sz="2400" i="1" smtClean="0">
                            <a:latin typeface="Cambria Math"/>
                          </a:rPr>
                        </m:ctrlPr>
                      </m:sSubPr>
                      <m:e>
                        <m:r>
                          <a:rPr lang="de-CH" sz="2400" b="0" i="1" smtClean="0">
                            <a:latin typeface="Cambria Math"/>
                          </a:rPr>
                          <m:t>𝐶</m:t>
                        </m:r>
                      </m:e>
                      <m:sub>
                        <m:r>
                          <a:rPr lang="de-CH" sz="2400" b="0" i="1" smtClean="0">
                            <a:latin typeface="Cambria Math"/>
                          </a:rPr>
                          <m:t>𝑚𝑢𝑙𝑡𝑖𝑝𝑙𝑒𝑥𝑖𝑛𝑔</m:t>
                        </m:r>
                      </m:sub>
                    </m:sSub>
                    <m:d>
                      <m:dPr>
                        <m:ctrlPr>
                          <a:rPr lang="en-GB" sz="2400" i="1" smtClean="0">
                            <a:latin typeface="Cambria Math"/>
                          </a:rPr>
                        </m:ctrlPr>
                      </m:dPr>
                      <m:e>
                        <m:r>
                          <a:rPr lang="de-CH" sz="2400" b="0" i="1" smtClean="0">
                            <a:latin typeface="Cambria Math"/>
                          </a:rPr>
                          <m:t>𝑟</m:t>
                        </m:r>
                        <m:r>
                          <a:rPr lang="de-CH" sz="2400" b="0" i="1" smtClean="0">
                            <a:latin typeface="Cambria Math"/>
                          </a:rPr>
                          <m:t>, </m:t>
                        </m:r>
                        <m:r>
                          <a:rPr lang="de-CH" sz="2400" b="0" i="1" smtClean="0">
                            <a:latin typeface="Cambria Math"/>
                          </a:rPr>
                          <m:t>𝜃</m:t>
                        </m:r>
                      </m:e>
                    </m:d>
                    <m:r>
                      <a:rPr lang="de-CH" sz="2400" b="0" i="1" smtClean="0">
                        <a:latin typeface="Cambria Math"/>
                      </a:rPr>
                      <m:t>= </m:t>
                    </m:r>
                    <m:f>
                      <m:fPr>
                        <m:ctrlPr>
                          <a:rPr lang="de-CH" sz="2400" b="0" i="1" smtClean="0">
                            <a:latin typeface="Cambria Math"/>
                          </a:rPr>
                        </m:ctrlPr>
                      </m:fPr>
                      <m:num>
                        <m:sSub>
                          <m:sSubPr>
                            <m:ctrlPr>
                              <a:rPr lang="de-CH" sz="2400" b="0" i="1" smtClean="0">
                                <a:latin typeface="Cambria Math"/>
                              </a:rPr>
                            </m:ctrlPr>
                          </m:sSubPr>
                          <m:e>
                            <m:r>
                              <a:rPr lang="de-CH" sz="2400" b="0" i="1" smtClean="0">
                                <a:latin typeface="Cambria Math"/>
                              </a:rPr>
                              <m:t>𝐶</m:t>
                            </m:r>
                          </m:e>
                          <m:sub>
                            <m:r>
                              <a:rPr lang="de-CH" sz="2400" b="0" i="1" smtClean="0">
                                <a:latin typeface="Cambria Math"/>
                              </a:rPr>
                              <m:t>𝑠𝑖𝑛𝑔𝑙𝑒</m:t>
                            </m:r>
                          </m:sub>
                        </m:sSub>
                      </m:num>
                      <m:den>
                        <m:r>
                          <a:rPr lang="de-CH" sz="2400" b="0" i="1" smtClean="0">
                            <a:latin typeface="Cambria Math"/>
                          </a:rPr>
                          <m:t>2</m:t>
                        </m:r>
                      </m:den>
                    </m:f>
                  </m:oMath>
                </a14:m>
                <a:r>
                  <a:rPr lang="en-GB" sz="2400" dirty="0" smtClean="0"/>
                  <a:t> </a:t>
                </a:r>
                <a14:m>
                  <m:oMath xmlns:m="http://schemas.openxmlformats.org/officeDocument/2006/math">
                    <m:r>
                      <a:rPr lang="de-CH" sz="2400" i="1">
                        <a:latin typeface="Cambria Math"/>
                      </a:rPr>
                      <m:t>= </m:t>
                    </m:r>
                    <m:f>
                      <m:fPr>
                        <m:ctrlPr>
                          <a:rPr lang="de-CH" sz="2400" i="1">
                            <a:latin typeface="Cambria Math"/>
                          </a:rPr>
                        </m:ctrlPr>
                      </m:fPr>
                      <m:num>
                        <m:func>
                          <m:funcPr>
                            <m:ctrlPr>
                              <a:rPr lang="de-CH" sz="2400" i="1" smtClean="0">
                                <a:latin typeface="Cambria Math"/>
                              </a:rPr>
                            </m:ctrlPr>
                          </m:funcPr>
                          <m:fName>
                            <m:sSub>
                              <m:sSubPr>
                                <m:ctrlPr>
                                  <a:rPr lang="de-CH" sz="2400" i="1" smtClean="0">
                                    <a:latin typeface="Cambria Math"/>
                                  </a:rPr>
                                </m:ctrlPr>
                              </m:sSubPr>
                              <m:e>
                                <m:r>
                                  <m:rPr>
                                    <m:sty m:val="p"/>
                                  </m:rPr>
                                  <a:rPr lang="de-CH" sz="2400" i="0" smtClean="0">
                                    <a:latin typeface="Cambria Math"/>
                                  </a:rPr>
                                  <m:t>log</m:t>
                                </m:r>
                              </m:e>
                              <m:sub>
                                <m:r>
                                  <a:rPr lang="de-CH" sz="2400" b="0" i="1" smtClean="0">
                                    <a:latin typeface="Cambria Math"/>
                                  </a:rPr>
                                  <m:t>2</m:t>
                                </m:r>
                              </m:sub>
                            </m:sSub>
                          </m:fName>
                          <m:e>
                            <m:d>
                              <m:dPr>
                                <m:ctrlPr>
                                  <a:rPr lang="de-CH" sz="2400" i="1">
                                    <a:latin typeface="Cambria Math"/>
                                  </a:rPr>
                                </m:ctrlPr>
                              </m:dPr>
                              <m:e>
                                <m:r>
                                  <a:rPr lang="de-CH" sz="2400" i="1">
                                    <a:latin typeface="Cambria Math"/>
                                  </a:rPr>
                                  <m:t>1+ </m:t>
                                </m:r>
                                <m:f>
                                  <m:fPr>
                                    <m:ctrlPr>
                                      <a:rPr lang="de-CH" sz="2400" i="1">
                                        <a:latin typeface="Cambria Math"/>
                                      </a:rPr>
                                    </m:ctrlPr>
                                  </m:fPr>
                                  <m:num>
                                    <m:r>
                                      <a:rPr lang="de-CH" sz="2400" i="1">
                                        <a:latin typeface="Cambria Math"/>
                                      </a:rPr>
                                      <m:t> </m:t>
                                    </m:r>
                                    <m:sSup>
                                      <m:sSupPr>
                                        <m:ctrlPr>
                                          <a:rPr lang="de-CH" sz="2400" i="1">
                                            <a:latin typeface="Cambria Math"/>
                                          </a:rPr>
                                        </m:ctrlPr>
                                      </m:sSupPr>
                                      <m:e>
                                        <m:r>
                                          <a:rPr lang="de-CH" sz="2400" i="1">
                                            <a:latin typeface="Cambria Math"/>
                                          </a:rPr>
                                          <m:t>𝑟</m:t>
                                        </m:r>
                                      </m:e>
                                      <m:sup>
                                        <m:r>
                                          <a:rPr lang="de-CH" sz="2400" i="1">
                                            <a:latin typeface="Cambria Math"/>
                                          </a:rPr>
                                          <m:t>−</m:t>
                                        </m:r>
                                        <m:r>
                                          <a:rPr lang="de-CH" sz="2400" i="1">
                                            <a:latin typeface="Cambria Math"/>
                                            <a:ea typeface="Cambria Math"/>
                                          </a:rPr>
                                          <m:t>𝛼</m:t>
                                        </m:r>
                                      </m:sup>
                                    </m:sSup>
                                    <m:r>
                                      <a:rPr lang="de-CH" sz="2400" i="1">
                                        <a:latin typeface="Cambria Math"/>
                                      </a:rPr>
                                      <m:t> ∗ </m:t>
                                    </m:r>
                                    <m:sSub>
                                      <m:sSubPr>
                                        <m:ctrlPr>
                                          <a:rPr lang="de-CH" sz="2400" i="1">
                                            <a:latin typeface="Cambria Math"/>
                                          </a:rPr>
                                        </m:ctrlPr>
                                      </m:sSubPr>
                                      <m:e>
                                        <m:r>
                                          <a:rPr lang="de-CH" sz="2400" i="1">
                                            <a:latin typeface="Cambria Math"/>
                                          </a:rPr>
                                          <m:t>𝐿</m:t>
                                        </m:r>
                                      </m:e>
                                      <m:sub>
                                        <m:r>
                                          <a:rPr lang="de-CH" sz="2400" i="1">
                                            <a:latin typeface="Cambria Math"/>
                                          </a:rPr>
                                          <m:t>𝜎</m:t>
                                        </m:r>
                                      </m:sub>
                                    </m:sSub>
                                  </m:num>
                                  <m:den>
                                    <m:r>
                                      <a:rPr lang="de-CH" sz="2400" i="1">
                                        <a:latin typeface="Cambria Math"/>
                                      </a:rPr>
                                      <m:t>𝑁</m:t>
                                    </m:r>
                                  </m:den>
                                </m:f>
                              </m:e>
                            </m:d>
                          </m:e>
                        </m:func>
                      </m:num>
                      <m:den>
                        <m:r>
                          <a:rPr lang="de-CH" sz="2400" i="1">
                            <a:latin typeface="Cambria Math"/>
                          </a:rPr>
                          <m:t>2</m:t>
                        </m:r>
                      </m:den>
                    </m:f>
                  </m:oMath>
                </a14:m>
                <a:endParaRPr lang="en-GB" sz="2400" dirty="0"/>
              </a:p>
              <a:p>
                <a:endParaRPr lang="en-GB" sz="2400" dirty="0"/>
              </a:p>
            </p:txBody>
          </p:sp>
        </mc:Choice>
        <mc:Fallback>
          <p:sp>
            <p:nvSpPr>
              <p:cNvPr id="4" name="Textfeld 3"/>
              <p:cNvSpPr txBox="1">
                <a:spLocks noRot="1" noChangeAspect="1" noMove="1" noResize="1" noEditPoints="1" noAdjustHandles="1" noChangeArrowheads="1" noChangeShapeType="1" noTextEdit="1"/>
              </p:cNvSpPr>
              <p:nvPr/>
            </p:nvSpPr>
            <p:spPr>
              <a:xfrm>
                <a:off x="1259632" y="2764868"/>
                <a:ext cx="6580419" cy="1231234"/>
              </a:xfrm>
              <a:prstGeom prst="rect">
                <a:avLst/>
              </a:prstGeom>
              <a:blipFill rotWithShape="1">
                <a:blip r:embed="rId2" cstate="print"/>
                <a:stretch>
                  <a:fillRect/>
                </a:stretch>
              </a:blipFill>
            </p:spPr>
            <p:txBody>
              <a:bodyPr/>
              <a:lstStyle/>
              <a:p>
                <a:r>
                  <a:rPr lang="en-GB">
                    <a:noFill/>
                  </a:rPr>
                  <a:t> </a:t>
                </a:r>
              </a:p>
            </p:txBody>
          </p:sp>
        </mc:Fallback>
      </mc:AlternateContent>
      <p:grpSp>
        <p:nvGrpSpPr>
          <p:cNvPr id="14" name="Gruppieren 13"/>
          <p:cNvGrpSpPr/>
          <p:nvPr/>
        </p:nvGrpSpPr>
        <p:grpSpPr>
          <a:xfrm>
            <a:off x="6255875" y="5805264"/>
            <a:ext cx="2520280" cy="448958"/>
            <a:chOff x="5439225" y="4293096"/>
            <a:chExt cx="2520280" cy="448958"/>
          </a:xfrm>
        </p:grpSpPr>
        <p:cxnSp>
          <p:nvCxnSpPr>
            <p:cNvPr id="15" name="Gerade Verbindung 14"/>
            <p:cNvCxnSpPr/>
            <p:nvPr/>
          </p:nvCxnSpPr>
          <p:spPr bwMode="auto">
            <a:xfrm>
              <a:off x="5439225" y="4293096"/>
              <a:ext cx="0" cy="432048"/>
            </a:xfrm>
            <a:prstGeom prst="line">
              <a:avLst/>
            </a:prstGeom>
            <a:noFill/>
            <a:ln w="38100" cap="flat" cmpd="sng" algn="ctr">
              <a:solidFill>
                <a:schemeClr val="accent1"/>
              </a:solidFill>
              <a:prstDash val="solid"/>
              <a:round/>
              <a:headEnd type="none" w="med" len="med"/>
              <a:tailEnd type="none" w="med" len="med"/>
            </a:ln>
            <a:effectLst/>
          </p:spPr>
        </p:cxnSp>
        <p:sp>
          <p:nvSpPr>
            <p:cNvPr id="16" name="Rechteck 15"/>
            <p:cNvSpPr/>
            <p:nvPr/>
          </p:nvSpPr>
          <p:spPr bwMode="auto">
            <a:xfrm>
              <a:off x="5583241"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7" name="Rechteck 16"/>
            <p:cNvSpPr/>
            <p:nvPr/>
          </p:nvSpPr>
          <p:spPr bwMode="auto">
            <a:xfrm>
              <a:off x="6591353"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8" name="Rechteck 17"/>
            <p:cNvSpPr/>
            <p:nvPr/>
          </p:nvSpPr>
          <p:spPr bwMode="auto">
            <a:xfrm>
              <a:off x="6087297" y="4526030"/>
              <a:ext cx="504056"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9" name="Rechteck 18"/>
            <p:cNvSpPr/>
            <p:nvPr/>
          </p:nvSpPr>
          <p:spPr bwMode="auto">
            <a:xfrm>
              <a:off x="7095409" y="4509120"/>
              <a:ext cx="504056"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20" name="Gerade Verbindung 19"/>
            <p:cNvCxnSpPr/>
            <p:nvPr/>
          </p:nvCxnSpPr>
          <p:spPr bwMode="auto">
            <a:xfrm>
              <a:off x="5439225" y="4509120"/>
              <a:ext cx="2520280" cy="0"/>
            </a:xfrm>
            <a:prstGeom prst="line">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sp>
        <p:nvSpPr>
          <p:cNvPr id="6" name="Datumsplatzhalter 5"/>
          <p:cNvSpPr>
            <a:spLocks noGrp="1"/>
          </p:cNvSpPr>
          <p:nvPr>
            <p:ph type="dt" sz="half" idx="10"/>
          </p:nvPr>
        </p:nvSpPr>
        <p:spPr/>
        <p:txBody>
          <a:bodyPr/>
          <a:lstStyle/>
          <a:p>
            <a:fld id="{E3D198BC-29B6-4570-ABEC-320FA790E139}" type="datetime1">
              <a:rPr lang="en-GB" smtClean="0"/>
              <a:pPr/>
              <a:t>08/04/2011</a:t>
            </a:fld>
            <a:endParaRPr lang="en-GB"/>
          </a:p>
        </p:txBody>
      </p:sp>
      <p:sp>
        <p:nvSpPr>
          <p:cNvPr id="7" name="Foliennummernplatzhalter 6"/>
          <p:cNvSpPr>
            <a:spLocks noGrp="1"/>
          </p:cNvSpPr>
          <p:nvPr>
            <p:ph type="sldNum" sz="quarter" idx="11"/>
          </p:nvPr>
        </p:nvSpPr>
        <p:spPr/>
        <p:txBody>
          <a:bodyPr/>
          <a:lstStyle/>
          <a:p>
            <a:fld id="{E2521953-DFC4-4140-9FF9-82538832EBA0}" type="slidenum">
              <a:rPr lang="en-GB" smtClean="0"/>
              <a:pPr/>
              <a:t>14</a:t>
            </a:fld>
            <a:endParaRPr lang="en-GB"/>
          </a:p>
        </p:txBody>
      </p:sp>
    </p:spTree>
    <p:extLst>
      <p:ext uri="{BB962C8B-B14F-4D97-AF65-F5344CB8AC3E}">
        <p14:creationId xmlns:p14="http://schemas.microsoft.com/office/powerpoint/2010/main" xmlns="" val="39271805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Two Pair Capacity: Concurrency</a:t>
            </a:r>
            <a:endParaRPr lang="en-GB" dirty="0"/>
          </a:p>
        </p:txBody>
      </p:sp>
      <p:sp>
        <p:nvSpPr>
          <p:cNvPr id="3" name="Inhaltsplatzhalter 2"/>
          <p:cNvSpPr>
            <a:spLocks noGrp="1"/>
          </p:cNvSpPr>
          <p:nvPr>
            <p:ph idx="1"/>
          </p:nvPr>
        </p:nvSpPr>
        <p:spPr/>
        <p:txBody>
          <a:bodyPr/>
          <a:lstStyle/>
          <a:p>
            <a:r>
              <a:rPr lang="en-GB" dirty="0" smtClean="0"/>
              <a:t>With both pairs sending concurrently, they contribute to each other’s noise levels:</a:t>
            </a:r>
          </a:p>
          <a:p>
            <a:pPr marL="0" indent="0">
              <a:buNone/>
            </a:pPr>
            <a:endParaRPr lang="en-GB" dirty="0"/>
          </a:p>
        </p:txBody>
      </p:sp>
      <mc:AlternateContent xmlns:mc="http://schemas.openxmlformats.org/markup-compatibility/2006">
        <mc:Choice xmlns:a14="http://schemas.microsoft.com/office/drawing/2010/main" xmlns="" Requires="a14">
          <p:sp>
            <p:nvSpPr>
              <p:cNvPr id="4" name="Textfeld 3"/>
              <p:cNvSpPr txBox="1"/>
              <p:nvPr/>
            </p:nvSpPr>
            <p:spPr>
              <a:xfrm>
                <a:off x="615305" y="2852936"/>
                <a:ext cx="8182176" cy="783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a:rPr>
                          </m:ctrlPr>
                        </m:sSubPr>
                        <m:e>
                          <m:r>
                            <a:rPr lang="de-CH" sz="2000" b="0" i="1" smtClean="0">
                              <a:latin typeface="Cambria Math"/>
                            </a:rPr>
                            <m:t>𝐶</m:t>
                          </m:r>
                        </m:e>
                        <m:sub>
                          <m:r>
                            <a:rPr lang="de-CH" sz="2000" b="0" i="1" smtClean="0">
                              <a:latin typeface="Cambria Math"/>
                            </a:rPr>
                            <m:t>𝑐𝑜𝑛𝑐𝑢𝑟𝑟𝑒𝑛𝑡</m:t>
                          </m:r>
                        </m:sub>
                      </m:sSub>
                      <m:d>
                        <m:dPr>
                          <m:ctrlPr>
                            <a:rPr lang="en-GB" sz="2000" i="1" smtClean="0">
                              <a:latin typeface="Cambria Math"/>
                            </a:rPr>
                          </m:ctrlPr>
                        </m:dPr>
                        <m:e>
                          <m:r>
                            <a:rPr lang="de-CH" sz="2000" b="0" i="1" smtClean="0">
                              <a:latin typeface="Cambria Math"/>
                            </a:rPr>
                            <m:t>𝑟</m:t>
                          </m:r>
                          <m:r>
                            <a:rPr lang="de-CH" sz="2000" b="0" i="1" smtClean="0">
                              <a:latin typeface="Cambria Math"/>
                            </a:rPr>
                            <m:t>, </m:t>
                          </m:r>
                          <m:r>
                            <a:rPr lang="de-CH" sz="2000" b="0" i="1" smtClean="0">
                              <a:latin typeface="Cambria Math"/>
                            </a:rPr>
                            <m:t>𝜃</m:t>
                          </m:r>
                        </m:e>
                      </m:d>
                      <m:r>
                        <a:rPr lang="de-CH" sz="2000" b="0" i="1" smtClean="0">
                          <a:latin typeface="Cambria Math"/>
                        </a:rPr>
                        <m:t>=</m:t>
                      </m:r>
                      <m:func>
                        <m:funcPr>
                          <m:ctrlPr>
                            <a:rPr lang="de-CH" sz="2000" b="0" i="1" smtClean="0">
                              <a:latin typeface="Cambria Math"/>
                            </a:rPr>
                          </m:ctrlPr>
                        </m:funcPr>
                        <m:fName>
                          <m:sSub>
                            <m:sSubPr>
                              <m:ctrlPr>
                                <a:rPr lang="de-CH" sz="2000" b="0" i="1" smtClean="0">
                                  <a:latin typeface="Cambria Math"/>
                                </a:rPr>
                              </m:ctrlPr>
                            </m:sSubPr>
                            <m:e>
                              <m:r>
                                <m:rPr>
                                  <m:sty m:val="p"/>
                                </m:rPr>
                                <a:rPr lang="de-CH" sz="2000" b="0" i="0" smtClean="0">
                                  <a:latin typeface="Cambria Math"/>
                                </a:rPr>
                                <m:t>log</m:t>
                              </m:r>
                            </m:e>
                            <m:sub>
                              <m:r>
                                <a:rPr lang="de-CH" sz="2000" b="0" i="1" smtClean="0">
                                  <a:latin typeface="Cambria Math"/>
                                </a:rPr>
                                <m:t>2</m:t>
                              </m:r>
                            </m:sub>
                          </m:sSub>
                        </m:fName>
                        <m:e>
                          <m:d>
                            <m:dPr>
                              <m:ctrlPr>
                                <a:rPr lang="de-CH" sz="2000" i="1">
                                  <a:latin typeface="Cambria Math"/>
                                </a:rPr>
                              </m:ctrlPr>
                            </m:dPr>
                            <m:e>
                              <m:r>
                                <a:rPr lang="de-CH" sz="2000" i="1">
                                  <a:latin typeface="Cambria Math"/>
                                </a:rPr>
                                <m:t>1+ </m:t>
                              </m:r>
                              <m:f>
                                <m:fPr>
                                  <m:ctrlPr>
                                    <a:rPr lang="de-CH" sz="2000" i="1">
                                      <a:latin typeface="Cambria Math"/>
                                    </a:rPr>
                                  </m:ctrlPr>
                                </m:fPr>
                                <m:num>
                                  <m:r>
                                    <a:rPr lang="de-CH" sz="2000" i="1">
                                      <a:latin typeface="Cambria Math"/>
                                    </a:rPr>
                                    <m:t> </m:t>
                                  </m:r>
                                  <m:sSup>
                                    <m:sSupPr>
                                      <m:ctrlPr>
                                        <a:rPr lang="de-CH" sz="2000" i="1">
                                          <a:latin typeface="Cambria Math"/>
                                        </a:rPr>
                                      </m:ctrlPr>
                                    </m:sSupPr>
                                    <m:e>
                                      <m:r>
                                        <a:rPr lang="de-CH" sz="2000" i="1">
                                          <a:latin typeface="Cambria Math"/>
                                        </a:rPr>
                                        <m:t>𝑟</m:t>
                                      </m:r>
                                    </m:e>
                                    <m:sup>
                                      <m:r>
                                        <a:rPr lang="de-CH" sz="2000" i="1">
                                          <a:latin typeface="Cambria Math"/>
                                        </a:rPr>
                                        <m:t>−</m:t>
                                      </m:r>
                                      <m:r>
                                        <a:rPr lang="de-CH" sz="2000" i="1">
                                          <a:latin typeface="Cambria Math"/>
                                          <a:ea typeface="Cambria Math"/>
                                        </a:rPr>
                                        <m:t>𝛼</m:t>
                                      </m:r>
                                    </m:sup>
                                  </m:sSup>
                                  <m:r>
                                    <a:rPr lang="de-CH" sz="2000" i="1">
                                      <a:latin typeface="Cambria Math"/>
                                    </a:rPr>
                                    <m:t> ∗ </m:t>
                                  </m:r>
                                  <m:sSub>
                                    <m:sSubPr>
                                      <m:ctrlPr>
                                        <a:rPr lang="de-CH" sz="2000" i="1">
                                          <a:latin typeface="Cambria Math"/>
                                        </a:rPr>
                                      </m:ctrlPr>
                                    </m:sSubPr>
                                    <m:e>
                                      <m:r>
                                        <a:rPr lang="de-CH" sz="2000" i="1">
                                          <a:latin typeface="Cambria Math"/>
                                        </a:rPr>
                                        <m:t>𝐿</m:t>
                                      </m:r>
                                    </m:e>
                                    <m:sub>
                                      <m:r>
                                        <a:rPr lang="de-CH" sz="2000" i="1">
                                          <a:latin typeface="Cambria Math"/>
                                        </a:rPr>
                                        <m:t>𝜎</m:t>
                                      </m:r>
                                    </m:sub>
                                  </m:sSub>
                                </m:num>
                                <m:den>
                                  <m:r>
                                    <a:rPr lang="de-CH" sz="2000" i="1">
                                      <a:latin typeface="Cambria Math"/>
                                    </a:rPr>
                                    <m:t>𝑁</m:t>
                                  </m:r>
                                  <m:r>
                                    <a:rPr lang="de-CH" sz="2000" i="1">
                                      <a:latin typeface="Cambria Math"/>
                                    </a:rPr>
                                    <m:t>+</m:t>
                                  </m:r>
                                  <m:sSub>
                                    <m:sSubPr>
                                      <m:ctrlPr>
                                        <a:rPr lang="de-CH" sz="2000" i="1">
                                          <a:latin typeface="Cambria Math"/>
                                        </a:rPr>
                                      </m:ctrlPr>
                                    </m:sSubPr>
                                    <m:e>
                                      <m:r>
                                        <a:rPr lang="de-CH" sz="2000" i="1">
                                          <a:latin typeface="Cambria Math"/>
                                        </a:rPr>
                                        <m:t>𝑃</m:t>
                                      </m:r>
                                    </m:e>
                                    <m:sub>
                                      <m:r>
                                        <a:rPr lang="de-CH" sz="2000" i="1">
                                          <a:latin typeface="Cambria Math"/>
                                        </a:rPr>
                                        <m:t>𝑜𝑡h𝑒𝑟</m:t>
                                      </m:r>
                                    </m:sub>
                                  </m:sSub>
                                </m:den>
                              </m:f>
                            </m:e>
                          </m:d>
                        </m:e>
                      </m:func>
                      <m:r>
                        <a:rPr lang="de-CH" sz="2000" b="0" i="1" smtClean="0">
                          <a:latin typeface="Cambria Math"/>
                        </a:rPr>
                        <m:t>=</m:t>
                      </m:r>
                      <m:func>
                        <m:funcPr>
                          <m:ctrlPr>
                            <a:rPr lang="de-CH" sz="2000" b="0" i="1" smtClean="0">
                              <a:latin typeface="Cambria Math"/>
                            </a:rPr>
                          </m:ctrlPr>
                        </m:funcPr>
                        <m:fName>
                          <m:sSub>
                            <m:sSubPr>
                              <m:ctrlPr>
                                <a:rPr lang="de-CH" sz="2000" b="0" i="1" smtClean="0">
                                  <a:latin typeface="Cambria Math"/>
                                </a:rPr>
                              </m:ctrlPr>
                            </m:sSubPr>
                            <m:e>
                              <m:r>
                                <m:rPr>
                                  <m:sty m:val="p"/>
                                </m:rPr>
                                <a:rPr lang="de-CH" sz="2000" b="0" i="0" smtClean="0">
                                  <a:latin typeface="Cambria Math"/>
                                </a:rPr>
                                <m:t>log</m:t>
                              </m:r>
                            </m:e>
                            <m:sub>
                              <m:r>
                                <a:rPr lang="de-CH" sz="2000" b="0" i="1" smtClean="0">
                                  <a:latin typeface="Cambria Math"/>
                                </a:rPr>
                                <m:t>2</m:t>
                              </m:r>
                            </m:sub>
                          </m:sSub>
                        </m:fName>
                        <m:e>
                          <m:d>
                            <m:dPr>
                              <m:ctrlPr>
                                <a:rPr lang="de-CH" sz="2000" i="1">
                                  <a:latin typeface="Cambria Math"/>
                                </a:rPr>
                              </m:ctrlPr>
                            </m:dPr>
                            <m:e>
                              <m:r>
                                <a:rPr lang="de-CH" sz="2000" i="1">
                                  <a:latin typeface="Cambria Math"/>
                                </a:rPr>
                                <m:t>1+ </m:t>
                              </m:r>
                              <m:f>
                                <m:fPr>
                                  <m:ctrlPr>
                                    <a:rPr lang="de-CH" sz="2000" i="1">
                                      <a:latin typeface="Cambria Math"/>
                                    </a:rPr>
                                  </m:ctrlPr>
                                </m:fPr>
                                <m:num>
                                  <m:r>
                                    <a:rPr lang="de-CH" sz="2000" i="1">
                                      <a:latin typeface="Cambria Math"/>
                                    </a:rPr>
                                    <m:t> </m:t>
                                  </m:r>
                                  <m:sSup>
                                    <m:sSupPr>
                                      <m:ctrlPr>
                                        <a:rPr lang="de-CH" sz="2000" i="1">
                                          <a:latin typeface="Cambria Math"/>
                                        </a:rPr>
                                      </m:ctrlPr>
                                    </m:sSupPr>
                                    <m:e>
                                      <m:r>
                                        <a:rPr lang="de-CH" sz="2000" i="1">
                                          <a:latin typeface="Cambria Math"/>
                                        </a:rPr>
                                        <m:t>𝑟</m:t>
                                      </m:r>
                                    </m:e>
                                    <m:sup>
                                      <m:r>
                                        <a:rPr lang="de-CH" sz="2000" i="1">
                                          <a:latin typeface="Cambria Math"/>
                                        </a:rPr>
                                        <m:t>−</m:t>
                                      </m:r>
                                      <m:r>
                                        <a:rPr lang="de-CH" sz="2000" i="1">
                                          <a:latin typeface="Cambria Math"/>
                                          <a:ea typeface="Cambria Math"/>
                                        </a:rPr>
                                        <m:t>𝛼</m:t>
                                      </m:r>
                                    </m:sup>
                                  </m:sSup>
                                  <m:r>
                                    <a:rPr lang="de-CH" sz="2000" i="1">
                                      <a:latin typeface="Cambria Math"/>
                                    </a:rPr>
                                    <m:t> ∗ </m:t>
                                  </m:r>
                                  <m:sSub>
                                    <m:sSubPr>
                                      <m:ctrlPr>
                                        <a:rPr lang="de-CH" sz="2000" i="1">
                                          <a:latin typeface="Cambria Math"/>
                                        </a:rPr>
                                      </m:ctrlPr>
                                    </m:sSubPr>
                                    <m:e>
                                      <m:r>
                                        <a:rPr lang="de-CH" sz="2000" i="1">
                                          <a:latin typeface="Cambria Math"/>
                                        </a:rPr>
                                        <m:t>𝐿</m:t>
                                      </m:r>
                                    </m:e>
                                    <m:sub>
                                      <m:r>
                                        <a:rPr lang="de-CH" sz="2000" i="1">
                                          <a:latin typeface="Cambria Math"/>
                                        </a:rPr>
                                        <m:t>𝜎</m:t>
                                      </m:r>
                                    </m:sub>
                                  </m:sSub>
                                </m:num>
                                <m:den>
                                  <m:r>
                                    <a:rPr lang="de-CH" sz="2000" i="1">
                                      <a:latin typeface="Cambria Math"/>
                                    </a:rPr>
                                    <m:t>𝑁</m:t>
                                  </m:r>
                                  <m:r>
                                    <a:rPr lang="de-CH" sz="2000" i="1">
                                      <a:latin typeface="Cambria Math"/>
                                    </a:rPr>
                                    <m:t>+</m:t>
                                  </m:r>
                                  <m:sSub>
                                    <m:sSubPr>
                                      <m:ctrlPr>
                                        <a:rPr lang="de-CH" sz="2000" i="1">
                                          <a:latin typeface="Cambria Math"/>
                                        </a:rPr>
                                      </m:ctrlPr>
                                    </m:sSubPr>
                                    <m:e>
                                      <m:r>
                                        <a:rPr lang="de-CH" sz="2000" i="1">
                                          <a:latin typeface="Cambria Math"/>
                                        </a:rPr>
                                        <m:t>𝐿</m:t>
                                      </m:r>
                                      <m:r>
                                        <a:rPr lang="de-CH" sz="2000" i="1">
                                          <a:latin typeface="Cambria Math"/>
                                        </a:rPr>
                                        <m:t>′</m:t>
                                      </m:r>
                                    </m:e>
                                    <m:sub>
                                      <m:r>
                                        <a:rPr lang="de-CH" sz="2000" i="1">
                                          <a:latin typeface="Cambria Math"/>
                                        </a:rPr>
                                        <m:t>𝜎</m:t>
                                      </m:r>
                                    </m:sub>
                                  </m:sSub>
                                  <m:r>
                                    <a:rPr lang="de-CH" sz="2000" i="1">
                                      <a:latin typeface="Cambria Math"/>
                                    </a:rPr>
                                    <m:t>∗</m:t>
                                  </m:r>
                                  <m:sSup>
                                    <m:sSupPr>
                                      <m:ctrlPr>
                                        <a:rPr lang="de-CH" sz="2000" i="1">
                                          <a:latin typeface="Cambria Math"/>
                                        </a:rPr>
                                      </m:ctrlPr>
                                    </m:sSupPr>
                                    <m:e>
                                      <m:r>
                                        <m:rPr>
                                          <m:sty m:val="p"/>
                                        </m:rPr>
                                        <a:rPr lang="de-CH" sz="2000">
                                          <a:latin typeface="Cambria Math"/>
                                        </a:rPr>
                                        <m:t>Δ</m:t>
                                      </m:r>
                                      <m:r>
                                        <a:rPr lang="de-CH" sz="2000" i="1">
                                          <a:latin typeface="Cambria Math"/>
                                        </a:rPr>
                                        <m:t>𝑟</m:t>
                                      </m:r>
                                    </m:e>
                                    <m:sup>
                                      <m:r>
                                        <a:rPr lang="de-CH" sz="2000" i="1">
                                          <a:latin typeface="Cambria Math"/>
                                        </a:rPr>
                                        <m:t>−</m:t>
                                      </m:r>
                                      <m:r>
                                        <a:rPr lang="de-CH" sz="2000" i="1">
                                          <a:latin typeface="Cambria Math"/>
                                        </a:rPr>
                                        <m:t>𝛼</m:t>
                                      </m:r>
                                    </m:sup>
                                  </m:sSup>
                                </m:den>
                              </m:f>
                            </m:e>
                          </m:d>
                        </m:e>
                      </m:func>
                    </m:oMath>
                  </m:oMathPara>
                </a14:m>
                <a:endParaRPr lang="en-GB" sz="2000" dirty="0"/>
              </a:p>
            </p:txBody>
          </p:sp>
        </mc:Choice>
        <mc:Fallback>
          <p:sp>
            <p:nvSpPr>
              <p:cNvPr id="4" name="Textfeld 3"/>
              <p:cNvSpPr txBox="1">
                <a:spLocks noRot="1" noChangeAspect="1" noMove="1" noResize="1" noEditPoints="1" noAdjustHandles="1" noChangeArrowheads="1" noChangeShapeType="1" noTextEdit="1"/>
              </p:cNvSpPr>
              <p:nvPr/>
            </p:nvSpPr>
            <p:spPr>
              <a:xfrm>
                <a:off x="615305" y="2852936"/>
                <a:ext cx="8182176" cy="783869"/>
              </a:xfrm>
              <a:prstGeom prst="rect">
                <a:avLst/>
              </a:prstGeom>
              <a:blipFill rotWithShape="1">
                <a:blip r:embed="rId2" cstate="print"/>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6" name="Textfeld 5"/>
              <p:cNvSpPr txBox="1"/>
              <p:nvPr/>
            </p:nvSpPr>
            <p:spPr>
              <a:xfrm>
                <a:off x="615305" y="4581128"/>
                <a:ext cx="4014240"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CH" b="0" i="0" smtClean="0">
                          <a:latin typeface="Cambria Math"/>
                        </a:rPr>
                        <m:t>Δ</m:t>
                      </m:r>
                      <m:r>
                        <a:rPr lang="de-CH" b="0" i="1" smtClean="0">
                          <a:latin typeface="Cambria Math"/>
                        </a:rPr>
                        <m:t>𝑟</m:t>
                      </m:r>
                      <m:r>
                        <a:rPr lang="de-CH" b="0" i="1" smtClean="0">
                          <a:latin typeface="Cambria Math"/>
                        </a:rPr>
                        <m:t>= </m:t>
                      </m:r>
                      <m:rad>
                        <m:radPr>
                          <m:degHide m:val="on"/>
                          <m:ctrlPr>
                            <a:rPr lang="de-CH" b="0" i="1" smtClean="0">
                              <a:latin typeface="Cambria Math"/>
                            </a:rPr>
                          </m:ctrlPr>
                        </m:radPr>
                        <m:deg/>
                        <m:e>
                          <m:sSup>
                            <m:sSupPr>
                              <m:ctrlPr>
                                <a:rPr lang="de-CH" b="0" i="1" smtClean="0">
                                  <a:latin typeface="Cambria Math"/>
                                </a:rPr>
                              </m:ctrlPr>
                            </m:sSupPr>
                            <m:e>
                              <m:d>
                                <m:dPr>
                                  <m:ctrlPr>
                                    <a:rPr lang="de-CH" b="0" i="1" smtClean="0">
                                      <a:latin typeface="Cambria Math"/>
                                    </a:rPr>
                                  </m:ctrlPr>
                                </m:dPr>
                                <m:e>
                                  <m:r>
                                    <a:rPr lang="de-CH" b="0" i="1" smtClean="0">
                                      <a:latin typeface="Cambria Math"/>
                                    </a:rPr>
                                    <m:t>𝑟</m:t>
                                  </m:r>
                                  <m:r>
                                    <a:rPr lang="de-CH" b="0" i="1" smtClean="0">
                                      <a:latin typeface="Cambria Math"/>
                                    </a:rPr>
                                    <m:t>∗</m:t>
                                  </m:r>
                                  <m:func>
                                    <m:funcPr>
                                      <m:ctrlPr>
                                        <a:rPr lang="de-CH" b="0" i="1" smtClean="0">
                                          <a:latin typeface="Cambria Math"/>
                                        </a:rPr>
                                      </m:ctrlPr>
                                    </m:funcPr>
                                    <m:fName>
                                      <m:r>
                                        <m:rPr>
                                          <m:sty m:val="p"/>
                                        </m:rPr>
                                        <a:rPr lang="de-CH" b="0" i="0" smtClean="0">
                                          <a:latin typeface="Cambria Math"/>
                                        </a:rPr>
                                        <m:t>cos</m:t>
                                      </m:r>
                                    </m:fName>
                                    <m:e>
                                      <m:r>
                                        <a:rPr lang="de-CH" b="0" i="1" smtClean="0">
                                          <a:latin typeface="Cambria Math"/>
                                        </a:rPr>
                                        <m:t>𝜃</m:t>
                                      </m:r>
                                      <m:r>
                                        <a:rPr lang="de-CH" b="0" i="1" smtClean="0">
                                          <a:latin typeface="Cambria Math"/>
                                        </a:rPr>
                                        <m:t> −</m:t>
                                      </m:r>
                                      <m:r>
                                        <a:rPr lang="de-CH" b="0" i="1" smtClean="0">
                                          <a:latin typeface="Cambria Math"/>
                                        </a:rPr>
                                        <m:t>𝐷</m:t>
                                      </m:r>
                                    </m:e>
                                  </m:func>
                                </m:e>
                              </m:d>
                            </m:e>
                            <m:sup>
                              <m:r>
                                <a:rPr lang="de-CH" b="0" i="1" smtClean="0">
                                  <a:latin typeface="Cambria Math"/>
                                </a:rPr>
                                <m:t>2</m:t>
                              </m:r>
                            </m:sup>
                          </m:sSup>
                          <m:r>
                            <a:rPr lang="de-CH" b="0" i="1" smtClean="0">
                              <a:latin typeface="Cambria Math"/>
                            </a:rPr>
                            <m:t>+</m:t>
                          </m:r>
                          <m:sSup>
                            <m:sSupPr>
                              <m:ctrlPr>
                                <a:rPr lang="de-CH" b="0" i="1" smtClean="0">
                                  <a:latin typeface="Cambria Math"/>
                                </a:rPr>
                              </m:ctrlPr>
                            </m:sSupPr>
                            <m:e>
                              <m:d>
                                <m:dPr>
                                  <m:ctrlPr>
                                    <a:rPr lang="de-CH" b="0" i="1" smtClean="0">
                                      <a:latin typeface="Cambria Math"/>
                                    </a:rPr>
                                  </m:ctrlPr>
                                </m:dPr>
                                <m:e>
                                  <m:r>
                                    <a:rPr lang="de-CH" b="0" i="1" smtClean="0">
                                      <a:latin typeface="Cambria Math"/>
                                    </a:rPr>
                                    <m:t>𝑟</m:t>
                                  </m:r>
                                  <m:r>
                                    <a:rPr lang="de-CH" b="0" i="1" smtClean="0">
                                      <a:latin typeface="Cambria Math"/>
                                    </a:rPr>
                                    <m:t>∗</m:t>
                                  </m:r>
                                  <m:func>
                                    <m:funcPr>
                                      <m:ctrlPr>
                                        <a:rPr lang="de-CH" b="0" i="1" smtClean="0">
                                          <a:latin typeface="Cambria Math"/>
                                        </a:rPr>
                                      </m:ctrlPr>
                                    </m:funcPr>
                                    <m:fName>
                                      <m:r>
                                        <m:rPr>
                                          <m:sty m:val="p"/>
                                        </m:rPr>
                                        <a:rPr lang="de-CH" b="0" i="0" smtClean="0">
                                          <a:latin typeface="Cambria Math"/>
                                        </a:rPr>
                                        <m:t>sin</m:t>
                                      </m:r>
                                    </m:fName>
                                    <m:e>
                                      <m:r>
                                        <a:rPr lang="de-CH" b="0" i="1" smtClean="0">
                                          <a:latin typeface="Cambria Math"/>
                                        </a:rPr>
                                        <m:t>𝜃</m:t>
                                      </m:r>
                                    </m:e>
                                  </m:func>
                                </m:e>
                              </m:d>
                            </m:e>
                            <m:sup>
                              <m:r>
                                <a:rPr lang="de-CH" b="0" i="1" smtClean="0">
                                  <a:latin typeface="Cambria Math"/>
                                </a:rPr>
                                <m:t>2</m:t>
                              </m:r>
                            </m:sup>
                          </m:sSup>
                        </m:e>
                      </m:rad>
                    </m:oMath>
                  </m:oMathPara>
                </a14:m>
                <a:endParaRPr lang="en-GB" dirty="0"/>
              </a:p>
            </p:txBody>
          </p:sp>
        </mc:Choice>
        <mc:Fallback>
          <p:sp>
            <p:nvSpPr>
              <p:cNvPr id="6" name="Textfeld 5"/>
              <p:cNvSpPr txBox="1">
                <a:spLocks noRot="1" noChangeAspect="1" noMove="1" noResize="1" noEditPoints="1" noAdjustHandles="1" noChangeArrowheads="1" noChangeShapeType="1" noTextEdit="1"/>
              </p:cNvSpPr>
              <p:nvPr/>
            </p:nvSpPr>
            <p:spPr>
              <a:xfrm>
                <a:off x="615305" y="4581128"/>
                <a:ext cx="4014240" cy="427746"/>
              </a:xfrm>
              <a:prstGeom prst="rect">
                <a:avLst/>
              </a:prstGeom>
              <a:blipFill rotWithShape="1">
                <a:blip r:embed="rId3" cstate="print"/>
                <a:stretch>
                  <a:fillRect/>
                </a:stretch>
              </a:blipFill>
            </p:spPr>
            <p:txBody>
              <a:bodyPr/>
              <a:lstStyle/>
              <a:p>
                <a:r>
                  <a:rPr lang="en-GB">
                    <a:noFill/>
                  </a:rPr>
                  <a:t> </a:t>
                </a:r>
              </a:p>
            </p:txBody>
          </p:sp>
        </mc:Fallback>
      </mc:AlternateContent>
      <p:grpSp>
        <p:nvGrpSpPr>
          <p:cNvPr id="7" name="Gruppieren 6"/>
          <p:cNvGrpSpPr/>
          <p:nvPr/>
        </p:nvGrpSpPr>
        <p:grpSpPr>
          <a:xfrm>
            <a:off x="6243414" y="5805264"/>
            <a:ext cx="2520280" cy="448958"/>
            <a:chOff x="1170242" y="4293096"/>
            <a:chExt cx="2520280" cy="448958"/>
          </a:xfrm>
        </p:grpSpPr>
        <p:cxnSp>
          <p:nvCxnSpPr>
            <p:cNvPr id="8" name="Gerade Verbindung 7"/>
            <p:cNvCxnSpPr/>
            <p:nvPr/>
          </p:nvCxnSpPr>
          <p:spPr bwMode="auto">
            <a:xfrm>
              <a:off x="1170242" y="4293096"/>
              <a:ext cx="0" cy="432048"/>
            </a:xfrm>
            <a:prstGeom prst="line">
              <a:avLst/>
            </a:prstGeom>
            <a:noFill/>
            <a:ln w="38100" cap="flat" cmpd="sng" algn="ctr">
              <a:solidFill>
                <a:schemeClr val="accent1"/>
              </a:solidFill>
              <a:prstDash val="solid"/>
              <a:round/>
              <a:headEnd type="none" w="med" len="med"/>
              <a:tailEnd type="none" w="med" len="med"/>
            </a:ln>
            <a:effectLst/>
          </p:spPr>
        </p:cxnSp>
        <p:sp>
          <p:nvSpPr>
            <p:cNvPr id="9" name="Rechteck 8"/>
            <p:cNvSpPr/>
            <p:nvPr/>
          </p:nvSpPr>
          <p:spPr bwMode="auto">
            <a:xfrm>
              <a:off x="1314258"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0" name="Rechteck 9"/>
            <p:cNvSpPr/>
            <p:nvPr/>
          </p:nvSpPr>
          <p:spPr bwMode="auto">
            <a:xfrm>
              <a:off x="1970714"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1" name="Rechteck 10"/>
            <p:cNvSpPr/>
            <p:nvPr/>
          </p:nvSpPr>
          <p:spPr bwMode="auto">
            <a:xfrm>
              <a:off x="2898434"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2" name="Rechteck 11"/>
            <p:cNvSpPr/>
            <p:nvPr/>
          </p:nvSpPr>
          <p:spPr bwMode="auto">
            <a:xfrm>
              <a:off x="1566286" y="4509120"/>
              <a:ext cx="756084"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3" name="Rechteck 12"/>
            <p:cNvSpPr/>
            <p:nvPr/>
          </p:nvSpPr>
          <p:spPr bwMode="auto">
            <a:xfrm>
              <a:off x="2709144" y="4526030"/>
              <a:ext cx="504056"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14" name="Gerade Verbindung 13"/>
            <p:cNvCxnSpPr/>
            <p:nvPr/>
          </p:nvCxnSpPr>
          <p:spPr bwMode="auto">
            <a:xfrm>
              <a:off x="1170242" y="4509120"/>
              <a:ext cx="2520280" cy="0"/>
            </a:xfrm>
            <a:prstGeom prst="line">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sp>
        <p:nvSpPr>
          <p:cNvPr id="15" name="Datumsplatzhalter 14"/>
          <p:cNvSpPr>
            <a:spLocks noGrp="1"/>
          </p:cNvSpPr>
          <p:nvPr>
            <p:ph type="dt" sz="half" idx="10"/>
          </p:nvPr>
        </p:nvSpPr>
        <p:spPr/>
        <p:txBody>
          <a:bodyPr/>
          <a:lstStyle/>
          <a:p>
            <a:fld id="{6B365C60-1934-41B3-B377-67C62CB295AB}" type="datetime1">
              <a:rPr lang="en-GB" smtClean="0"/>
              <a:pPr/>
              <a:t>08/04/2011</a:t>
            </a:fld>
            <a:endParaRPr lang="en-GB"/>
          </a:p>
        </p:txBody>
      </p:sp>
      <p:sp>
        <p:nvSpPr>
          <p:cNvPr id="16" name="Foliennummernplatzhalter 15"/>
          <p:cNvSpPr>
            <a:spLocks noGrp="1"/>
          </p:cNvSpPr>
          <p:nvPr>
            <p:ph type="sldNum" sz="quarter" idx="11"/>
          </p:nvPr>
        </p:nvSpPr>
        <p:spPr/>
        <p:txBody>
          <a:bodyPr/>
          <a:lstStyle/>
          <a:p>
            <a:fld id="{E2521953-DFC4-4140-9FF9-82538832EBA0}" type="slidenum">
              <a:rPr lang="en-GB" smtClean="0"/>
              <a:pPr/>
              <a:t>15</a:t>
            </a:fld>
            <a:endParaRPr lang="en-GB"/>
          </a:p>
        </p:txBody>
      </p:sp>
    </p:spTree>
    <p:extLst>
      <p:ext uri="{BB962C8B-B14F-4D97-AF65-F5344CB8AC3E}">
        <p14:creationId xmlns:p14="http://schemas.microsoft.com/office/powerpoint/2010/main" xmlns="" val="31409660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Two Pair Capacity: Carrier Sensing MAC</a:t>
            </a:r>
            <a:endParaRPr lang="en-GB" dirty="0"/>
          </a:p>
        </p:txBody>
      </p:sp>
      <p:sp>
        <p:nvSpPr>
          <p:cNvPr id="3" name="Inhaltsplatzhalter 2"/>
          <p:cNvSpPr>
            <a:spLocks noGrp="1"/>
          </p:cNvSpPr>
          <p:nvPr>
            <p:ph idx="1"/>
          </p:nvPr>
        </p:nvSpPr>
        <p:spPr/>
        <p:txBody>
          <a:bodyPr/>
          <a:lstStyle/>
          <a:p>
            <a:r>
              <a:rPr lang="en-GB" dirty="0" smtClean="0"/>
              <a:t>Depending on a threshold, either concurrent transmission or multiplexing is chosen:</a:t>
            </a:r>
          </a:p>
          <a:p>
            <a:endParaRPr lang="en-GB" dirty="0"/>
          </a:p>
          <a:p>
            <a:endParaRPr lang="en-GB" dirty="0" smtClean="0"/>
          </a:p>
          <a:p>
            <a:endParaRPr lang="en-GB" dirty="0"/>
          </a:p>
          <a:p>
            <a:r>
              <a:rPr lang="en-GB" dirty="0" smtClean="0"/>
              <a:t>An optimal MAC would achieve:</a:t>
            </a:r>
            <a:endParaRPr lang="en-GB" dirty="0"/>
          </a:p>
        </p:txBody>
      </p:sp>
      <mc:AlternateContent xmlns:mc="http://schemas.openxmlformats.org/markup-compatibility/2006">
        <mc:Choice xmlns:a14="http://schemas.microsoft.com/office/drawing/2010/main" xmlns="" Requires="a14">
          <p:sp>
            <p:nvSpPr>
              <p:cNvPr id="4" name="Textfeld 3"/>
              <p:cNvSpPr txBox="1"/>
              <p:nvPr/>
            </p:nvSpPr>
            <p:spPr>
              <a:xfrm>
                <a:off x="1414899" y="2780928"/>
                <a:ext cx="5185009" cy="7101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de-CH" b="0" i="1" smtClean="0">
                              <a:latin typeface="Cambria Math"/>
                            </a:rPr>
                            <m:t>𝐶</m:t>
                          </m:r>
                        </m:e>
                        <m:sub>
                          <m:r>
                            <a:rPr lang="de-CH" b="0" i="1" smtClean="0">
                              <a:latin typeface="Cambria Math"/>
                            </a:rPr>
                            <m:t>𝑐𝑠</m:t>
                          </m:r>
                        </m:sub>
                      </m:sSub>
                      <m:d>
                        <m:dPr>
                          <m:ctrlPr>
                            <a:rPr lang="en-GB" i="1" smtClean="0">
                              <a:latin typeface="Cambria Math"/>
                            </a:rPr>
                          </m:ctrlPr>
                        </m:dPr>
                        <m:e>
                          <m:r>
                            <a:rPr lang="de-CH" b="0" i="1" smtClean="0">
                              <a:latin typeface="Cambria Math"/>
                            </a:rPr>
                            <m:t>𝑟</m:t>
                          </m:r>
                          <m:r>
                            <a:rPr lang="de-CH" b="0" i="1" smtClean="0">
                              <a:latin typeface="Cambria Math"/>
                            </a:rPr>
                            <m:t>, </m:t>
                          </m:r>
                          <m:r>
                            <a:rPr lang="de-CH" b="0" i="1" smtClean="0">
                              <a:latin typeface="Cambria Math"/>
                            </a:rPr>
                            <m:t>𝜃</m:t>
                          </m:r>
                        </m:e>
                      </m:d>
                      <m:d>
                        <m:dPr>
                          <m:begChr m:val="{"/>
                          <m:endChr m:val=""/>
                          <m:ctrlPr>
                            <a:rPr lang="en-GB" i="1" smtClean="0">
                              <a:latin typeface="Cambria Math"/>
                            </a:rPr>
                          </m:ctrlPr>
                        </m:dPr>
                        <m:e>
                          <m:m>
                            <m:mPr>
                              <m:mcs>
                                <m:mc>
                                  <m:mcPr>
                                    <m:count m:val="1"/>
                                    <m:mcJc m:val="center"/>
                                  </m:mcPr>
                                </m:mc>
                              </m:mcs>
                              <m:ctrlPr>
                                <a:rPr lang="en-GB" i="1" smtClean="0">
                                  <a:latin typeface="Cambria Math"/>
                                </a:rPr>
                              </m:ctrlPr>
                            </m:mPr>
                            <m:mr>
                              <m:e>
                                <m:sSub>
                                  <m:sSubPr>
                                    <m:ctrlPr>
                                      <a:rPr lang="en-GB" i="1" smtClean="0">
                                        <a:latin typeface="Cambria Math"/>
                                      </a:rPr>
                                    </m:ctrlPr>
                                  </m:sSubPr>
                                  <m:e>
                                    <m:r>
                                      <a:rPr lang="de-CH" b="0" i="1" smtClean="0">
                                        <a:latin typeface="Cambria Math"/>
                                      </a:rPr>
                                      <m:t>𝐶</m:t>
                                    </m:r>
                                  </m:e>
                                  <m:sub>
                                    <m:r>
                                      <a:rPr lang="de-CH" b="0" i="1" smtClean="0">
                                        <a:latin typeface="Cambria Math"/>
                                      </a:rPr>
                                      <m:t>𝑚𝑢𝑙𝑡𝑖𝑝𝑙𝑒𝑥𝑖𝑛𝑔</m:t>
                                    </m:r>
                                  </m:sub>
                                </m:sSub>
                                <m:d>
                                  <m:dPr>
                                    <m:ctrlPr>
                                      <a:rPr lang="en-GB" i="1" smtClean="0">
                                        <a:latin typeface="Cambria Math"/>
                                      </a:rPr>
                                    </m:ctrlPr>
                                  </m:dPr>
                                  <m:e>
                                    <m:r>
                                      <a:rPr lang="de-CH" b="0" i="1" smtClean="0">
                                        <a:latin typeface="Cambria Math"/>
                                      </a:rPr>
                                      <m:t>𝑟</m:t>
                                    </m:r>
                                    <m:r>
                                      <a:rPr lang="de-CH" b="0" i="1" smtClean="0">
                                        <a:latin typeface="Cambria Math"/>
                                      </a:rPr>
                                      <m:t>,</m:t>
                                    </m:r>
                                    <m:r>
                                      <m:rPr>
                                        <m:brk m:alnAt="7"/>
                                      </m:rPr>
                                      <a:rPr lang="de-CH" b="0" i="1" smtClean="0">
                                        <a:latin typeface="Cambria Math"/>
                                      </a:rPr>
                                      <m:t>𝜃</m:t>
                                    </m:r>
                                  </m:e>
                                </m:d>
                              </m:e>
                            </m:mr>
                            <m:mr>
                              <m:e>
                                <m:sSub>
                                  <m:sSubPr>
                                    <m:ctrlPr>
                                      <a:rPr lang="en-GB" i="1" smtClean="0">
                                        <a:latin typeface="Cambria Math"/>
                                      </a:rPr>
                                    </m:ctrlPr>
                                  </m:sSubPr>
                                  <m:e>
                                    <m:r>
                                      <a:rPr lang="de-CH" b="0" i="1" smtClean="0">
                                        <a:latin typeface="Cambria Math"/>
                                      </a:rPr>
                                      <m:t>𝐶</m:t>
                                    </m:r>
                                  </m:e>
                                  <m:sub>
                                    <m:r>
                                      <a:rPr lang="de-CH" b="0" i="1" smtClean="0">
                                        <a:latin typeface="Cambria Math"/>
                                      </a:rPr>
                                      <m:t>𝑐𝑜𝑛𝑐𝑢𝑟𝑟𝑒𝑛𝑡</m:t>
                                    </m:r>
                                  </m:sub>
                                </m:sSub>
                                <m:d>
                                  <m:dPr>
                                    <m:ctrlPr>
                                      <a:rPr lang="en-GB" i="1" smtClean="0">
                                        <a:latin typeface="Cambria Math"/>
                                      </a:rPr>
                                    </m:ctrlPr>
                                  </m:dPr>
                                  <m:e>
                                    <m:r>
                                      <a:rPr lang="de-CH" b="0" i="1" smtClean="0">
                                        <a:latin typeface="Cambria Math"/>
                                      </a:rPr>
                                      <m:t>𝑟</m:t>
                                    </m:r>
                                    <m:r>
                                      <a:rPr lang="de-CH" b="0" i="1" smtClean="0">
                                        <a:latin typeface="Cambria Math"/>
                                      </a:rPr>
                                      <m:t>,</m:t>
                                    </m:r>
                                    <m:r>
                                      <a:rPr lang="de-CH" b="0" i="1" smtClean="0">
                                        <a:latin typeface="Cambria Math"/>
                                      </a:rPr>
                                      <m:t>𝜃</m:t>
                                    </m:r>
                                  </m:e>
                                </m:d>
                              </m:e>
                            </m:mr>
                          </m:m>
                          <m:r>
                            <a:rPr lang="de-CH" b="0" i="1" smtClean="0">
                              <a:latin typeface="Cambria Math"/>
                            </a:rPr>
                            <m:t> </m:t>
                          </m:r>
                          <m:d>
                            <m:dPr>
                              <m:begChr m:val="|"/>
                              <m:endChr m:val=""/>
                              <m:ctrlPr>
                                <a:rPr lang="de-CH" b="0" i="1" smtClean="0">
                                  <a:latin typeface="Cambria Math"/>
                                </a:rPr>
                              </m:ctrlPr>
                            </m:dPr>
                            <m:e>
                              <m:m>
                                <m:mPr>
                                  <m:mcs>
                                    <m:mc>
                                      <m:mcPr>
                                        <m:count m:val="1"/>
                                        <m:mcJc m:val="center"/>
                                      </m:mcPr>
                                    </m:mc>
                                  </m:mcs>
                                  <m:ctrlPr>
                                    <a:rPr lang="de-CH" b="0" i="1" smtClean="0">
                                      <a:latin typeface="Cambria Math"/>
                                    </a:rPr>
                                  </m:ctrlPr>
                                </m:mPr>
                                <m:mr>
                                  <m:e>
                                    <m:sSup>
                                      <m:sSupPr>
                                        <m:ctrlPr>
                                          <a:rPr lang="de-CH" b="0" i="1" smtClean="0">
                                            <a:latin typeface="Cambria Math"/>
                                          </a:rPr>
                                        </m:ctrlPr>
                                      </m:sSupPr>
                                      <m:e>
                                        <m:r>
                                          <a:rPr lang="de-CH" b="0" i="1" smtClean="0">
                                            <a:latin typeface="Cambria Math"/>
                                          </a:rPr>
                                          <m:t>𝐷</m:t>
                                        </m:r>
                                      </m:e>
                                      <m:sup>
                                        <m:r>
                                          <a:rPr lang="de-CH" b="0" i="1" smtClean="0">
                                            <a:latin typeface="Cambria Math"/>
                                          </a:rPr>
                                          <m:t>−</m:t>
                                        </m:r>
                                        <m:r>
                                          <m:rPr>
                                            <m:brk m:alnAt="7"/>
                                          </m:rPr>
                                          <a:rPr lang="de-CH" b="0" i="1" smtClean="0">
                                            <a:latin typeface="Cambria Math"/>
                                          </a:rPr>
                                          <m:t>𝛼</m:t>
                                        </m:r>
                                      </m:sup>
                                    </m:sSup>
                                    <m:sSub>
                                      <m:sSubPr>
                                        <m:ctrlPr>
                                          <a:rPr lang="de-CH" b="0" i="1" smtClean="0">
                                            <a:latin typeface="Cambria Math"/>
                                          </a:rPr>
                                        </m:ctrlPr>
                                      </m:sSubPr>
                                      <m:e>
                                        <m:r>
                                          <a:rPr lang="de-CH" b="0" i="1" smtClean="0">
                                            <a:latin typeface="Cambria Math"/>
                                          </a:rPr>
                                          <m:t> </m:t>
                                        </m:r>
                                        <m:r>
                                          <a:rPr lang="de-CH" b="0" i="1" smtClean="0">
                                            <a:latin typeface="Cambria Math"/>
                                          </a:rPr>
                                          <m:t>𝐿</m:t>
                                        </m:r>
                                      </m:e>
                                      <m:sub>
                                        <m:r>
                                          <m:rPr>
                                            <m:brk m:alnAt="7"/>
                                          </m:rPr>
                                          <a:rPr lang="de-CH" b="0" i="1" smtClean="0">
                                            <a:latin typeface="Cambria Math"/>
                                          </a:rPr>
                                          <m:t>𝜎</m:t>
                                        </m:r>
                                      </m:sub>
                                    </m:sSub>
                                    <m:r>
                                      <m:rPr>
                                        <m:brk m:alnAt="7"/>
                                      </m:rPr>
                                      <a:rPr lang="de-CH" b="0" i="1" smtClean="0">
                                        <a:latin typeface="Cambria Math"/>
                                      </a:rPr>
                                      <m:t>&gt;</m:t>
                                    </m:r>
                                    <m:sSub>
                                      <m:sSubPr>
                                        <m:ctrlPr>
                                          <a:rPr lang="de-CH" b="0" i="1" smtClean="0">
                                            <a:latin typeface="Cambria Math"/>
                                          </a:rPr>
                                        </m:ctrlPr>
                                      </m:sSubPr>
                                      <m:e>
                                        <m:r>
                                          <a:rPr lang="de-CH" b="0" i="1" smtClean="0">
                                            <a:latin typeface="Cambria Math"/>
                                          </a:rPr>
                                          <m:t>𝑃</m:t>
                                        </m:r>
                                      </m:e>
                                      <m:sub>
                                        <m:r>
                                          <a:rPr lang="de-CH" b="0" i="1" smtClean="0">
                                            <a:latin typeface="Cambria Math"/>
                                          </a:rPr>
                                          <m:t>𝑡h𝑟𝑒𝑠h𝑜𝑙𝑑</m:t>
                                        </m:r>
                                      </m:sub>
                                    </m:sSub>
                                  </m:e>
                                </m:mr>
                                <m:mr>
                                  <m:e>
                                    <m:sSup>
                                      <m:sSupPr>
                                        <m:ctrlPr>
                                          <a:rPr lang="de-CH" b="0" i="1" smtClean="0">
                                            <a:latin typeface="Cambria Math"/>
                                          </a:rPr>
                                        </m:ctrlPr>
                                      </m:sSupPr>
                                      <m:e>
                                        <m:r>
                                          <a:rPr lang="de-CH" b="0" i="1" smtClean="0">
                                            <a:latin typeface="Cambria Math"/>
                                          </a:rPr>
                                          <m:t>𝐷</m:t>
                                        </m:r>
                                      </m:e>
                                      <m:sup>
                                        <m:r>
                                          <a:rPr lang="de-CH" b="0" i="1" smtClean="0">
                                            <a:latin typeface="Cambria Math"/>
                                          </a:rPr>
                                          <m:t>−</m:t>
                                        </m:r>
                                        <m:r>
                                          <a:rPr lang="de-CH" b="0" i="1" smtClean="0">
                                            <a:latin typeface="Cambria Math"/>
                                          </a:rPr>
                                          <m:t>𝛼</m:t>
                                        </m:r>
                                      </m:sup>
                                    </m:sSup>
                                    <m:sSub>
                                      <m:sSubPr>
                                        <m:ctrlPr>
                                          <a:rPr lang="de-CH" b="0" i="1" smtClean="0">
                                            <a:latin typeface="Cambria Math"/>
                                          </a:rPr>
                                        </m:ctrlPr>
                                      </m:sSubPr>
                                      <m:e>
                                        <m:r>
                                          <a:rPr lang="de-CH" b="0" i="1" smtClean="0">
                                            <a:latin typeface="Cambria Math"/>
                                          </a:rPr>
                                          <m:t> </m:t>
                                        </m:r>
                                        <m:r>
                                          <a:rPr lang="de-CH" b="0" i="1" smtClean="0">
                                            <a:latin typeface="Cambria Math"/>
                                          </a:rPr>
                                          <m:t>𝐿</m:t>
                                        </m:r>
                                      </m:e>
                                      <m:sub>
                                        <m:r>
                                          <a:rPr lang="de-CH" b="0" i="1" smtClean="0">
                                            <a:latin typeface="Cambria Math"/>
                                          </a:rPr>
                                          <m:t>𝜎</m:t>
                                        </m:r>
                                      </m:sub>
                                    </m:sSub>
                                    <m:r>
                                      <a:rPr lang="de-CH" b="0" i="1" smtClean="0">
                                        <a:latin typeface="Cambria Math"/>
                                      </a:rPr>
                                      <m:t>&lt;</m:t>
                                    </m:r>
                                    <m:sSub>
                                      <m:sSubPr>
                                        <m:ctrlPr>
                                          <a:rPr lang="de-CH" b="0" i="1" smtClean="0">
                                            <a:latin typeface="Cambria Math"/>
                                          </a:rPr>
                                        </m:ctrlPr>
                                      </m:sSubPr>
                                      <m:e>
                                        <m:r>
                                          <a:rPr lang="de-CH" b="0" i="1" smtClean="0">
                                            <a:latin typeface="Cambria Math"/>
                                          </a:rPr>
                                          <m:t>𝑃</m:t>
                                        </m:r>
                                      </m:e>
                                      <m:sub>
                                        <m:r>
                                          <a:rPr lang="de-CH" b="0" i="1" smtClean="0">
                                            <a:latin typeface="Cambria Math"/>
                                          </a:rPr>
                                          <m:t>𝑡h𝑟𝑒𝑠h𝑜𝑙𝑑</m:t>
                                        </m:r>
                                      </m:sub>
                                    </m:sSub>
                                  </m:e>
                                </m:mr>
                              </m:m>
                            </m:e>
                          </m:d>
                        </m:e>
                      </m:d>
                    </m:oMath>
                  </m:oMathPara>
                </a14:m>
                <a:endParaRPr lang="en-GB" dirty="0"/>
              </a:p>
            </p:txBody>
          </p:sp>
        </mc:Choice>
        <mc:Fallback>
          <p:sp>
            <p:nvSpPr>
              <p:cNvPr id="4" name="Textfeld 3"/>
              <p:cNvSpPr txBox="1">
                <a:spLocks noRot="1" noChangeAspect="1" noMove="1" noResize="1" noEditPoints="1" noAdjustHandles="1" noChangeArrowheads="1" noChangeShapeType="1" noTextEdit="1"/>
              </p:cNvSpPr>
              <p:nvPr/>
            </p:nvSpPr>
            <p:spPr>
              <a:xfrm>
                <a:off x="1414899" y="2780928"/>
                <a:ext cx="5185009" cy="710194"/>
              </a:xfrm>
              <a:prstGeom prst="rect">
                <a:avLst/>
              </a:prstGeom>
              <a:blipFill rotWithShape="1">
                <a:blip r:embed="rId2" cstate="print"/>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5" name="Textfeld 4"/>
              <p:cNvSpPr txBox="1"/>
              <p:nvPr/>
            </p:nvSpPr>
            <p:spPr>
              <a:xfrm>
                <a:off x="899592" y="4509120"/>
                <a:ext cx="7792903" cy="6771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de-CH" b="0" i="1" smtClean="0">
                              <a:latin typeface="Cambria Math"/>
                            </a:rPr>
                            <m:t>𝐶</m:t>
                          </m:r>
                        </m:e>
                        <m:sub>
                          <m:r>
                            <a:rPr lang="de-CH" b="0" i="1" smtClean="0">
                              <a:latin typeface="Cambria Math"/>
                            </a:rPr>
                            <m:t>𝑚𝑎𝑥</m:t>
                          </m:r>
                        </m:sub>
                      </m:sSub>
                      <m:d>
                        <m:dPr>
                          <m:ctrlPr>
                            <a:rPr lang="en-GB" i="1" smtClean="0">
                              <a:latin typeface="Cambria Math"/>
                            </a:rPr>
                          </m:ctrlPr>
                        </m:dPr>
                        <m:e>
                          <m:sSub>
                            <m:sSubPr>
                              <m:ctrlPr>
                                <a:rPr lang="en-GB" i="1" smtClean="0">
                                  <a:latin typeface="Cambria Math"/>
                                </a:rPr>
                              </m:ctrlPr>
                            </m:sSubPr>
                            <m:e>
                              <m:r>
                                <a:rPr lang="de-CH" b="0" i="1" smtClean="0">
                                  <a:latin typeface="Cambria Math"/>
                                </a:rPr>
                                <m:t>𝑟</m:t>
                              </m:r>
                            </m:e>
                            <m:sub>
                              <m:r>
                                <a:rPr lang="de-CH" b="0" i="1" smtClean="0">
                                  <a:latin typeface="Cambria Math"/>
                                </a:rPr>
                                <m:t>1</m:t>
                              </m:r>
                            </m:sub>
                          </m:sSub>
                          <m:r>
                            <a:rPr lang="de-CH" b="0" i="1" smtClean="0">
                              <a:latin typeface="Cambria Math"/>
                            </a:rPr>
                            <m:t>,</m:t>
                          </m:r>
                          <m:sSub>
                            <m:sSubPr>
                              <m:ctrlPr>
                                <a:rPr lang="de-CH" b="0" i="1" smtClean="0">
                                  <a:latin typeface="Cambria Math"/>
                                </a:rPr>
                              </m:ctrlPr>
                            </m:sSubPr>
                            <m:e>
                              <m:r>
                                <a:rPr lang="de-CH" b="0" i="1" smtClean="0">
                                  <a:latin typeface="Cambria Math"/>
                                </a:rPr>
                                <m:t>𝜃</m:t>
                              </m:r>
                            </m:e>
                            <m:sub>
                              <m:r>
                                <a:rPr lang="de-CH" b="0" i="1" smtClean="0">
                                  <a:latin typeface="Cambria Math"/>
                                </a:rPr>
                                <m:t>1</m:t>
                              </m:r>
                            </m:sub>
                          </m:sSub>
                          <m:r>
                            <a:rPr lang="de-CH" b="0" i="1" smtClean="0">
                              <a:latin typeface="Cambria Math"/>
                            </a:rPr>
                            <m:t>,</m:t>
                          </m:r>
                          <m:sSub>
                            <m:sSubPr>
                              <m:ctrlPr>
                                <a:rPr lang="de-CH" b="0" i="1" smtClean="0">
                                  <a:latin typeface="Cambria Math"/>
                                </a:rPr>
                              </m:ctrlPr>
                            </m:sSubPr>
                            <m:e>
                              <m:r>
                                <a:rPr lang="de-CH" b="0" i="1" smtClean="0">
                                  <a:latin typeface="Cambria Math"/>
                                </a:rPr>
                                <m:t>𝑟</m:t>
                              </m:r>
                            </m:e>
                            <m:sub>
                              <m:r>
                                <a:rPr lang="de-CH" b="0" i="1" smtClean="0">
                                  <a:latin typeface="Cambria Math"/>
                                </a:rPr>
                                <m:t>2</m:t>
                              </m:r>
                            </m:sub>
                          </m:sSub>
                          <m:r>
                            <a:rPr lang="de-CH" b="0" i="1" smtClean="0">
                              <a:latin typeface="Cambria Math"/>
                            </a:rPr>
                            <m:t>,</m:t>
                          </m:r>
                          <m:sSub>
                            <m:sSubPr>
                              <m:ctrlPr>
                                <a:rPr lang="de-CH" b="0" i="1" smtClean="0">
                                  <a:latin typeface="Cambria Math"/>
                                </a:rPr>
                              </m:ctrlPr>
                            </m:sSubPr>
                            <m:e>
                              <m:r>
                                <a:rPr lang="de-CH" b="0" i="1" smtClean="0">
                                  <a:latin typeface="Cambria Math"/>
                                </a:rPr>
                                <m:t>𝜃</m:t>
                              </m:r>
                            </m:e>
                            <m:sub>
                              <m:r>
                                <a:rPr lang="de-CH" b="0" i="1" smtClean="0">
                                  <a:latin typeface="Cambria Math"/>
                                </a:rPr>
                                <m:t>2</m:t>
                              </m:r>
                            </m:sub>
                          </m:sSub>
                        </m:e>
                      </m:d>
                      <m:r>
                        <a:rPr lang="de-CH" b="0" i="1" smtClean="0">
                          <a:latin typeface="Cambria Math"/>
                        </a:rPr>
                        <m:t>= </m:t>
                      </m:r>
                      <m:f>
                        <m:fPr>
                          <m:ctrlPr>
                            <a:rPr lang="de-CH" b="0" i="1" smtClean="0">
                              <a:latin typeface="Cambria Math"/>
                            </a:rPr>
                          </m:ctrlPr>
                        </m:fPr>
                        <m:num>
                          <m:r>
                            <a:rPr lang="de-CH" b="0" i="1" smtClean="0">
                              <a:latin typeface="Cambria Math"/>
                            </a:rPr>
                            <m:t>1</m:t>
                          </m:r>
                        </m:num>
                        <m:den>
                          <m:r>
                            <a:rPr lang="de-CH" b="0" i="1" smtClean="0">
                              <a:latin typeface="Cambria Math"/>
                            </a:rPr>
                            <m:t>2</m:t>
                          </m:r>
                        </m:den>
                      </m:f>
                      <m:r>
                        <a:rPr lang="de-CH" b="0" i="1" smtClean="0">
                          <a:latin typeface="Cambria Math"/>
                        </a:rPr>
                        <m:t> ∗ </m:t>
                      </m:r>
                      <m:func>
                        <m:funcPr>
                          <m:ctrlPr>
                            <a:rPr lang="de-CH" b="0" i="1" smtClean="0">
                              <a:latin typeface="Cambria Math"/>
                            </a:rPr>
                          </m:ctrlPr>
                        </m:funcPr>
                        <m:fName>
                          <m:limLow>
                            <m:limLowPr>
                              <m:ctrlPr>
                                <a:rPr lang="de-CH" b="0" i="1" smtClean="0">
                                  <a:latin typeface="Cambria Math"/>
                                </a:rPr>
                              </m:ctrlPr>
                            </m:limLowPr>
                            <m:e>
                              <m:r>
                                <m:rPr>
                                  <m:sty m:val="p"/>
                                </m:rPr>
                                <a:rPr lang="de-CH" b="0" i="0" smtClean="0">
                                  <a:latin typeface="Cambria Math"/>
                                </a:rPr>
                                <m:t>max</m:t>
                              </m:r>
                            </m:e>
                            <m:lim/>
                          </m:limLow>
                        </m:fName>
                        <m:e>
                          <m:m>
                            <m:mPr>
                              <m:mcs>
                                <m:mc>
                                  <m:mcPr>
                                    <m:count m:val="1"/>
                                    <m:mcJc m:val="center"/>
                                  </m:mcPr>
                                </m:mc>
                              </m:mcs>
                              <m:ctrlPr>
                                <a:rPr lang="de-CH" i="1">
                                  <a:latin typeface="Cambria Math"/>
                                </a:rPr>
                              </m:ctrlPr>
                            </m:mPr>
                            <m:mr>
                              <m:e>
                                <m:r>
                                  <m:rPr>
                                    <m:brk m:alnAt="7"/>
                                  </m:rPr>
                                  <a:rPr lang="de-CH" i="1">
                                    <a:latin typeface="Cambria Math"/>
                                  </a:rPr>
                                  <m:t>[</m:t>
                                </m:r>
                                <m:sSub>
                                  <m:sSubPr>
                                    <m:ctrlPr>
                                      <a:rPr lang="de-CH" i="1">
                                        <a:latin typeface="Cambria Math"/>
                                      </a:rPr>
                                    </m:ctrlPr>
                                  </m:sSubPr>
                                  <m:e>
                                    <m:r>
                                      <a:rPr lang="de-CH" i="1">
                                        <a:latin typeface="Cambria Math"/>
                                      </a:rPr>
                                      <m:t>𝐶</m:t>
                                    </m:r>
                                  </m:e>
                                  <m:sub>
                                    <m:r>
                                      <a:rPr lang="de-CH" i="1">
                                        <a:latin typeface="Cambria Math"/>
                                      </a:rPr>
                                      <m:t>𝑐𝑜𝑛𝑐𝑢𝑟𝑟𝑒𝑛𝑡</m:t>
                                    </m:r>
                                  </m:sub>
                                </m:sSub>
                                <m:d>
                                  <m:dPr>
                                    <m:ctrlPr>
                                      <a:rPr lang="de-CH" i="1">
                                        <a:latin typeface="Cambria Math"/>
                                      </a:rPr>
                                    </m:ctrlPr>
                                  </m:dPr>
                                  <m:e>
                                    <m:sSub>
                                      <m:sSubPr>
                                        <m:ctrlPr>
                                          <a:rPr lang="de-CH" i="1">
                                            <a:latin typeface="Cambria Math"/>
                                          </a:rPr>
                                        </m:ctrlPr>
                                      </m:sSubPr>
                                      <m:e>
                                        <m:r>
                                          <a:rPr lang="de-CH" i="1">
                                            <a:latin typeface="Cambria Math"/>
                                          </a:rPr>
                                          <m:t>𝑟</m:t>
                                        </m:r>
                                      </m:e>
                                      <m:sub>
                                        <m:r>
                                          <a:rPr lang="de-CH" i="1">
                                            <a:latin typeface="Cambria Math"/>
                                          </a:rPr>
                                          <m:t>1</m:t>
                                        </m:r>
                                      </m:sub>
                                    </m:sSub>
                                    <m:r>
                                      <a:rPr lang="de-CH" i="1">
                                        <a:latin typeface="Cambria Math"/>
                                      </a:rPr>
                                      <m:t>,</m:t>
                                    </m:r>
                                    <m:sSub>
                                      <m:sSubPr>
                                        <m:ctrlPr>
                                          <a:rPr lang="de-CH" i="1">
                                            <a:latin typeface="Cambria Math"/>
                                          </a:rPr>
                                        </m:ctrlPr>
                                      </m:sSubPr>
                                      <m:e>
                                        <m:r>
                                          <a:rPr lang="de-CH" i="1">
                                            <a:latin typeface="Cambria Math"/>
                                          </a:rPr>
                                          <m:t>𝜃</m:t>
                                        </m:r>
                                      </m:e>
                                      <m:sub>
                                        <m:r>
                                          <a:rPr lang="de-CH" i="1">
                                            <a:latin typeface="Cambria Math"/>
                                          </a:rPr>
                                          <m:t>1</m:t>
                                        </m:r>
                                      </m:sub>
                                    </m:sSub>
                                  </m:e>
                                </m:d>
                                <m:r>
                                  <m:rPr>
                                    <m:brk m:alnAt="7"/>
                                  </m:rPr>
                                  <a:rPr lang="de-CH" i="1">
                                    <a:latin typeface="Cambria Math"/>
                                  </a:rPr>
                                  <m:t>+</m:t>
                                </m:r>
                                <m:sSub>
                                  <m:sSubPr>
                                    <m:ctrlPr>
                                      <a:rPr lang="de-CH" i="1">
                                        <a:latin typeface="Cambria Math"/>
                                      </a:rPr>
                                    </m:ctrlPr>
                                  </m:sSubPr>
                                  <m:e>
                                    <m:r>
                                      <a:rPr lang="de-CH" i="1">
                                        <a:latin typeface="Cambria Math"/>
                                      </a:rPr>
                                      <m:t>𝐶</m:t>
                                    </m:r>
                                  </m:e>
                                  <m:sub>
                                    <m:r>
                                      <a:rPr lang="de-CH" i="1">
                                        <a:latin typeface="Cambria Math"/>
                                      </a:rPr>
                                      <m:t>𝑐𝑜𝑛𝑐𝑢𝑟𝑟𝑒𝑛𝑡</m:t>
                                    </m:r>
                                  </m:sub>
                                </m:sSub>
                                <m:d>
                                  <m:dPr>
                                    <m:ctrlPr>
                                      <a:rPr lang="de-CH" i="1">
                                        <a:latin typeface="Cambria Math"/>
                                      </a:rPr>
                                    </m:ctrlPr>
                                  </m:dPr>
                                  <m:e>
                                    <m:sSub>
                                      <m:sSubPr>
                                        <m:ctrlPr>
                                          <a:rPr lang="de-CH" i="1">
                                            <a:latin typeface="Cambria Math"/>
                                          </a:rPr>
                                        </m:ctrlPr>
                                      </m:sSubPr>
                                      <m:e>
                                        <m:r>
                                          <a:rPr lang="de-CH" i="1">
                                            <a:latin typeface="Cambria Math"/>
                                          </a:rPr>
                                          <m:t>𝑟</m:t>
                                        </m:r>
                                      </m:e>
                                      <m:sub>
                                        <m:r>
                                          <a:rPr lang="de-CH" i="1">
                                            <a:latin typeface="Cambria Math"/>
                                          </a:rPr>
                                          <m:t>2</m:t>
                                        </m:r>
                                      </m:sub>
                                    </m:sSub>
                                    <m:r>
                                      <a:rPr lang="de-CH" i="1">
                                        <a:latin typeface="Cambria Math"/>
                                      </a:rPr>
                                      <m:t>,</m:t>
                                    </m:r>
                                    <m:sSub>
                                      <m:sSubPr>
                                        <m:ctrlPr>
                                          <a:rPr lang="de-CH" i="1">
                                            <a:latin typeface="Cambria Math"/>
                                          </a:rPr>
                                        </m:ctrlPr>
                                      </m:sSubPr>
                                      <m:e>
                                        <m:r>
                                          <a:rPr lang="de-CH" i="1">
                                            <a:latin typeface="Cambria Math"/>
                                          </a:rPr>
                                          <m:t>𝜃</m:t>
                                        </m:r>
                                      </m:e>
                                      <m:sub>
                                        <m:r>
                                          <a:rPr lang="de-CH" i="1">
                                            <a:latin typeface="Cambria Math"/>
                                          </a:rPr>
                                          <m:t>2</m:t>
                                        </m:r>
                                      </m:sub>
                                    </m:sSub>
                                  </m:e>
                                </m:d>
                                <m:r>
                                  <m:rPr>
                                    <m:brk m:alnAt="7"/>
                                  </m:rPr>
                                  <a:rPr lang="de-CH" i="1">
                                    <a:latin typeface="Cambria Math"/>
                                  </a:rPr>
                                  <m:t>,</m:t>
                                </m:r>
                              </m:e>
                            </m:mr>
                            <m:mr>
                              <m:e>
                                <m:r>
                                  <a:rPr lang="de-CH" b="0" i="1" smtClean="0">
                                    <a:latin typeface="Cambria Math"/>
                                  </a:rPr>
                                  <m:t>       </m:t>
                                </m:r>
                                <m:sSub>
                                  <m:sSubPr>
                                    <m:ctrlPr>
                                      <a:rPr lang="de-CH" i="1">
                                        <a:latin typeface="Cambria Math"/>
                                      </a:rPr>
                                    </m:ctrlPr>
                                  </m:sSubPr>
                                  <m:e>
                                    <m:r>
                                      <a:rPr lang="de-CH" i="1">
                                        <a:latin typeface="Cambria Math"/>
                                      </a:rPr>
                                      <m:t>𝐶</m:t>
                                    </m:r>
                                  </m:e>
                                  <m:sub>
                                    <m:r>
                                      <a:rPr lang="de-CH" i="1">
                                        <a:latin typeface="Cambria Math"/>
                                      </a:rPr>
                                      <m:t>𝑚𝑢𝑙𝑡𝑖𝑝𝑙𝑒𝑥𝑖𝑛𝑔</m:t>
                                    </m:r>
                                  </m:sub>
                                </m:sSub>
                                <m:d>
                                  <m:dPr>
                                    <m:ctrlPr>
                                      <a:rPr lang="de-CH" i="1">
                                        <a:latin typeface="Cambria Math"/>
                                      </a:rPr>
                                    </m:ctrlPr>
                                  </m:dPr>
                                  <m:e>
                                    <m:sSub>
                                      <m:sSubPr>
                                        <m:ctrlPr>
                                          <a:rPr lang="de-CH" i="1">
                                            <a:latin typeface="Cambria Math"/>
                                          </a:rPr>
                                        </m:ctrlPr>
                                      </m:sSubPr>
                                      <m:e>
                                        <m:r>
                                          <a:rPr lang="de-CH" i="1">
                                            <a:latin typeface="Cambria Math"/>
                                          </a:rPr>
                                          <m:t>𝑟</m:t>
                                        </m:r>
                                      </m:e>
                                      <m:sub>
                                        <m:r>
                                          <a:rPr lang="de-CH" i="1">
                                            <a:latin typeface="Cambria Math"/>
                                          </a:rPr>
                                          <m:t>1</m:t>
                                        </m:r>
                                      </m:sub>
                                    </m:sSub>
                                    <m:r>
                                      <a:rPr lang="de-CH" i="1">
                                        <a:latin typeface="Cambria Math"/>
                                      </a:rPr>
                                      <m:t>,</m:t>
                                    </m:r>
                                    <m:sSub>
                                      <m:sSubPr>
                                        <m:ctrlPr>
                                          <a:rPr lang="de-CH" i="1">
                                            <a:latin typeface="Cambria Math"/>
                                          </a:rPr>
                                        </m:ctrlPr>
                                      </m:sSubPr>
                                      <m:e>
                                        <m:r>
                                          <a:rPr lang="de-CH" i="1">
                                            <a:latin typeface="Cambria Math"/>
                                          </a:rPr>
                                          <m:t>𝜃</m:t>
                                        </m:r>
                                      </m:e>
                                      <m:sub>
                                        <m:r>
                                          <a:rPr lang="de-CH" i="1">
                                            <a:latin typeface="Cambria Math"/>
                                          </a:rPr>
                                          <m:t>1</m:t>
                                        </m:r>
                                      </m:sub>
                                    </m:sSub>
                                  </m:e>
                                </m:d>
                                <m:r>
                                  <m:rPr>
                                    <m:brk m:alnAt="7"/>
                                  </m:rPr>
                                  <a:rPr lang="de-CH" i="1">
                                    <a:latin typeface="Cambria Math"/>
                                  </a:rPr>
                                  <m:t>+</m:t>
                                </m:r>
                                <m:sSub>
                                  <m:sSubPr>
                                    <m:ctrlPr>
                                      <a:rPr lang="de-CH" i="1">
                                        <a:latin typeface="Cambria Math"/>
                                      </a:rPr>
                                    </m:ctrlPr>
                                  </m:sSubPr>
                                  <m:e>
                                    <m:r>
                                      <a:rPr lang="de-CH" i="1">
                                        <a:latin typeface="Cambria Math"/>
                                      </a:rPr>
                                      <m:t>𝐶</m:t>
                                    </m:r>
                                  </m:e>
                                  <m:sub>
                                    <m:r>
                                      <a:rPr lang="de-CH" i="1">
                                        <a:latin typeface="Cambria Math"/>
                                      </a:rPr>
                                      <m:t>𝑚𝑢𝑙𝑡𝑖𝑝𝑙𝑒𝑥𝑖𝑛𝑔</m:t>
                                    </m:r>
                                  </m:sub>
                                </m:sSub>
                                <m:d>
                                  <m:dPr>
                                    <m:ctrlPr>
                                      <a:rPr lang="de-CH" i="1">
                                        <a:latin typeface="Cambria Math"/>
                                      </a:rPr>
                                    </m:ctrlPr>
                                  </m:dPr>
                                  <m:e>
                                    <m:sSub>
                                      <m:sSubPr>
                                        <m:ctrlPr>
                                          <a:rPr lang="de-CH" i="1">
                                            <a:latin typeface="Cambria Math"/>
                                          </a:rPr>
                                        </m:ctrlPr>
                                      </m:sSubPr>
                                      <m:e>
                                        <m:r>
                                          <a:rPr lang="de-CH" i="1">
                                            <a:latin typeface="Cambria Math"/>
                                          </a:rPr>
                                          <m:t>𝑟</m:t>
                                        </m:r>
                                      </m:e>
                                      <m:sub>
                                        <m:r>
                                          <a:rPr lang="de-CH" i="1">
                                            <a:latin typeface="Cambria Math"/>
                                          </a:rPr>
                                          <m:t>2</m:t>
                                        </m:r>
                                      </m:sub>
                                    </m:sSub>
                                    <m:r>
                                      <a:rPr lang="de-CH" i="1">
                                        <a:latin typeface="Cambria Math"/>
                                      </a:rPr>
                                      <m:t>,</m:t>
                                    </m:r>
                                    <m:sSub>
                                      <m:sSubPr>
                                        <m:ctrlPr>
                                          <a:rPr lang="de-CH" i="1">
                                            <a:latin typeface="Cambria Math"/>
                                          </a:rPr>
                                        </m:ctrlPr>
                                      </m:sSubPr>
                                      <m:e>
                                        <m:r>
                                          <a:rPr lang="de-CH" i="1">
                                            <a:latin typeface="Cambria Math"/>
                                          </a:rPr>
                                          <m:t>𝜃</m:t>
                                        </m:r>
                                      </m:e>
                                      <m:sub>
                                        <m:r>
                                          <a:rPr lang="de-CH" i="1">
                                            <a:latin typeface="Cambria Math"/>
                                          </a:rPr>
                                          <m:t>2</m:t>
                                        </m:r>
                                      </m:sub>
                                    </m:sSub>
                                  </m:e>
                                </m:d>
                                <m:r>
                                  <a:rPr lang="de-CH" i="1">
                                    <a:latin typeface="Cambria Math"/>
                                  </a:rPr>
                                  <m:t>]</m:t>
                                </m:r>
                              </m:e>
                            </m:mr>
                          </m:m>
                        </m:e>
                      </m:func>
                    </m:oMath>
                  </m:oMathPara>
                </a14:m>
                <a:endParaRPr lang="en-GB" dirty="0"/>
              </a:p>
            </p:txBody>
          </p:sp>
        </mc:Choice>
        <mc:Fallback>
          <p:sp>
            <p:nvSpPr>
              <p:cNvPr id="5" name="Textfeld 4"/>
              <p:cNvSpPr txBox="1">
                <a:spLocks noRot="1" noChangeAspect="1" noMove="1" noResize="1" noEditPoints="1" noAdjustHandles="1" noChangeArrowheads="1" noChangeShapeType="1" noTextEdit="1"/>
              </p:cNvSpPr>
              <p:nvPr/>
            </p:nvSpPr>
            <p:spPr>
              <a:xfrm>
                <a:off x="899592" y="4509120"/>
                <a:ext cx="7792903" cy="677173"/>
              </a:xfrm>
              <a:prstGeom prst="rect">
                <a:avLst/>
              </a:prstGeom>
              <a:blipFill rotWithShape="1">
                <a:blip r:embed="rId3" cstate="print"/>
                <a:stretch>
                  <a:fillRect/>
                </a:stretch>
              </a:blipFill>
            </p:spPr>
            <p:txBody>
              <a:bodyPr/>
              <a:lstStyle/>
              <a:p>
                <a:r>
                  <a:rPr lang="en-GB">
                    <a:noFill/>
                  </a:rPr>
                  <a:t> </a:t>
                </a:r>
              </a:p>
            </p:txBody>
          </p:sp>
        </mc:Fallback>
      </mc:AlternateContent>
      <p:sp>
        <p:nvSpPr>
          <p:cNvPr id="6" name="Datumsplatzhalter 5"/>
          <p:cNvSpPr>
            <a:spLocks noGrp="1"/>
          </p:cNvSpPr>
          <p:nvPr>
            <p:ph type="dt" sz="half" idx="10"/>
          </p:nvPr>
        </p:nvSpPr>
        <p:spPr/>
        <p:txBody>
          <a:bodyPr/>
          <a:lstStyle/>
          <a:p>
            <a:fld id="{11AA43C5-22B9-4C54-80DB-A838909EFBD5}" type="datetime1">
              <a:rPr lang="en-GB" smtClean="0"/>
              <a:pPr/>
              <a:t>08/04/2011</a:t>
            </a:fld>
            <a:endParaRPr lang="en-GB"/>
          </a:p>
        </p:txBody>
      </p:sp>
      <p:sp>
        <p:nvSpPr>
          <p:cNvPr id="7" name="Foliennummernplatzhalter 6"/>
          <p:cNvSpPr>
            <a:spLocks noGrp="1"/>
          </p:cNvSpPr>
          <p:nvPr>
            <p:ph type="sldNum" sz="quarter" idx="11"/>
          </p:nvPr>
        </p:nvSpPr>
        <p:spPr/>
        <p:txBody>
          <a:bodyPr/>
          <a:lstStyle/>
          <a:p>
            <a:fld id="{E2521953-DFC4-4140-9FF9-82538832EBA0}" type="slidenum">
              <a:rPr lang="en-GB" smtClean="0"/>
              <a:pPr/>
              <a:t>16</a:t>
            </a:fld>
            <a:endParaRPr lang="en-GB"/>
          </a:p>
        </p:txBody>
      </p:sp>
    </p:spTree>
    <p:extLst>
      <p:ext uri="{BB962C8B-B14F-4D97-AF65-F5344CB8AC3E}">
        <p14:creationId xmlns:p14="http://schemas.microsoft.com/office/powerpoint/2010/main" xmlns="" val="27644871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Average Capacity</a:t>
            </a:r>
            <a:endParaRPr lang="en-GB" dirty="0"/>
          </a:p>
        </p:txBody>
      </p:sp>
      <p:sp>
        <p:nvSpPr>
          <p:cNvPr id="3" name="Inhaltsplatzhalter 2"/>
          <p:cNvSpPr>
            <a:spLocks noGrp="1"/>
          </p:cNvSpPr>
          <p:nvPr>
            <p:ph idx="1"/>
          </p:nvPr>
        </p:nvSpPr>
        <p:spPr/>
        <p:txBody>
          <a:bodyPr/>
          <a:lstStyle/>
          <a:p>
            <a:r>
              <a:rPr lang="en-GB" dirty="0" smtClean="0"/>
              <a:t>Average capacity is determined by integrating over the </a:t>
            </a:r>
            <a:r>
              <a:rPr lang="en-GB" dirty="0" err="1" smtClean="0"/>
              <a:t>R</a:t>
            </a:r>
            <a:r>
              <a:rPr lang="en-GB" baseline="-25000" dirty="0" err="1" smtClean="0"/>
              <a:t>max</a:t>
            </a:r>
            <a:r>
              <a:rPr lang="en-GB" dirty="0" smtClean="0"/>
              <a:t>-radius circle around the sender:</a:t>
            </a:r>
            <a:endParaRPr lang="en-GB" dirty="0"/>
          </a:p>
        </p:txBody>
      </p:sp>
      <p:grpSp>
        <p:nvGrpSpPr>
          <p:cNvPr id="22" name="Gruppieren 21"/>
          <p:cNvGrpSpPr/>
          <p:nvPr/>
        </p:nvGrpSpPr>
        <p:grpSpPr>
          <a:xfrm>
            <a:off x="4693255" y="3635816"/>
            <a:ext cx="3709325" cy="2448272"/>
            <a:chOff x="755576" y="1772816"/>
            <a:chExt cx="6327672" cy="4176464"/>
          </a:xfrm>
        </p:grpSpPr>
        <p:sp>
          <p:nvSpPr>
            <p:cNvPr id="8" name="Ellipse 7"/>
            <p:cNvSpPr/>
            <p:nvPr/>
          </p:nvSpPr>
          <p:spPr bwMode="auto">
            <a:xfrm>
              <a:off x="1349642" y="2654914"/>
              <a:ext cx="2556284" cy="2556284"/>
            </a:xfrm>
            <a:prstGeom prst="ellipse">
              <a:avLst/>
            </a:prstGeom>
            <a:solidFill>
              <a:schemeClr val="accent3">
                <a:lumMod val="60000"/>
                <a:lumOff val="40000"/>
              </a:schemeClr>
            </a:solidFill>
            <a:ln>
              <a:solidFill>
                <a:schemeClr val="accent3">
                  <a:lumMod val="75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4" name="Gerade Verbindung 3"/>
            <p:cNvCxnSpPr/>
            <p:nvPr/>
          </p:nvCxnSpPr>
          <p:spPr bwMode="auto">
            <a:xfrm>
              <a:off x="755576" y="3933056"/>
              <a:ext cx="6327672"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Gerade Verbindung 4"/>
            <p:cNvCxnSpPr/>
            <p:nvPr/>
          </p:nvCxnSpPr>
          <p:spPr bwMode="auto">
            <a:xfrm>
              <a:off x="2555776" y="1772816"/>
              <a:ext cx="0" cy="417646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 name="Ellipse 5"/>
            <p:cNvSpPr/>
            <p:nvPr/>
          </p:nvSpPr>
          <p:spPr bwMode="auto">
            <a:xfrm>
              <a:off x="2483768" y="3861048"/>
              <a:ext cx="144016" cy="144016"/>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7" name="Ellipse 6"/>
            <p:cNvSpPr/>
            <p:nvPr/>
          </p:nvSpPr>
          <p:spPr bwMode="auto">
            <a:xfrm>
              <a:off x="4572000" y="3861048"/>
              <a:ext cx="144016" cy="144016"/>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9" name="Ellipse 8"/>
            <p:cNvSpPr/>
            <p:nvPr/>
          </p:nvSpPr>
          <p:spPr bwMode="auto">
            <a:xfrm>
              <a:off x="3365866" y="2654914"/>
              <a:ext cx="2556284" cy="2556284"/>
            </a:xfrm>
            <a:prstGeom prst="ellipse">
              <a:avLst/>
            </a:prstGeom>
            <a:noFill/>
            <a:ln>
              <a:solidFill>
                <a:schemeClr val="accent3">
                  <a:lumMod val="75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0" name="Ellipse 9"/>
            <p:cNvSpPr/>
            <p:nvPr/>
          </p:nvSpPr>
          <p:spPr bwMode="auto">
            <a:xfrm>
              <a:off x="5283451" y="3181618"/>
              <a:ext cx="144016" cy="144016"/>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1" name="Ellipse 10"/>
            <p:cNvSpPr/>
            <p:nvPr/>
          </p:nvSpPr>
          <p:spPr bwMode="auto">
            <a:xfrm>
              <a:off x="1547664" y="3356992"/>
              <a:ext cx="144016" cy="144016"/>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12" name="Gerade Verbindung mit Pfeil 11"/>
            <p:cNvCxnSpPr>
              <a:stCxn id="6" idx="1"/>
              <a:endCxn id="11" idx="5"/>
            </p:cNvCxnSpPr>
            <p:nvPr/>
          </p:nvCxnSpPr>
          <p:spPr bwMode="auto">
            <a:xfrm flipH="1" flipV="1">
              <a:off x="1670589" y="3479917"/>
              <a:ext cx="834270" cy="402222"/>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7" idx="7"/>
              <a:endCxn id="10" idx="3"/>
            </p:cNvCxnSpPr>
            <p:nvPr/>
          </p:nvCxnSpPr>
          <p:spPr bwMode="auto">
            <a:xfrm flipV="1">
              <a:off x="4694925" y="3304543"/>
              <a:ext cx="609617" cy="577596"/>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2555777" y="3937589"/>
              <a:ext cx="588471" cy="472528"/>
            </a:xfrm>
            <a:prstGeom prst="rect">
              <a:avLst/>
            </a:prstGeom>
            <a:noFill/>
          </p:spPr>
          <p:txBody>
            <a:bodyPr wrap="none" rtlCol="0">
              <a:spAutoFit/>
            </a:bodyPr>
            <a:lstStyle/>
            <a:p>
              <a:r>
                <a:rPr lang="en-GB" sz="1200" dirty="0" smtClean="0"/>
                <a:t>S</a:t>
              </a:r>
              <a:r>
                <a:rPr lang="en-GB" sz="1200" baseline="-25000" dirty="0" smtClean="0"/>
                <a:t>1</a:t>
              </a:r>
              <a:endParaRPr lang="en-GB" sz="1200" baseline="-25000" dirty="0"/>
            </a:p>
          </p:txBody>
        </p:sp>
        <p:sp>
          <p:nvSpPr>
            <p:cNvPr id="15" name="Textfeld 14"/>
            <p:cNvSpPr txBox="1"/>
            <p:nvPr/>
          </p:nvSpPr>
          <p:spPr>
            <a:xfrm>
              <a:off x="4644009" y="3937589"/>
              <a:ext cx="588471" cy="472528"/>
            </a:xfrm>
            <a:prstGeom prst="rect">
              <a:avLst/>
            </a:prstGeom>
            <a:noFill/>
          </p:spPr>
          <p:txBody>
            <a:bodyPr wrap="none" rtlCol="0">
              <a:spAutoFit/>
            </a:bodyPr>
            <a:lstStyle/>
            <a:p>
              <a:r>
                <a:rPr lang="en-GB" sz="1200" dirty="0" smtClean="0"/>
                <a:t>S</a:t>
              </a:r>
              <a:r>
                <a:rPr lang="en-GB" sz="1200" baseline="-25000" dirty="0"/>
                <a:t>2</a:t>
              </a:r>
            </a:p>
          </p:txBody>
        </p:sp>
        <p:sp>
          <p:nvSpPr>
            <p:cNvPr id="16" name="Textfeld 15"/>
            <p:cNvSpPr txBox="1"/>
            <p:nvPr/>
          </p:nvSpPr>
          <p:spPr>
            <a:xfrm>
              <a:off x="1407916" y="3465062"/>
              <a:ext cx="602146" cy="472528"/>
            </a:xfrm>
            <a:prstGeom prst="rect">
              <a:avLst/>
            </a:prstGeom>
            <a:noFill/>
          </p:spPr>
          <p:txBody>
            <a:bodyPr wrap="none" rtlCol="0">
              <a:spAutoFit/>
            </a:bodyPr>
            <a:lstStyle/>
            <a:p>
              <a:r>
                <a:rPr lang="en-GB" sz="1200" dirty="0"/>
                <a:t>R</a:t>
              </a:r>
              <a:r>
                <a:rPr lang="en-GB" sz="1200" baseline="-25000" dirty="0" smtClean="0"/>
                <a:t>1</a:t>
              </a:r>
              <a:endParaRPr lang="en-GB" sz="1200" baseline="-25000" dirty="0"/>
            </a:p>
          </p:txBody>
        </p:sp>
        <p:sp>
          <p:nvSpPr>
            <p:cNvPr id="17" name="Textfeld 16"/>
            <p:cNvSpPr txBox="1"/>
            <p:nvPr/>
          </p:nvSpPr>
          <p:spPr>
            <a:xfrm>
              <a:off x="5355459" y="3172325"/>
              <a:ext cx="602146" cy="472528"/>
            </a:xfrm>
            <a:prstGeom prst="rect">
              <a:avLst/>
            </a:prstGeom>
            <a:noFill/>
          </p:spPr>
          <p:txBody>
            <a:bodyPr wrap="none" rtlCol="0">
              <a:spAutoFit/>
            </a:bodyPr>
            <a:lstStyle/>
            <a:p>
              <a:r>
                <a:rPr lang="en-GB" sz="1200" dirty="0" smtClean="0"/>
                <a:t>R</a:t>
              </a:r>
              <a:r>
                <a:rPr lang="en-GB" sz="1200" baseline="-25000" dirty="0"/>
                <a:t>2</a:t>
              </a:r>
            </a:p>
          </p:txBody>
        </p:sp>
        <p:cxnSp>
          <p:nvCxnSpPr>
            <p:cNvPr id="18" name="Gerade Verbindung mit Pfeil 17"/>
            <p:cNvCxnSpPr>
              <a:stCxn id="6" idx="7"/>
              <a:endCxn id="8" idx="7"/>
            </p:cNvCxnSpPr>
            <p:nvPr/>
          </p:nvCxnSpPr>
          <p:spPr bwMode="auto">
            <a:xfrm flipV="1">
              <a:off x="2606693" y="3029273"/>
              <a:ext cx="924874" cy="852866"/>
            </a:xfrm>
            <a:prstGeom prst="straightConnector1">
              <a:avLst/>
            </a:prstGeom>
            <a:ln>
              <a:solidFill>
                <a:srgbClr val="FF0000"/>
              </a:solidFill>
              <a:headEnd type="none" w="med" len="med"/>
              <a:tailEnd type="arrow"/>
            </a:ln>
          </p:spPr>
          <p:style>
            <a:lnRef idx="1">
              <a:schemeClr val="accent5"/>
            </a:lnRef>
            <a:fillRef idx="0">
              <a:schemeClr val="accent5"/>
            </a:fillRef>
            <a:effectRef idx="0">
              <a:schemeClr val="accent5"/>
            </a:effectRef>
            <a:fontRef idx="minor">
              <a:schemeClr val="tx1"/>
            </a:fontRef>
          </p:style>
        </p:cxnSp>
        <p:sp>
          <p:nvSpPr>
            <p:cNvPr id="19" name="Textfeld 18"/>
            <p:cNvSpPr txBox="1"/>
            <p:nvPr/>
          </p:nvSpPr>
          <p:spPr>
            <a:xfrm>
              <a:off x="2677017" y="2781097"/>
              <a:ext cx="834579" cy="472528"/>
            </a:xfrm>
            <a:prstGeom prst="rect">
              <a:avLst/>
            </a:prstGeom>
            <a:noFill/>
          </p:spPr>
          <p:txBody>
            <a:bodyPr wrap="none" rtlCol="0">
              <a:spAutoFit/>
            </a:bodyPr>
            <a:lstStyle/>
            <a:p>
              <a:r>
                <a:rPr lang="en-GB" sz="1200" dirty="0" err="1" smtClean="0">
                  <a:solidFill>
                    <a:srgbClr val="FF0000"/>
                  </a:solidFill>
                </a:rPr>
                <a:t>R</a:t>
              </a:r>
              <a:r>
                <a:rPr lang="en-GB" sz="1200" baseline="-25000" dirty="0" err="1" smtClean="0">
                  <a:solidFill>
                    <a:srgbClr val="FF0000"/>
                  </a:solidFill>
                </a:rPr>
                <a:t>max</a:t>
              </a:r>
              <a:endParaRPr lang="en-GB" sz="1200" baseline="-25000" dirty="0">
                <a:solidFill>
                  <a:srgbClr val="FF0000"/>
                </a:solidFill>
              </a:endParaRPr>
            </a:p>
          </p:txBody>
        </p:sp>
        <p:cxnSp>
          <p:nvCxnSpPr>
            <p:cNvPr id="20" name="Gerade Verbindung mit Pfeil 19"/>
            <p:cNvCxnSpPr/>
            <p:nvPr/>
          </p:nvCxnSpPr>
          <p:spPr bwMode="auto">
            <a:xfrm>
              <a:off x="2555776" y="4581128"/>
              <a:ext cx="2088232" cy="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1" name="Textfeld 20"/>
            <p:cNvSpPr txBox="1"/>
            <p:nvPr/>
          </p:nvSpPr>
          <p:spPr>
            <a:xfrm>
              <a:off x="3730237" y="4580089"/>
              <a:ext cx="503703" cy="472528"/>
            </a:xfrm>
            <a:prstGeom prst="rect">
              <a:avLst/>
            </a:prstGeom>
            <a:noFill/>
          </p:spPr>
          <p:txBody>
            <a:bodyPr wrap="none" rtlCol="0">
              <a:spAutoFit/>
            </a:bodyPr>
            <a:lstStyle/>
            <a:p>
              <a:r>
                <a:rPr lang="en-GB" sz="1200" dirty="0" smtClean="0">
                  <a:solidFill>
                    <a:schemeClr val="accent2">
                      <a:lumMod val="75000"/>
                    </a:schemeClr>
                  </a:solidFill>
                </a:rPr>
                <a:t>D</a:t>
              </a:r>
              <a:endParaRPr lang="en-GB" sz="1200" dirty="0">
                <a:solidFill>
                  <a:schemeClr val="accent2">
                    <a:lumMod val="75000"/>
                  </a:schemeClr>
                </a:solidFill>
              </a:endParaRPr>
            </a:p>
          </p:txBody>
        </p:sp>
      </p:grpSp>
      <mc:AlternateContent xmlns:mc="http://schemas.openxmlformats.org/markup-compatibility/2006">
        <mc:Choice xmlns:a14="http://schemas.microsoft.com/office/drawing/2010/main" xmlns="" Requires="a14">
          <p:sp>
            <p:nvSpPr>
              <p:cNvPr id="23" name="Textfeld 22"/>
              <p:cNvSpPr txBox="1"/>
              <p:nvPr/>
            </p:nvSpPr>
            <p:spPr>
              <a:xfrm>
                <a:off x="1345178" y="2973721"/>
                <a:ext cx="4347922" cy="7230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a:rPr>
                          </m:ctrlPr>
                        </m:dPr>
                        <m:e>
                          <m:sSub>
                            <m:sSubPr>
                              <m:ctrlPr>
                                <a:rPr lang="en-GB" i="1" smtClean="0">
                                  <a:latin typeface="Cambria Math"/>
                                </a:rPr>
                              </m:ctrlPr>
                            </m:sSubPr>
                            <m:e>
                              <m:r>
                                <a:rPr lang="de-CH" b="0" i="1" smtClean="0">
                                  <a:latin typeface="Cambria Math"/>
                                </a:rPr>
                                <m:t>𝐶</m:t>
                              </m:r>
                            </m:e>
                            <m:sub>
                              <m:r>
                                <a:rPr lang="de-CH" b="0" i="1" smtClean="0">
                                  <a:latin typeface="Cambria Math"/>
                                </a:rPr>
                                <m:t>𝑖</m:t>
                              </m:r>
                            </m:sub>
                          </m:sSub>
                        </m:e>
                      </m:d>
                      <m:r>
                        <a:rPr lang="de-CH" b="0" i="1" smtClean="0">
                          <a:latin typeface="Cambria Math"/>
                        </a:rPr>
                        <m:t>= </m:t>
                      </m:r>
                      <m:f>
                        <m:fPr>
                          <m:ctrlPr>
                            <a:rPr lang="de-CH" b="0" i="1" smtClean="0">
                              <a:latin typeface="Cambria Math"/>
                            </a:rPr>
                          </m:ctrlPr>
                        </m:fPr>
                        <m:num>
                          <m:r>
                            <a:rPr lang="de-CH" b="0" i="1" smtClean="0">
                              <a:latin typeface="Cambria Math"/>
                            </a:rPr>
                            <m:t>1</m:t>
                          </m:r>
                        </m:num>
                        <m:den>
                          <m:r>
                            <a:rPr lang="de-CH" b="0" i="1" smtClean="0">
                              <a:latin typeface="Cambria Math"/>
                            </a:rPr>
                            <m:t>𝜋</m:t>
                          </m:r>
                          <m:sSup>
                            <m:sSupPr>
                              <m:ctrlPr>
                                <a:rPr lang="de-CH" b="0" i="1" smtClean="0">
                                  <a:latin typeface="Cambria Math"/>
                                </a:rPr>
                              </m:ctrlPr>
                            </m:sSupPr>
                            <m:e>
                              <m:sSub>
                                <m:sSubPr>
                                  <m:ctrlPr>
                                    <a:rPr lang="de-CH" b="0" i="1" smtClean="0">
                                      <a:latin typeface="Cambria Math"/>
                                    </a:rPr>
                                  </m:ctrlPr>
                                </m:sSubPr>
                                <m:e>
                                  <m:r>
                                    <a:rPr lang="de-CH" b="0" i="1" smtClean="0">
                                      <a:latin typeface="Cambria Math"/>
                                    </a:rPr>
                                    <m:t>𝑅</m:t>
                                  </m:r>
                                </m:e>
                                <m:sub>
                                  <m:r>
                                    <a:rPr lang="de-CH" b="0" i="1" smtClean="0">
                                      <a:latin typeface="Cambria Math"/>
                                    </a:rPr>
                                    <m:t>𝑚𝑎𝑥</m:t>
                                  </m:r>
                                </m:sub>
                              </m:sSub>
                            </m:e>
                            <m:sup>
                              <m:r>
                                <a:rPr lang="de-CH" b="0" i="1" smtClean="0">
                                  <a:latin typeface="Cambria Math"/>
                                </a:rPr>
                                <m:t>2</m:t>
                              </m:r>
                            </m:sup>
                          </m:sSup>
                        </m:den>
                      </m:f>
                      <m:r>
                        <a:rPr lang="de-CH" b="0" i="1" smtClean="0">
                          <a:latin typeface="Cambria Math"/>
                        </a:rPr>
                        <m:t> </m:t>
                      </m:r>
                      <m:nary>
                        <m:naryPr>
                          <m:ctrlPr>
                            <a:rPr lang="de-CH" b="0" i="1" smtClean="0">
                              <a:latin typeface="Cambria Math"/>
                            </a:rPr>
                          </m:ctrlPr>
                        </m:naryPr>
                        <m:sub>
                          <m:r>
                            <m:rPr>
                              <m:brk m:alnAt="23"/>
                            </m:rPr>
                            <a:rPr lang="de-CH" b="0" i="1" smtClean="0">
                              <a:latin typeface="Cambria Math"/>
                            </a:rPr>
                            <m:t>0</m:t>
                          </m:r>
                        </m:sub>
                        <m:sup>
                          <m:sSub>
                            <m:sSubPr>
                              <m:ctrlPr>
                                <a:rPr lang="de-CH" b="0" i="1" smtClean="0">
                                  <a:latin typeface="Cambria Math"/>
                                </a:rPr>
                              </m:ctrlPr>
                            </m:sSubPr>
                            <m:e>
                              <m:r>
                                <a:rPr lang="de-CH" b="0" i="1" smtClean="0">
                                  <a:latin typeface="Cambria Math"/>
                                </a:rPr>
                                <m:t>𝑅</m:t>
                              </m:r>
                            </m:e>
                            <m:sub>
                              <m:r>
                                <a:rPr lang="de-CH" b="0" i="1" smtClean="0">
                                  <a:latin typeface="Cambria Math"/>
                                </a:rPr>
                                <m:t>𝑚𝑎𝑥</m:t>
                              </m:r>
                            </m:sub>
                          </m:sSub>
                        </m:sup>
                        <m:e>
                          <m:nary>
                            <m:naryPr>
                              <m:ctrlPr>
                                <a:rPr lang="de-CH" b="0" i="1" smtClean="0">
                                  <a:latin typeface="Cambria Math"/>
                                </a:rPr>
                              </m:ctrlPr>
                            </m:naryPr>
                            <m:sub>
                              <m:r>
                                <m:rPr>
                                  <m:brk m:alnAt="23"/>
                                </m:rPr>
                                <a:rPr lang="de-CH" b="0" i="1" smtClean="0">
                                  <a:latin typeface="Cambria Math"/>
                                </a:rPr>
                                <m:t>0</m:t>
                              </m:r>
                            </m:sub>
                            <m:sup>
                              <m:r>
                                <a:rPr lang="de-CH" b="0" i="1" smtClean="0">
                                  <a:latin typeface="Cambria Math"/>
                                </a:rPr>
                                <m:t>2</m:t>
                              </m:r>
                              <m:r>
                                <a:rPr lang="de-CH" b="0" i="1" smtClean="0">
                                  <a:latin typeface="Cambria Math"/>
                                </a:rPr>
                                <m:t>𝜋</m:t>
                              </m:r>
                            </m:sup>
                            <m:e>
                              <m:sSub>
                                <m:sSubPr>
                                  <m:ctrlPr>
                                    <a:rPr lang="de-CH" b="0" i="1" smtClean="0">
                                      <a:latin typeface="Cambria Math"/>
                                    </a:rPr>
                                  </m:ctrlPr>
                                </m:sSubPr>
                                <m:e>
                                  <m:r>
                                    <a:rPr lang="de-CH" b="0" i="1" smtClean="0">
                                      <a:latin typeface="Cambria Math"/>
                                    </a:rPr>
                                    <m:t>𝐶</m:t>
                                  </m:r>
                                </m:e>
                                <m:sub>
                                  <m:r>
                                    <a:rPr lang="de-CH" b="0" i="1" smtClean="0">
                                      <a:latin typeface="Cambria Math"/>
                                    </a:rPr>
                                    <m:t>𝑖</m:t>
                                  </m:r>
                                </m:sub>
                              </m:sSub>
                              <m:d>
                                <m:dPr>
                                  <m:ctrlPr>
                                    <a:rPr lang="de-CH" b="0" i="1" smtClean="0">
                                      <a:latin typeface="Cambria Math"/>
                                    </a:rPr>
                                  </m:ctrlPr>
                                </m:dPr>
                                <m:e>
                                  <m:r>
                                    <a:rPr lang="de-CH" b="0" i="1" smtClean="0">
                                      <a:latin typeface="Cambria Math"/>
                                    </a:rPr>
                                    <m:t>𝑟</m:t>
                                  </m:r>
                                  <m:r>
                                    <a:rPr lang="de-CH" b="0" i="1" smtClean="0">
                                      <a:latin typeface="Cambria Math"/>
                                    </a:rPr>
                                    <m:t>, </m:t>
                                  </m:r>
                                  <m:r>
                                    <a:rPr lang="de-CH" b="0" i="1" smtClean="0">
                                      <a:latin typeface="Cambria Math"/>
                                    </a:rPr>
                                    <m:t>𝜃</m:t>
                                  </m:r>
                                </m:e>
                              </m:d>
                              <m:r>
                                <a:rPr lang="de-CH" b="0" i="1" smtClean="0">
                                  <a:latin typeface="Cambria Math"/>
                                </a:rPr>
                                <m:t>𝑟𝑑</m:t>
                              </m:r>
                              <m:r>
                                <a:rPr lang="de-CH" b="0" i="1" smtClean="0">
                                  <a:latin typeface="Cambria Math"/>
                                </a:rPr>
                                <m:t>𝜃</m:t>
                              </m:r>
                              <m:r>
                                <a:rPr lang="de-CH" b="0" i="1" smtClean="0">
                                  <a:latin typeface="Cambria Math"/>
                                </a:rPr>
                                <m:t>𝑑𝑟</m:t>
                              </m:r>
                            </m:e>
                          </m:nary>
                        </m:e>
                      </m:nary>
                    </m:oMath>
                  </m:oMathPara>
                </a14:m>
                <a:endParaRPr lang="en-GB" dirty="0"/>
              </a:p>
            </p:txBody>
          </p:sp>
        </mc:Choice>
        <mc:Fallback>
          <p:sp>
            <p:nvSpPr>
              <p:cNvPr id="23" name="Textfeld 22"/>
              <p:cNvSpPr txBox="1">
                <a:spLocks noRot="1" noChangeAspect="1" noMove="1" noResize="1" noEditPoints="1" noAdjustHandles="1" noChangeArrowheads="1" noChangeShapeType="1" noTextEdit="1"/>
              </p:cNvSpPr>
              <p:nvPr/>
            </p:nvSpPr>
            <p:spPr>
              <a:xfrm>
                <a:off x="1345178" y="2973721"/>
                <a:ext cx="4347922" cy="723083"/>
              </a:xfrm>
              <a:prstGeom prst="rect">
                <a:avLst/>
              </a:prstGeom>
              <a:blipFill rotWithShape="1">
                <a:blip r:embed="rId2" cstate="print"/>
                <a:stretch>
                  <a:fillRect/>
                </a:stretch>
              </a:blipFill>
            </p:spPr>
            <p:txBody>
              <a:bodyPr/>
              <a:lstStyle/>
              <a:p>
                <a:r>
                  <a:rPr lang="en-GB">
                    <a:noFill/>
                  </a:rPr>
                  <a:t> </a:t>
                </a:r>
              </a:p>
            </p:txBody>
          </p:sp>
        </mc:Fallback>
      </mc:AlternateContent>
      <p:sp>
        <p:nvSpPr>
          <p:cNvPr id="24" name="Datumsplatzhalter 23"/>
          <p:cNvSpPr>
            <a:spLocks noGrp="1"/>
          </p:cNvSpPr>
          <p:nvPr>
            <p:ph type="dt" sz="half" idx="10"/>
          </p:nvPr>
        </p:nvSpPr>
        <p:spPr/>
        <p:txBody>
          <a:bodyPr/>
          <a:lstStyle/>
          <a:p>
            <a:fld id="{E56605DD-F309-403E-B443-88CB6FDD4CE3}" type="datetime1">
              <a:rPr lang="en-GB" smtClean="0"/>
              <a:pPr/>
              <a:t>08/04/2011</a:t>
            </a:fld>
            <a:endParaRPr lang="en-GB"/>
          </a:p>
        </p:txBody>
      </p:sp>
      <p:sp>
        <p:nvSpPr>
          <p:cNvPr id="25" name="Foliennummernplatzhalter 24"/>
          <p:cNvSpPr>
            <a:spLocks noGrp="1"/>
          </p:cNvSpPr>
          <p:nvPr>
            <p:ph type="sldNum" sz="quarter" idx="11"/>
          </p:nvPr>
        </p:nvSpPr>
        <p:spPr/>
        <p:txBody>
          <a:bodyPr/>
          <a:lstStyle/>
          <a:p>
            <a:fld id="{E2521953-DFC4-4140-9FF9-82538832EBA0}" type="slidenum">
              <a:rPr lang="en-GB" smtClean="0"/>
              <a:pPr/>
              <a:t>17</a:t>
            </a:fld>
            <a:endParaRPr lang="en-GB"/>
          </a:p>
        </p:txBody>
      </p:sp>
    </p:spTree>
    <p:extLst>
      <p:ext uri="{BB962C8B-B14F-4D97-AF65-F5344CB8AC3E}">
        <p14:creationId xmlns:p14="http://schemas.microsoft.com/office/powerpoint/2010/main" xmlns="" val="22112763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Carrier Sense Performance: Border Cases</a:t>
            </a:r>
            <a:endParaRPr lang="en-GB"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xmlns="" val="3678436926"/>
              </p:ext>
            </p:extLst>
          </p:nvPr>
        </p:nvGraphicFramePr>
        <p:xfrm>
          <a:off x="381000" y="1751013"/>
          <a:ext cx="8382000" cy="1381760"/>
        </p:xfrm>
        <a:graphic>
          <a:graphicData uri="http://schemas.openxmlformats.org/drawingml/2006/table">
            <a:tbl>
              <a:tblPr firstRow="1" bandRow="1">
                <a:tableStyleId>{F5AB1C69-6EDB-4FF4-983F-18BD219EF322}</a:tableStyleId>
              </a:tblPr>
              <a:tblGrid>
                <a:gridCol w="4191000"/>
                <a:gridCol w="4191000"/>
              </a:tblGrid>
              <a:tr h="370840">
                <a:tc>
                  <a:txBody>
                    <a:bodyPr/>
                    <a:lstStyle/>
                    <a:p>
                      <a:r>
                        <a:rPr lang="en-GB" dirty="0" smtClean="0"/>
                        <a:t>Concurrency</a:t>
                      </a:r>
                      <a:endParaRPr lang="en-GB" dirty="0"/>
                    </a:p>
                  </a:txBody>
                  <a:tcPr/>
                </a:tc>
                <a:tc>
                  <a:txBody>
                    <a:bodyPr/>
                    <a:lstStyle/>
                    <a:p>
                      <a:r>
                        <a:rPr lang="en-GB" dirty="0" smtClean="0"/>
                        <a:t>Multiplexing</a:t>
                      </a:r>
                      <a:endParaRPr lang="en-GB" dirty="0"/>
                    </a:p>
                  </a:txBody>
                  <a:tcPr/>
                </a:tc>
              </a:tr>
              <a:tr h="370840">
                <a:tc>
                  <a:txBody>
                    <a:bodyPr/>
                    <a:lstStyle/>
                    <a:p>
                      <a:r>
                        <a:rPr lang="en-GB" dirty="0" smtClean="0"/>
                        <a:t>Very far: D = ∞</a:t>
                      </a:r>
                      <a:endParaRPr lang="en-GB" dirty="0"/>
                    </a:p>
                  </a:txBody>
                  <a:tcPr/>
                </a:tc>
                <a:tc>
                  <a:txBody>
                    <a:bodyPr/>
                    <a:lstStyle/>
                    <a:p>
                      <a:r>
                        <a:rPr lang="en-GB" dirty="0" smtClean="0"/>
                        <a:t>Very close: D = 0</a:t>
                      </a:r>
                      <a:endParaRPr lang="en-GB" dirty="0"/>
                    </a:p>
                  </a:txBody>
                  <a:tcPr/>
                </a:tc>
              </a:tr>
              <a:tr h="370840">
                <a:tc>
                  <a:txBody>
                    <a:bodyPr/>
                    <a:lstStyle/>
                    <a:p>
                      <a:r>
                        <a:rPr lang="en-GB" dirty="0" smtClean="0"/>
                        <a:t>No Interference → concurrency is optimal</a:t>
                      </a:r>
                      <a:endParaRPr lang="en-GB" dirty="0"/>
                    </a:p>
                  </a:txBody>
                  <a:tcPr/>
                </a:tc>
                <a:tc>
                  <a:txBody>
                    <a:bodyPr/>
                    <a:lstStyle/>
                    <a:p>
                      <a:r>
                        <a:rPr lang="en-GB" dirty="0" smtClean="0"/>
                        <a:t>SNR 0dB → multiplexing is optimal</a:t>
                      </a:r>
                      <a:endParaRPr lang="en-GB" dirty="0"/>
                    </a:p>
                  </a:txBody>
                  <a:tcPr/>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3429967"/>
            <a:ext cx="2847975" cy="290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3429000"/>
            <a:ext cx="2847975" cy="290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Datumsplatzhalter 6"/>
          <p:cNvSpPr>
            <a:spLocks noGrp="1"/>
          </p:cNvSpPr>
          <p:nvPr>
            <p:ph type="dt" sz="half" idx="10"/>
          </p:nvPr>
        </p:nvSpPr>
        <p:spPr/>
        <p:txBody>
          <a:bodyPr/>
          <a:lstStyle/>
          <a:p>
            <a:fld id="{4ABC3CA2-06E5-4DEB-8BAE-DE00BB18FC6D}" type="datetime1">
              <a:rPr lang="en-GB" smtClean="0"/>
              <a:pPr/>
              <a:t>08/04/2011</a:t>
            </a:fld>
            <a:endParaRPr lang="en-GB"/>
          </a:p>
        </p:txBody>
      </p:sp>
      <p:sp>
        <p:nvSpPr>
          <p:cNvPr id="8" name="Foliennummernplatzhalter 7"/>
          <p:cNvSpPr>
            <a:spLocks noGrp="1"/>
          </p:cNvSpPr>
          <p:nvPr>
            <p:ph type="sldNum" sz="quarter" idx="11"/>
          </p:nvPr>
        </p:nvSpPr>
        <p:spPr/>
        <p:txBody>
          <a:bodyPr/>
          <a:lstStyle/>
          <a:p>
            <a:fld id="{E2521953-DFC4-4140-9FF9-82538832EBA0}" type="slidenum">
              <a:rPr lang="en-GB" smtClean="0"/>
              <a:pPr/>
              <a:t>18</a:t>
            </a:fld>
            <a:endParaRPr lang="en-GB"/>
          </a:p>
        </p:txBody>
      </p:sp>
    </p:spTree>
    <p:extLst>
      <p:ext uri="{BB962C8B-B14F-4D97-AF65-F5344CB8AC3E}">
        <p14:creationId xmlns:p14="http://schemas.microsoft.com/office/powerpoint/2010/main" xmlns="" val="23879495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Capacity Landscape</a:t>
            </a:r>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0" y="2636912"/>
            <a:ext cx="2857500" cy="290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2636911"/>
            <a:ext cx="2847975" cy="290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33388" y="2636912"/>
            <a:ext cx="2857500" cy="290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atumsplatzhalter 2"/>
          <p:cNvSpPr>
            <a:spLocks noGrp="1"/>
          </p:cNvSpPr>
          <p:nvPr>
            <p:ph type="dt" sz="half" idx="10"/>
          </p:nvPr>
        </p:nvSpPr>
        <p:spPr/>
        <p:txBody>
          <a:bodyPr/>
          <a:lstStyle/>
          <a:p>
            <a:fld id="{D3F7B58D-30FC-4517-A061-2E2B6AEAA594}" type="datetime1">
              <a:rPr lang="en-GB" smtClean="0"/>
              <a:pPr/>
              <a:t>08/04/2011</a:t>
            </a:fld>
            <a:endParaRPr lang="en-GB"/>
          </a:p>
        </p:txBody>
      </p:sp>
      <p:sp>
        <p:nvSpPr>
          <p:cNvPr id="4" name="Foliennummernplatzhalter 3"/>
          <p:cNvSpPr>
            <a:spLocks noGrp="1"/>
          </p:cNvSpPr>
          <p:nvPr>
            <p:ph type="sldNum" sz="quarter" idx="11"/>
          </p:nvPr>
        </p:nvSpPr>
        <p:spPr/>
        <p:txBody>
          <a:bodyPr/>
          <a:lstStyle/>
          <a:p>
            <a:fld id="{E2521953-DFC4-4140-9FF9-82538832EBA0}" type="slidenum">
              <a:rPr lang="en-GB" smtClean="0"/>
              <a:pPr/>
              <a:t>19</a:t>
            </a:fld>
            <a:endParaRPr lang="en-GB"/>
          </a:p>
        </p:txBody>
      </p:sp>
    </p:spTree>
    <p:extLst>
      <p:ext uri="{BB962C8B-B14F-4D97-AF65-F5344CB8AC3E}">
        <p14:creationId xmlns:p14="http://schemas.microsoft.com/office/powerpoint/2010/main" xmlns="" val="17842956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So </a:t>
            </a:r>
            <a:r>
              <a:rPr lang="de-CH" dirty="0" err="1" smtClean="0"/>
              <a:t>what</a:t>
            </a:r>
            <a:r>
              <a:rPr lang="de-CH" dirty="0" smtClean="0"/>
              <a:t> </a:t>
            </a:r>
            <a:r>
              <a:rPr lang="de-CH" dirty="0" err="1" smtClean="0"/>
              <a:t>is</a:t>
            </a:r>
            <a:r>
              <a:rPr lang="de-CH" dirty="0" smtClean="0"/>
              <a:t> </a:t>
            </a:r>
            <a:r>
              <a:rPr lang="de-CH" dirty="0"/>
              <a:t>C</a:t>
            </a:r>
            <a:r>
              <a:rPr lang="de-CH" dirty="0" smtClean="0"/>
              <a:t>arrier </a:t>
            </a:r>
            <a:r>
              <a:rPr lang="de-CH" dirty="0"/>
              <a:t>S</a:t>
            </a:r>
            <a:r>
              <a:rPr lang="de-CH" dirty="0" smtClean="0"/>
              <a:t>ense?</a:t>
            </a:r>
            <a:endParaRPr lang="de-CH" dirty="0"/>
          </a:p>
        </p:txBody>
      </p:sp>
      <p:sp>
        <p:nvSpPr>
          <p:cNvPr id="3" name="Inhaltsplatzhalter 2"/>
          <p:cNvSpPr>
            <a:spLocks noGrp="1"/>
          </p:cNvSpPr>
          <p:nvPr>
            <p:ph idx="1"/>
          </p:nvPr>
        </p:nvSpPr>
        <p:spPr/>
        <p:txBody>
          <a:bodyPr/>
          <a:lstStyle/>
          <a:p>
            <a:r>
              <a:rPr lang="en-GB" dirty="0" smtClean="0"/>
              <a:t>Problem: One medium (wire, frequency, …) shared between multiple senders</a:t>
            </a:r>
          </a:p>
          <a:p>
            <a:endParaRPr lang="en-GB" dirty="0"/>
          </a:p>
          <a:p>
            <a:r>
              <a:rPr lang="en-GB" dirty="0" smtClean="0"/>
              <a:t>Possible solution: Listen on medium before transmitting</a:t>
            </a:r>
          </a:p>
          <a:p>
            <a:endParaRPr lang="en-GB" dirty="0"/>
          </a:p>
          <a:p>
            <a:r>
              <a:rPr lang="en-GB" dirty="0" smtClean="0"/>
              <a:t>Monitor for power vs. detect valid packets</a:t>
            </a:r>
          </a:p>
          <a:p>
            <a:endParaRPr lang="en-GB" dirty="0"/>
          </a:p>
          <a:p>
            <a:r>
              <a:rPr lang="en-GB" dirty="0" smtClean="0"/>
              <a:t>Many variants: CSMA/CD, CSMA/CA, probability-based, fixed-order, …</a:t>
            </a:r>
            <a:endParaRPr lang="en-GB" dirty="0"/>
          </a:p>
        </p:txBody>
      </p:sp>
      <p:grpSp>
        <p:nvGrpSpPr>
          <p:cNvPr id="4" name="Gruppieren 3"/>
          <p:cNvGrpSpPr/>
          <p:nvPr/>
        </p:nvGrpSpPr>
        <p:grpSpPr>
          <a:xfrm>
            <a:off x="6243414" y="5805264"/>
            <a:ext cx="2520280" cy="448958"/>
            <a:chOff x="1170242" y="4293096"/>
            <a:chExt cx="2520280" cy="448958"/>
          </a:xfrm>
        </p:grpSpPr>
        <p:cxnSp>
          <p:nvCxnSpPr>
            <p:cNvPr id="5" name="Gerade Verbindung 4"/>
            <p:cNvCxnSpPr/>
            <p:nvPr/>
          </p:nvCxnSpPr>
          <p:spPr bwMode="auto">
            <a:xfrm>
              <a:off x="1170242" y="4293096"/>
              <a:ext cx="0" cy="432048"/>
            </a:xfrm>
            <a:prstGeom prst="line">
              <a:avLst/>
            </a:prstGeom>
            <a:noFill/>
            <a:ln w="38100" cap="flat" cmpd="sng" algn="ctr">
              <a:solidFill>
                <a:schemeClr val="accent1"/>
              </a:solidFill>
              <a:prstDash val="solid"/>
              <a:round/>
              <a:headEnd type="none" w="med" len="med"/>
              <a:tailEnd type="none" w="med" len="med"/>
            </a:ln>
            <a:effectLst/>
          </p:spPr>
        </p:cxnSp>
        <p:sp>
          <p:nvSpPr>
            <p:cNvPr id="6" name="Rechteck 5"/>
            <p:cNvSpPr/>
            <p:nvPr/>
          </p:nvSpPr>
          <p:spPr bwMode="auto">
            <a:xfrm>
              <a:off x="1314258"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7" name="Rechteck 6"/>
            <p:cNvSpPr/>
            <p:nvPr/>
          </p:nvSpPr>
          <p:spPr bwMode="auto">
            <a:xfrm>
              <a:off x="1970714"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8" name="Rechteck 7"/>
            <p:cNvSpPr/>
            <p:nvPr/>
          </p:nvSpPr>
          <p:spPr bwMode="auto">
            <a:xfrm>
              <a:off x="2898434"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9" name="Rechteck 8"/>
            <p:cNvSpPr/>
            <p:nvPr/>
          </p:nvSpPr>
          <p:spPr bwMode="auto">
            <a:xfrm>
              <a:off x="1566286" y="4509120"/>
              <a:ext cx="756084"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0" name="Rechteck 9"/>
            <p:cNvSpPr/>
            <p:nvPr/>
          </p:nvSpPr>
          <p:spPr bwMode="auto">
            <a:xfrm>
              <a:off x="2709144" y="4526030"/>
              <a:ext cx="504056"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11" name="Gerade Verbindung 10"/>
            <p:cNvCxnSpPr/>
            <p:nvPr/>
          </p:nvCxnSpPr>
          <p:spPr bwMode="auto">
            <a:xfrm>
              <a:off x="1170242" y="4509120"/>
              <a:ext cx="2520280" cy="0"/>
            </a:xfrm>
            <a:prstGeom prst="line">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sp>
        <p:nvSpPr>
          <p:cNvPr id="12" name="Datumsplatzhalter 11"/>
          <p:cNvSpPr>
            <a:spLocks noGrp="1"/>
          </p:cNvSpPr>
          <p:nvPr>
            <p:ph type="dt" sz="half" idx="10"/>
          </p:nvPr>
        </p:nvSpPr>
        <p:spPr/>
        <p:txBody>
          <a:bodyPr/>
          <a:lstStyle/>
          <a:p>
            <a:fld id="{061A7EBA-1C07-496F-A92D-E6FBA6904104}" type="datetime1">
              <a:rPr lang="en-GB" smtClean="0"/>
              <a:pPr/>
              <a:t>08/04/2011</a:t>
            </a:fld>
            <a:endParaRPr lang="en-GB"/>
          </a:p>
        </p:txBody>
      </p:sp>
      <p:sp>
        <p:nvSpPr>
          <p:cNvPr id="13" name="Foliennummernplatzhalter 12"/>
          <p:cNvSpPr>
            <a:spLocks noGrp="1"/>
          </p:cNvSpPr>
          <p:nvPr>
            <p:ph type="sldNum" sz="quarter" idx="11"/>
          </p:nvPr>
        </p:nvSpPr>
        <p:spPr/>
        <p:txBody>
          <a:bodyPr/>
          <a:lstStyle/>
          <a:p>
            <a:fld id="{E2521953-DFC4-4140-9FF9-82538832EBA0}" type="slidenum">
              <a:rPr lang="en-GB" smtClean="0"/>
              <a:pPr/>
              <a:t>2</a:t>
            </a:fld>
            <a:endParaRPr lang="en-GB"/>
          </a:p>
        </p:txBody>
      </p:sp>
    </p:spTree>
    <p:extLst>
      <p:ext uri="{BB962C8B-B14F-4D97-AF65-F5344CB8AC3E}">
        <p14:creationId xmlns:p14="http://schemas.microsoft.com/office/powerpoint/2010/main" xmlns="" val="24695552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CS Performance: Receiver’s Choice</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2111988"/>
            <a:ext cx="2647950" cy="256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6881" y="2111988"/>
            <a:ext cx="2619375" cy="262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2160" y="2111988"/>
            <a:ext cx="2714625" cy="261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feld 3"/>
          <p:cNvSpPr txBox="1"/>
          <p:nvPr/>
        </p:nvSpPr>
        <p:spPr>
          <a:xfrm>
            <a:off x="755576" y="4941168"/>
            <a:ext cx="5121915" cy="923330"/>
          </a:xfrm>
          <a:prstGeom prst="rect">
            <a:avLst/>
          </a:prstGeom>
          <a:noFill/>
        </p:spPr>
        <p:txBody>
          <a:bodyPr wrap="none" rtlCol="0">
            <a:spAutoFit/>
          </a:bodyPr>
          <a:lstStyle/>
          <a:p>
            <a:r>
              <a:rPr lang="en-GB" dirty="0" smtClean="0"/>
              <a:t>Dark area:	Receiver prefers concurrency</a:t>
            </a:r>
          </a:p>
          <a:p>
            <a:r>
              <a:rPr lang="en-GB" dirty="0" smtClean="0"/>
              <a:t>Light area:	Receiver prefers multiplexing</a:t>
            </a:r>
          </a:p>
          <a:p>
            <a:r>
              <a:rPr lang="en-GB" dirty="0" smtClean="0"/>
              <a:t>White area: 	Receiver requires multiplexing</a:t>
            </a:r>
            <a:endParaRPr lang="en-GB" dirty="0"/>
          </a:p>
        </p:txBody>
      </p:sp>
      <p:sp>
        <p:nvSpPr>
          <p:cNvPr id="3" name="Textfeld 2"/>
          <p:cNvSpPr txBox="1"/>
          <p:nvPr/>
        </p:nvSpPr>
        <p:spPr>
          <a:xfrm>
            <a:off x="1572167" y="1773434"/>
            <a:ext cx="795411" cy="338554"/>
          </a:xfrm>
          <a:prstGeom prst="rect">
            <a:avLst/>
          </a:prstGeom>
          <a:noFill/>
        </p:spPr>
        <p:txBody>
          <a:bodyPr wrap="none" rtlCol="0">
            <a:spAutoFit/>
          </a:bodyPr>
          <a:lstStyle/>
          <a:p>
            <a:r>
              <a:rPr lang="en-GB" sz="1600" dirty="0" smtClean="0"/>
              <a:t>D = 20</a:t>
            </a:r>
            <a:endParaRPr lang="en-GB" sz="1600" dirty="0"/>
          </a:p>
        </p:txBody>
      </p:sp>
      <p:sp>
        <p:nvSpPr>
          <p:cNvPr id="5" name="Textfeld 4"/>
          <p:cNvSpPr txBox="1"/>
          <p:nvPr/>
        </p:nvSpPr>
        <p:spPr>
          <a:xfrm>
            <a:off x="4241192" y="1773434"/>
            <a:ext cx="795411" cy="338554"/>
          </a:xfrm>
          <a:prstGeom prst="rect">
            <a:avLst/>
          </a:prstGeom>
          <a:noFill/>
        </p:spPr>
        <p:txBody>
          <a:bodyPr wrap="none" rtlCol="0">
            <a:spAutoFit/>
          </a:bodyPr>
          <a:lstStyle/>
          <a:p>
            <a:r>
              <a:rPr lang="en-GB" sz="1600" dirty="0" smtClean="0"/>
              <a:t>D = 55</a:t>
            </a:r>
            <a:endParaRPr lang="en-GB" sz="1600" dirty="0"/>
          </a:p>
        </p:txBody>
      </p:sp>
      <p:sp>
        <p:nvSpPr>
          <p:cNvPr id="6" name="Textfeld 5"/>
          <p:cNvSpPr txBox="1"/>
          <p:nvPr/>
        </p:nvSpPr>
        <p:spPr>
          <a:xfrm>
            <a:off x="6869976" y="1773434"/>
            <a:ext cx="909223" cy="338554"/>
          </a:xfrm>
          <a:prstGeom prst="rect">
            <a:avLst/>
          </a:prstGeom>
          <a:noFill/>
        </p:spPr>
        <p:txBody>
          <a:bodyPr wrap="none" rtlCol="0">
            <a:spAutoFit/>
          </a:bodyPr>
          <a:lstStyle/>
          <a:p>
            <a:r>
              <a:rPr lang="en-GB" sz="1600" dirty="0" smtClean="0"/>
              <a:t>D = 120</a:t>
            </a:r>
            <a:endParaRPr lang="en-GB" sz="1600" dirty="0"/>
          </a:p>
        </p:txBody>
      </p:sp>
      <p:sp>
        <p:nvSpPr>
          <p:cNvPr id="7" name="Datumsplatzhalter 6"/>
          <p:cNvSpPr>
            <a:spLocks noGrp="1"/>
          </p:cNvSpPr>
          <p:nvPr>
            <p:ph type="dt" sz="half" idx="10"/>
          </p:nvPr>
        </p:nvSpPr>
        <p:spPr/>
        <p:txBody>
          <a:bodyPr/>
          <a:lstStyle/>
          <a:p>
            <a:fld id="{03A6C3A3-0A73-4014-9B20-9D2774FFA295}" type="datetime1">
              <a:rPr lang="en-GB" smtClean="0"/>
              <a:pPr/>
              <a:t>08/04/2011</a:t>
            </a:fld>
            <a:endParaRPr lang="en-GB"/>
          </a:p>
        </p:txBody>
      </p:sp>
      <p:sp>
        <p:nvSpPr>
          <p:cNvPr id="8" name="Foliennummernplatzhalter 7"/>
          <p:cNvSpPr>
            <a:spLocks noGrp="1"/>
          </p:cNvSpPr>
          <p:nvPr>
            <p:ph type="sldNum" sz="quarter" idx="11"/>
          </p:nvPr>
        </p:nvSpPr>
        <p:spPr/>
        <p:txBody>
          <a:bodyPr/>
          <a:lstStyle/>
          <a:p>
            <a:fld id="{E2521953-DFC4-4140-9FF9-82538832EBA0}" type="slidenum">
              <a:rPr lang="en-GB" smtClean="0"/>
              <a:pPr/>
              <a:t>20</a:t>
            </a:fld>
            <a:endParaRPr lang="en-GB"/>
          </a:p>
        </p:txBody>
      </p:sp>
    </p:spTree>
    <p:extLst>
      <p:ext uri="{BB962C8B-B14F-4D97-AF65-F5344CB8AC3E}">
        <p14:creationId xmlns:p14="http://schemas.microsoft.com/office/powerpoint/2010/main" xmlns="" val="18412930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Quantitative Results</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xmlns="" val="128906335"/>
              </p:ext>
            </p:extLst>
          </p:nvPr>
        </p:nvGraphicFramePr>
        <p:xfrm>
          <a:off x="1115616" y="1700808"/>
          <a:ext cx="6096000" cy="175260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r>
                        <a:rPr lang="en-GB" dirty="0" smtClean="0"/>
                        <a:t>                D </a:t>
                      </a:r>
                      <a:br>
                        <a:rPr lang="en-GB" dirty="0" smtClean="0"/>
                      </a:br>
                      <a:r>
                        <a:rPr lang="en-GB" dirty="0" err="1" smtClean="0"/>
                        <a:t>R</a:t>
                      </a:r>
                      <a:r>
                        <a:rPr lang="en-GB" baseline="-25000" dirty="0" err="1" smtClean="0"/>
                        <a:t>max</a:t>
                      </a:r>
                      <a:endParaRPr lang="en-GB" baseline="-25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mpd="sng">
                      <a:noFill/>
                      <a:prstDash val="solid"/>
                    </a:lnBlToTr>
                  </a:tcPr>
                </a:tc>
                <a:tc>
                  <a:txBody>
                    <a:bodyPr/>
                    <a:lstStyle/>
                    <a:p>
                      <a:pPr algn="ctr"/>
                      <a:r>
                        <a:rPr lang="en-GB" dirty="0" smtClean="0"/>
                        <a:t>20</a:t>
                      </a:r>
                      <a:endParaRPr lang="en-GB" dirty="0"/>
                    </a:p>
                  </a:txBody>
                  <a:tcPr>
                    <a:lnL w="12700" cap="flat" cmpd="sng" algn="ctr">
                      <a:solidFill>
                        <a:schemeClr val="bg1"/>
                      </a:solidFill>
                      <a:prstDash val="solid"/>
                      <a:round/>
                      <a:headEnd type="none" w="med" len="med"/>
                      <a:tailEnd type="none" w="med" len="med"/>
                    </a:lnL>
                  </a:tcPr>
                </a:tc>
                <a:tc>
                  <a:txBody>
                    <a:bodyPr/>
                    <a:lstStyle/>
                    <a:p>
                      <a:pPr algn="ctr"/>
                      <a:r>
                        <a:rPr lang="en-GB" dirty="0" smtClean="0"/>
                        <a:t>55</a:t>
                      </a:r>
                      <a:endParaRPr lang="en-GB" dirty="0"/>
                    </a:p>
                  </a:txBody>
                  <a:tcPr/>
                </a:tc>
                <a:tc>
                  <a:txBody>
                    <a:bodyPr/>
                    <a:lstStyle/>
                    <a:p>
                      <a:pPr algn="ctr"/>
                      <a:r>
                        <a:rPr lang="en-GB" dirty="0" smtClean="0"/>
                        <a:t>120</a:t>
                      </a:r>
                      <a:endParaRPr lang="en-GB" dirty="0"/>
                    </a:p>
                  </a:txBody>
                  <a:tcPr/>
                </a:tc>
              </a:tr>
              <a:tr h="370840">
                <a:tc>
                  <a:txBody>
                    <a:bodyPr/>
                    <a:lstStyle/>
                    <a:p>
                      <a:r>
                        <a:rPr lang="en-GB" dirty="0" smtClean="0"/>
                        <a:t>20</a:t>
                      </a:r>
                      <a:endParaRPr lang="en-GB" dirty="0"/>
                    </a:p>
                  </a:txBody>
                  <a:tcPr>
                    <a:lnT w="12700" cap="flat" cmpd="sng" algn="ctr">
                      <a:solidFill>
                        <a:schemeClr val="bg1"/>
                      </a:solidFill>
                      <a:prstDash val="solid"/>
                      <a:round/>
                      <a:headEnd type="none" w="med" len="med"/>
                      <a:tailEnd type="none" w="med" len="med"/>
                    </a:lnT>
                  </a:tcPr>
                </a:tc>
                <a:tc>
                  <a:txBody>
                    <a:bodyPr/>
                    <a:lstStyle/>
                    <a:p>
                      <a:pPr algn="ctr"/>
                      <a:r>
                        <a:rPr lang="en-GB" dirty="0" smtClean="0"/>
                        <a:t>96%</a:t>
                      </a:r>
                      <a:endParaRPr lang="en-GB" dirty="0"/>
                    </a:p>
                  </a:txBody>
                  <a:tcPr/>
                </a:tc>
                <a:tc>
                  <a:txBody>
                    <a:bodyPr/>
                    <a:lstStyle/>
                    <a:p>
                      <a:pPr algn="ctr"/>
                      <a:r>
                        <a:rPr lang="en-GB" dirty="0" smtClean="0"/>
                        <a:t>88%</a:t>
                      </a:r>
                      <a:endParaRPr lang="en-GB" dirty="0"/>
                    </a:p>
                  </a:txBody>
                  <a:tcPr>
                    <a:solidFill>
                      <a:schemeClr val="accent4">
                        <a:lumMod val="75000"/>
                      </a:schemeClr>
                    </a:solidFill>
                  </a:tcPr>
                </a:tc>
                <a:tc>
                  <a:txBody>
                    <a:bodyPr/>
                    <a:lstStyle/>
                    <a:p>
                      <a:pPr algn="ctr"/>
                      <a:r>
                        <a:rPr lang="en-GB" dirty="0" smtClean="0"/>
                        <a:t>96%</a:t>
                      </a:r>
                      <a:endParaRPr lang="en-GB" dirty="0"/>
                    </a:p>
                  </a:txBody>
                  <a:tcPr/>
                </a:tc>
              </a:tr>
              <a:tr h="370840">
                <a:tc>
                  <a:txBody>
                    <a:bodyPr/>
                    <a:lstStyle/>
                    <a:p>
                      <a:r>
                        <a:rPr lang="en-GB" dirty="0" smtClean="0"/>
                        <a:t>40</a:t>
                      </a:r>
                      <a:endParaRPr lang="en-GB" dirty="0"/>
                    </a:p>
                  </a:txBody>
                  <a:tcPr/>
                </a:tc>
                <a:tc>
                  <a:txBody>
                    <a:bodyPr/>
                    <a:lstStyle/>
                    <a:p>
                      <a:pPr algn="ctr"/>
                      <a:r>
                        <a:rPr lang="en-GB" dirty="0" smtClean="0"/>
                        <a:t>96%</a:t>
                      </a:r>
                      <a:endParaRPr lang="en-GB" dirty="0"/>
                    </a:p>
                  </a:txBody>
                  <a:tcPr/>
                </a:tc>
                <a:tc>
                  <a:txBody>
                    <a:bodyPr/>
                    <a:lstStyle/>
                    <a:p>
                      <a:pPr algn="ctr"/>
                      <a:r>
                        <a:rPr lang="en-GB" dirty="0" smtClean="0"/>
                        <a:t>87%</a:t>
                      </a:r>
                      <a:endParaRPr lang="en-GB" dirty="0"/>
                    </a:p>
                  </a:txBody>
                  <a:tcPr>
                    <a:solidFill>
                      <a:schemeClr val="accent4">
                        <a:lumMod val="75000"/>
                      </a:schemeClr>
                    </a:solidFill>
                  </a:tcPr>
                </a:tc>
                <a:tc>
                  <a:txBody>
                    <a:bodyPr/>
                    <a:lstStyle/>
                    <a:p>
                      <a:pPr algn="ctr"/>
                      <a:r>
                        <a:rPr lang="en-GB" dirty="0" smtClean="0"/>
                        <a:t>96%</a:t>
                      </a:r>
                      <a:endParaRPr lang="en-GB" dirty="0"/>
                    </a:p>
                  </a:txBody>
                  <a:tcPr/>
                </a:tc>
              </a:tr>
              <a:tr h="370840">
                <a:tc>
                  <a:txBody>
                    <a:bodyPr/>
                    <a:lstStyle/>
                    <a:p>
                      <a:r>
                        <a:rPr lang="en-GB" dirty="0" smtClean="0"/>
                        <a:t>120</a:t>
                      </a:r>
                      <a:endParaRPr lang="en-GB" dirty="0"/>
                    </a:p>
                  </a:txBody>
                  <a:tcPr/>
                </a:tc>
                <a:tc>
                  <a:txBody>
                    <a:bodyPr/>
                    <a:lstStyle/>
                    <a:p>
                      <a:pPr algn="ctr"/>
                      <a:r>
                        <a:rPr lang="en-GB" dirty="0" smtClean="0"/>
                        <a:t>89%</a:t>
                      </a:r>
                      <a:endParaRPr lang="en-GB" dirty="0"/>
                    </a:p>
                  </a:txBody>
                  <a:tcPr>
                    <a:solidFill>
                      <a:schemeClr val="accent4">
                        <a:lumMod val="75000"/>
                      </a:schemeClr>
                    </a:solidFill>
                  </a:tcPr>
                </a:tc>
                <a:tc>
                  <a:txBody>
                    <a:bodyPr/>
                    <a:lstStyle/>
                    <a:p>
                      <a:pPr algn="ctr"/>
                      <a:r>
                        <a:rPr lang="en-GB" dirty="0" smtClean="0"/>
                        <a:t>83%</a:t>
                      </a:r>
                      <a:endParaRPr lang="en-GB" dirty="0"/>
                    </a:p>
                  </a:txBody>
                  <a:tcPr>
                    <a:solidFill>
                      <a:schemeClr val="accent4">
                        <a:lumMod val="75000"/>
                      </a:schemeClr>
                    </a:solidFill>
                  </a:tcPr>
                </a:tc>
                <a:tc>
                  <a:txBody>
                    <a:bodyPr/>
                    <a:lstStyle/>
                    <a:p>
                      <a:pPr algn="ctr"/>
                      <a:r>
                        <a:rPr lang="en-GB" dirty="0" smtClean="0"/>
                        <a:t>92%</a:t>
                      </a:r>
                      <a:endParaRPr lang="en-GB" dirty="0"/>
                    </a:p>
                  </a:txBody>
                  <a:tcPr>
                    <a:solidFill>
                      <a:schemeClr val="accent4">
                        <a:lumMod val="75000"/>
                      </a:schemeClr>
                    </a:solidFill>
                  </a:tcP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xmlns="" val="318194287"/>
              </p:ext>
            </p:extLst>
          </p:nvPr>
        </p:nvGraphicFramePr>
        <p:xfrm>
          <a:off x="1115616" y="4293096"/>
          <a:ext cx="6096000" cy="175260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r>
                        <a:rPr lang="en-GB" dirty="0" smtClean="0"/>
                        <a:t>                D </a:t>
                      </a:r>
                      <a:br>
                        <a:rPr lang="en-GB" dirty="0" smtClean="0"/>
                      </a:br>
                      <a:r>
                        <a:rPr lang="en-GB" dirty="0" err="1" smtClean="0"/>
                        <a:t>R</a:t>
                      </a:r>
                      <a:r>
                        <a:rPr lang="en-GB" baseline="-25000" dirty="0" err="1" smtClean="0"/>
                        <a:t>max</a:t>
                      </a:r>
                      <a:endParaRPr lang="en-GB" baseline="-25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mpd="sng">
                      <a:noFill/>
                      <a:prstDash val="solid"/>
                    </a:lnBlToTr>
                  </a:tcPr>
                </a:tc>
                <a:tc>
                  <a:txBody>
                    <a:bodyPr/>
                    <a:lstStyle/>
                    <a:p>
                      <a:pPr algn="ctr"/>
                      <a:r>
                        <a:rPr lang="en-GB" dirty="0" smtClean="0"/>
                        <a:t>20</a:t>
                      </a:r>
                      <a:endParaRPr lang="en-GB" dirty="0"/>
                    </a:p>
                  </a:txBody>
                  <a:tcPr>
                    <a:lnL w="12700" cap="flat" cmpd="sng" algn="ctr">
                      <a:solidFill>
                        <a:schemeClr val="bg1"/>
                      </a:solidFill>
                      <a:prstDash val="solid"/>
                      <a:round/>
                      <a:headEnd type="none" w="med" len="med"/>
                      <a:tailEnd type="none" w="med" len="med"/>
                    </a:lnL>
                  </a:tcPr>
                </a:tc>
                <a:tc>
                  <a:txBody>
                    <a:bodyPr/>
                    <a:lstStyle/>
                    <a:p>
                      <a:pPr algn="ctr"/>
                      <a:r>
                        <a:rPr lang="en-GB" dirty="0" smtClean="0"/>
                        <a:t>55</a:t>
                      </a:r>
                      <a:endParaRPr lang="en-GB" dirty="0"/>
                    </a:p>
                  </a:txBody>
                  <a:tcPr/>
                </a:tc>
                <a:tc>
                  <a:txBody>
                    <a:bodyPr/>
                    <a:lstStyle/>
                    <a:p>
                      <a:pPr algn="ctr"/>
                      <a:r>
                        <a:rPr lang="en-GB" dirty="0" smtClean="0"/>
                        <a:t>120</a:t>
                      </a:r>
                      <a:endParaRPr lang="en-GB" dirty="0"/>
                    </a:p>
                  </a:txBody>
                  <a:tcPr/>
                </a:tc>
              </a:tr>
              <a:tr h="370840">
                <a:tc>
                  <a:txBody>
                    <a:bodyPr/>
                    <a:lstStyle/>
                    <a:p>
                      <a:r>
                        <a:rPr lang="en-GB" dirty="0" smtClean="0"/>
                        <a:t>20</a:t>
                      </a:r>
                      <a:r>
                        <a:rPr lang="en-GB" baseline="0" dirty="0" smtClean="0"/>
                        <a:t>      (40)</a:t>
                      </a:r>
                      <a:endParaRPr lang="en-GB" dirty="0"/>
                    </a:p>
                  </a:txBody>
                  <a:tcPr>
                    <a:lnT w="12700" cap="flat" cmpd="sng" algn="ctr">
                      <a:solidFill>
                        <a:schemeClr val="bg1"/>
                      </a:solidFill>
                      <a:prstDash val="solid"/>
                      <a:round/>
                      <a:headEnd type="none" w="med" len="med"/>
                      <a:tailEnd type="none" w="med" len="med"/>
                    </a:lnT>
                  </a:tcPr>
                </a:tc>
                <a:tc>
                  <a:txBody>
                    <a:bodyPr/>
                    <a:lstStyle/>
                    <a:p>
                      <a:pPr algn="ctr"/>
                      <a:r>
                        <a:rPr lang="en-GB" dirty="0" smtClean="0"/>
                        <a:t>93%</a:t>
                      </a:r>
                      <a:endParaRPr lang="en-GB" dirty="0"/>
                    </a:p>
                  </a:txBody>
                  <a:tcPr>
                    <a:solidFill>
                      <a:schemeClr val="accent5">
                        <a:lumMod val="75000"/>
                      </a:schemeClr>
                    </a:solidFill>
                  </a:tcPr>
                </a:tc>
                <a:tc>
                  <a:txBody>
                    <a:bodyPr/>
                    <a:lstStyle/>
                    <a:p>
                      <a:pPr algn="ctr"/>
                      <a:r>
                        <a:rPr lang="en-GB" dirty="0" smtClean="0"/>
                        <a:t>91%</a:t>
                      </a:r>
                      <a:endParaRPr lang="en-GB" dirty="0"/>
                    </a:p>
                  </a:txBody>
                  <a:tcPr>
                    <a:solidFill>
                      <a:schemeClr val="accent5">
                        <a:lumMod val="75000"/>
                      </a:schemeClr>
                    </a:solidFill>
                  </a:tcPr>
                </a:tc>
                <a:tc>
                  <a:txBody>
                    <a:bodyPr/>
                    <a:lstStyle/>
                    <a:p>
                      <a:pPr algn="ctr"/>
                      <a:r>
                        <a:rPr lang="en-GB" dirty="0" smtClean="0"/>
                        <a:t>99%</a:t>
                      </a:r>
                      <a:endParaRPr lang="en-GB" dirty="0"/>
                    </a:p>
                  </a:txBody>
                  <a:tcPr>
                    <a:solidFill>
                      <a:schemeClr val="accent5">
                        <a:lumMod val="75000"/>
                      </a:schemeClr>
                    </a:solidFill>
                  </a:tcPr>
                </a:tc>
              </a:tr>
              <a:tr h="370840">
                <a:tc>
                  <a:txBody>
                    <a:bodyPr/>
                    <a:lstStyle/>
                    <a:p>
                      <a:r>
                        <a:rPr lang="en-GB" dirty="0" smtClean="0"/>
                        <a:t>40      (55)</a:t>
                      </a:r>
                      <a:endParaRPr lang="en-GB" dirty="0"/>
                    </a:p>
                  </a:txBody>
                  <a:tcPr/>
                </a:tc>
                <a:tc>
                  <a:txBody>
                    <a:bodyPr/>
                    <a:lstStyle/>
                    <a:p>
                      <a:pPr algn="ctr"/>
                      <a:r>
                        <a:rPr lang="en-GB" dirty="0" smtClean="0"/>
                        <a:t>96%</a:t>
                      </a:r>
                      <a:endParaRPr lang="en-GB" dirty="0"/>
                    </a:p>
                  </a:txBody>
                  <a:tcPr/>
                </a:tc>
                <a:tc>
                  <a:txBody>
                    <a:bodyPr/>
                    <a:lstStyle/>
                    <a:p>
                      <a:pPr algn="ctr"/>
                      <a:r>
                        <a:rPr lang="en-GB" dirty="0" smtClean="0"/>
                        <a:t>87%</a:t>
                      </a:r>
                      <a:endParaRPr lang="en-GB" dirty="0"/>
                    </a:p>
                  </a:txBody>
                  <a:tcPr/>
                </a:tc>
                <a:tc>
                  <a:txBody>
                    <a:bodyPr/>
                    <a:lstStyle/>
                    <a:p>
                      <a:pPr algn="ctr"/>
                      <a:r>
                        <a:rPr lang="en-GB" dirty="0" smtClean="0"/>
                        <a:t>96%</a:t>
                      </a:r>
                      <a:endParaRPr lang="en-GB" dirty="0"/>
                    </a:p>
                  </a:txBody>
                  <a:tcPr/>
                </a:tc>
              </a:tr>
              <a:tr h="370840">
                <a:tc>
                  <a:txBody>
                    <a:bodyPr/>
                    <a:lstStyle/>
                    <a:p>
                      <a:r>
                        <a:rPr lang="en-GB" dirty="0" smtClean="0"/>
                        <a:t>120    (60)</a:t>
                      </a:r>
                      <a:endParaRPr lang="en-GB" dirty="0"/>
                    </a:p>
                  </a:txBody>
                  <a:tcPr/>
                </a:tc>
                <a:tc>
                  <a:txBody>
                    <a:bodyPr/>
                    <a:lstStyle/>
                    <a:p>
                      <a:pPr algn="ctr"/>
                      <a:r>
                        <a:rPr lang="en-GB" dirty="0" smtClean="0"/>
                        <a:t>89%</a:t>
                      </a:r>
                      <a:endParaRPr lang="en-GB" dirty="0"/>
                    </a:p>
                  </a:txBody>
                  <a:tcPr/>
                </a:tc>
                <a:tc>
                  <a:txBody>
                    <a:bodyPr/>
                    <a:lstStyle/>
                    <a:p>
                      <a:pPr algn="ctr"/>
                      <a:r>
                        <a:rPr lang="en-GB" dirty="0" smtClean="0"/>
                        <a:t>83%</a:t>
                      </a:r>
                      <a:endParaRPr lang="en-GB" dirty="0"/>
                    </a:p>
                  </a:txBody>
                  <a:tcPr/>
                </a:tc>
                <a:tc>
                  <a:txBody>
                    <a:bodyPr/>
                    <a:lstStyle/>
                    <a:p>
                      <a:pPr algn="ctr"/>
                      <a:r>
                        <a:rPr lang="en-GB" dirty="0" smtClean="0"/>
                        <a:t>92%</a:t>
                      </a:r>
                      <a:endParaRPr lang="en-GB" dirty="0"/>
                    </a:p>
                  </a:txBody>
                  <a:tcPr/>
                </a:tc>
              </a:tr>
            </a:tbl>
          </a:graphicData>
        </a:graphic>
      </p:graphicFrame>
      <p:sp>
        <p:nvSpPr>
          <p:cNvPr id="6" name="Textfeld 5"/>
          <p:cNvSpPr txBox="1"/>
          <p:nvPr/>
        </p:nvSpPr>
        <p:spPr>
          <a:xfrm>
            <a:off x="1410552" y="3501008"/>
            <a:ext cx="5602816" cy="369332"/>
          </a:xfrm>
          <a:prstGeom prst="rect">
            <a:avLst/>
          </a:prstGeom>
          <a:noFill/>
        </p:spPr>
        <p:txBody>
          <a:bodyPr wrap="none" rtlCol="0">
            <a:spAutoFit/>
          </a:bodyPr>
          <a:lstStyle/>
          <a:p>
            <a:r>
              <a:rPr lang="en-GB" dirty="0" smtClean="0"/>
              <a:t>Percentage of optimal throughput with threshold = 55</a:t>
            </a:r>
            <a:endParaRPr lang="en-GB" dirty="0"/>
          </a:p>
        </p:txBody>
      </p:sp>
      <p:sp>
        <p:nvSpPr>
          <p:cNvPr id="7" name="Textfeld 6"/>
          <p:cNvSpPr txBox="1"/>
          <p:nvPr/>
        </p:nvSpPr>
        <p:spPr>
          <a:xfrm>
            <a:off x="1043607" y="6104275"/>
            <a:ext cx="6250429" cy="369332"/>
          </a:xfrm>
          <a:prstGeom prst="rect">
            <a:avLst/>
          </a:prstGeom>
          <a:noFill/>
        </p:spPr>
        <p:txBody>
          <a:bodyPr wrap="none" rtlCol="0">
            <a:spAutoFit/>
          </a:bodyPr>
          <a:lstStyle/>
          <a:p>
            <a:r>
              <a:rPr lang="en-GB" dirty="0" smtClean="0"/>
              <a:t>Percentage of optimal throughput with optimized thresholds</a:t>
            </a:r>
            <a:endParaRPr lang="en-GB" dirty="0"/>
          </a:p>
        </p:txBody>
      </p:sp>
      <p:sp>
        <p:nvSpPr>
          <p:cNvPr id="3" name="Textfeld 2"/>
          <p:cNvSpPr txBox="1"/>
          <p:nvPr/>
        </p:nvSpPr>
        <p:spPr>
          <a:xfrm>
            <a:off x="4168821" y="1052736"/>
            <a:ext cx="2371162" cy="369332"/>
          </a:xfrm>
          <a:prstGeom prst="rect">
            <a:avLst/>
          </a:prstGeom>
          <a:noFill/>
        </p:spPr>
        <p:txBody>
          <a:bodyPr wrap="none" rtlCol="0">
            <a:spAutoFit/>
          </a:bodyPr>
          <a:lstStyle/>
          <a:p>
            <a:r>
              <a:rPr lang="en-GB" dirty="0"/>
              <a:t>f</a:t>
            </a:r>
            <a:r>
              <a:rPr lang="en-GB" dirty="0" smtClean="0"/>
              <a:t>or </a:t>
            </a:r>
            <a:r>
              <a:rPr lang="el-GR" dirty="0" smtClean="0"/>
              <a:t>α</a:t>
            </a:r>
            <a:r>
              <a:rPr lang="en-GB" dirty="0" smtClean="0"/>
              <a:t> = 3 and </a:t>
            </a:r>
            <a:r>
              <a:rPr lang="el-GR" dirty="0" smtClean="0"/>
              <a:t>σ</a:t>
            </a:r>
            <a:r>
              <a:rPr lang="en-GB" dirty="0" smtClean="0"/>
              <a:t> = 8dB</a:t>
            </a:r>
            <a:endParaRPr lang="en-GB" dirty="0"/>
          </a:p>
        </p:txBody>
      </p:sp>
      <p:sp>
        <p:nvSpPr>
          <p:cNvPr id="8" name="Datumsplatzhalter 7"/>
          <p:cNvSpPr>
            <a:spLocks noGrp="1"/>
          </p:cNvSpPr>
          <p:nvPr>
            <p:ph type="dt" sz="half" idx="10"/>
          </p:nvPr>
        </p:nvSpPr>
        <p:spPr/>
        <p:txBody>
          <a:bodyPr/>
          <a:lstStyle/>
          <a:p>
            <a:fld id="{25DC3D08-01EC-492B-BEA9-73895AAFC41D}" type="datetime1">
              <a:rPr lang="en-GB" smtClean="0"/>
              <a:pPr/>
              <a:t>08/04/2011</a:t>
            </a:fld>
            <a:endParaRPr lang="en-GB"/>
          </a:p>
        </p:txBody>
      </p:sp>
      <p:sp>
        <p:nvSpPr>
          <p:cNvPr id="9" name="Foliennummernplatzhalter 8"/>
          <p:cNvSpPr>
            <a:spLocks noGrp="1"/>
          </p:cNvSpPr>
          <p:nvPr>
            <p:ph type="sldNum" sz="quarter" idx="11"/>
          </p:nvPr>
        </p:nvSpPr>
        <p:spPr/>
        <p:txBody>
          <a:bodyPr/>
          <a:lstStyle/>
          <a:p>
            <a:fld id="{E2521953-DFC4-4140-9FF9-82538832EBA0}" type="slidenum">
              <a:rPr lang="en-GB" smtClean="0"/>
              <a:pPr/>
              <a:t>21</a:t>
            </a:fld>
            <a:endParaRPr lang="en-GB"/>
          </a:p>
        </p:txBody>
      </p:sp>
    </p:spTree>
    <p:extLst>
      <p:ext uri="{BB962C8B-B14F-4D97-AF65-F5344CB8AC3E}">
        <p14:creationId xmlns:p14="http://schemas.microsoft.com/office/powerpoint/2010/main" xmlns="" val="5807229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Quantitative Results: Consistency</a:t>
            </a:r>
            <a:endParaRPr lang="en-GB" dirty="0"/>
          </a:p>
        </p:txBody>
      </p:sp>
      <p:sp>
        <p:nvSpPr>
          <p:cNvPr id="3" name="Inhaltsplatzhalter 2"/>
          <p:cNvSpPr>
            <a:spLocks noGrp="1"/>
          </p:cNvSpPr>
          <p:nvPr>
            <p:ph idx="1"/>
          </p:nvPr>
        </p:nvSpPr>
        <p:spPr/>
        <p:txBody>
          <a:bodyPr/>
          <a:lstStyle/>
          <a:p>
            <a:r>
              <a:rPr lang="en-GB" dirty="0" smtClean="0"/>
              <a:t>Varying </a:t>
            </a:r>
            <a:r>
              <a:rPr lang="el-GR" dirty="0" smtClean="0"/>
              <a:t>α</a:t>
            </a:r>
            <a:r>
              <a:rPr lang="de-CH" dirty="0" smtClean="0"/>
              <a:t> </a:t>
            </a:r>
            <a:r>
              <a:rPr lang="en-GB" dirty="0" smtClean="0"/>
              <a:t>from</a:t>
            </a:r>
            <a:r>
              <a:rPr lang="de-CH" dirty="0" smtClean="0"/>
              <a:t> 2 </a:t>
            </a:r>
            <a:r>
              <a:rPr lang="de-CH" dirty="0" err="1" smtClean="0"/>
              <a:t>to</a:t>
            </a:r>
            <a:r>
              <a:rPr lang="de-CH" dirty="0" smtClean="0"/>
              <a:t> 4 </a:t>
            </a:r>
            <a:r>
              <a:rPr lang="de-CH" dirty="0" err="1" smtClean="0"/>
              <a:t>and</a:t>
            </a:r>
            <a:r>
              <a:rPr lang="de-CH" dirty="0" smtClean="0"/>
              <a:t> </a:t>
            </a:r>
            <a:r>
              <a:rPr lang="el-GR" dirty="0" smtClean="0"/>
              <a:t>σ</a:t>
            </a:r>
            <a:r>
              <a:rPr lang="de-CH" dirty="0" smtClean="0"/>
              <a:t> </a:t>
            </a:r>
            <a:r>
              <a:rPr lang="de-CH" dirty="0" err="1" smtClean="0"/>
              <a:t>from</a:t>
            </a:r>
            <a:r>
              <a:rPr lang="de-CH" dirty="0" smtClean="0"/>
              <a:t> 4dB </a:t>
            </a:r>
            <a:r>
              <a:rPr lang="de-CH" dirty="0" err="1" smtClean="0"/>
              <a:t>to</a:t>
            </a:r>
            <a:r>
              <a:rPr lang="de-CH" dirty="0" smtClean="0"/>
              <a:t> 12dB </a:t>
            </a:r>
            <a:r>
              <a:rPr lang="en-GB" dirty="0" smtClean="0"/>
              <a:t>results in</a:t>
            </a:r>
            <a:br>
              <a:rPr lang="en-GB" dirty="0" smtClean="0"/>
            </a:br>
            <a:r>
              <a:rPr lang="en-GB" dirty="0" smtClean="0"/>
              <a:t>little change</a:t>
            </a:r>
          </a:p>
          <a:p>
            <a:endParaRPr lang="de-CH" dirty="0" smtClean="0"/>
          </a:p>
          <a:p>
            <a:r>
              <a:rPr lang="en-GB" dirty="0" smtClean="0"/>
              <a:t>Smaller</a:t>
            </a:r>
            <a:r>
              <a:rPr lang="de-CH" dirty="0" smtClean="0"/>
              <a:t> </a:t>
            </a:r>
            <a:r>
              <a:rPr lang="el-GR" dirty="0" smtClean="0"/>
              <a:t>α</a:t>
            </a:r>
            <a:r>
              <a:rPr lang="de-CH" dirty="0" smtClean="0"/>
              <a:t> </a:t>
            </a:r>
            <a:r>
              <a:rPr lang="en-GB" dirty="0" smtClean="0"/>
              <a:t>tend to make a network look more short range and larger</a:t>
            </a:r>
            <a:r>
              <a:rPr lang="de-CH" dirty="0" smtClean="0"/>
              <a:t> </a:t>
            </a:r>
            <a:r>
              <a:rPr lang="el-GR" dirty="0" smtClean="0"/>
              <a:t>α</a:t>
            </a:r>
            <a:r>
              <a:rPr lang="de-CH" dirty="0" smtClean="0"/>
              <a:t> </a:t>
            </a:r>
            <a:r>
              <a:rPr lang="en-GB" dirty="0" smtClean="0"/>
              <a:t>more long range</a:t>
            </a:r>
            <a:endParaRPr lang="en-GB" dirty="0"/>
          </a:p>
        </p:txBody>
      </p:sp>
      <mc:AlternateContent xmlns:mc="http://schemas.openxmlformats.org/markup-compatibility/2006">
        <mc:Choice xmlns:a14="http://schemas.microsoft.com/office/drawing/2010/main" xmlns="" Requires="a14">
          <p:sp>
            <p:nvSpPr>
              <p:cNvPr id="4" name="Textfeld 3"/>
              <p:cNvSpPr txBox="1"/>
              <p:nvPr/>
            </p:nvSpPr>
            <p:spPr>
              <a:xfrm>
                <a:off x="4572000" y="4869160"/>
                <a:ext cx="3504486" cy="110799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b="1" dirty="0" smtClean="0"/>
                  <a:t>Reminder</a:t>
                </a:r>
                <a:r>
                  <a:rPr lang="en-GB" dirty="0" smtClean="0"/>
                  <a:t/>
                </a:r>
                <a:br>
                  <a:rPr lang="en-GB" dirty="0" smtClean="0"/>
                </a:br>
                <a:r>
                  <a:rPr lang="en-GB" sz="1600" dirty="0" smtClean="0"/>
                  <a:t>Signal power = </a:t>
                </a:r>
                <a14:m>
                  <m:oMath xmlns:m="http://schemas.openxmlformats.org/officeDocument/2006/math">
                    <m:sSub>
                      <m:sSubPr>
                        <m:ctrlPr>
                          <a:rPr lang="de-CH" sz="1600" i="1">
                            <a:latin typeface="Cambria Math"/>
                          </a:rPr>
                        </m:ctrlPr>
                      </m:sSubPr>
                      <m:e>
                        <m:r>
                          <a:rPr lang="de-CH" sz="1600" i="1">
                            <a:latin typeface="Cambria Math"/>
                          </a:rPr>
                          <m:t>𝑃</m:t>
                        </m:r>
                      </m:e>
                      <m:sub>
                        <m:r>
                          <a:rPr lang="de-CH" sz="1600" i="1">
                            <a:latin typeface="Cambria Math"/>
                          </a:rPr>
                          <m:t>0</m:t>
                        </m:r>
                      </m:sub>
                    </m:sSub>
                    <m:r>
                      <a:rPr lang="de-CH" sz="1600" i="1">
                        <a:latin typeface="Cambria Math"/>
                      </a:rPr>
                      <m:t> ∗ </m:t>
                    </m:r>
                    <m:sSup>
                      <m:sSupPr>
                        <m:ctrlPr>
                          <a:rPr lang="de-CH" sz="1600" i="1">
                            <a:latin typeface="Cambria Math"/>
                          </a:rPr>
                        </m:ctrlPr>
                      </m:sSupPr>
                      <m:e>
                        <m:r>
                          <a:rPr lang="de-CH" sz="1600" i="1">
                            <a:latin typeface="Cambria Math"/>
                          </a:rPr>
                          <m:t>𝑟</m:t>
                        </m:r>
                      </m:e>
                      <m:sup>
                        <m:r>
                          <a:rPr lang="de-CH" sz="1600" i="1">
                            <a:latin typeface="Cambria Math"/>
                          </a:rPr>
                          <m:t>−</m:t>
                        </m:r>
                        <m:r>
                          <a:rPr lang="de-CH" sz="1600" i="1">
                            <a:latin typeface="Cambria Math"/>
                            <a:ea typeface="Cambria Math"/>
                          </a:rPr>
                          <m:t>𝛼</m:t>
                        </m:r>
                      </m:sup>
                    </m:sSup>
                    <m:r>
                      <a:rPr lang="de-CH" sz="1600" i="1">
                        <a:latin typeface="Cambria Math"/>
                      </a:rPr>
                      <m:t> ∗ </m:t>
                    </m:r>
                    <m:sSub>
                      <m:sSubPr>
                        <m:ctrlPr>
                          <a:rPr lang="de-CH" sz="1600" i="1">
                            <a:latin typeface="Cambria Math"/>
                          </a:rPr>
                        </m:ctrlPr>
                      </m:sSubPr>
                      <m:e>
                        <m:r>
                          <a:rPr lang="de-CH" sz="1600" i="1">
                            <a:latin typeface="Cambria Math"/>
                          </a:rPr>
                          <m:t>𝐿</m:t>
                        </m:r>
                      </m:e>
                      <m:sub>
                        <m:r>
                          <a:rPr lang="de-CH" sz="1600" i="1">
                            <a:latin typeface="Cambria Math"/>
                          </a:rPr>
                          <m:t>𝜎</m:t>
                        </m:r>
                      </m:sub>
                    </m:sSub>
                  </m:oMath>
                </a14:m>
                <a:r>
                  <a:rPr lang="en-GB" sz="1600" dirty="0" smtClean="0"/>
                  <a:t> </a:t>
                </a:r>
                <a:endParaRPr lang="en-GB" sz="1600" dirty="0"/>
              </a:p>
              <a:p>
                <a:r>
                  <a:rPr lang="en-GB" sz="1600" dirty="0" smtClean="0"/>
                  <a:t> </a:t>
                </a:r>
                <a:r>
                  <a:rPr lang="el-GR" sz="1600" dirty="0" smtClean="0"/>
                  <a:t>α</a:t>
                </a:r>
                <a:r>
                  <a:rPr lang="de-CH" sz="1600" dirty="0" smtClean="0"/>
                  <a:t>: </a:t>
                </a:r>
                <a:r>
                  <a:rPr lang="en-GB" sz="1600" dirty="0" smtClean="0"/>
                  <a:t>path-loss coefficient</a:t>
                </a:r>
              </a:p>
              <a:p>
                <a:r>
                  <a:rPr lang="de-CH" sz="1600" dirty="0" smtClean="0"/>
                  <a:t> </a:t>
                </a:r>
                <a:r>
                  <a:rPr lang="el-GR" sz="1600" dirty="0" smtClean="0"/>
                  <a:t>σ</a:t>
                </a:r>
                <a:r>
                  <a:rPr lang="de-CH" sz="1600" dirty="0" smtClean="0"/>
                  <a:t>: </a:t>
                </a:r>
                <a:r>
                  <a:rPr lang="en-GB" sz="1600" dirty="0" smtClean="0"/>
                  <a:t>shadowing distribution parameter</a:t>
                </a:r>
                <a:endParaRPr lang="en-GB" sz="1600" dirty="0"/>
              </a:p>
            </p:txBody>
          </p:sp>
        </mc:Choice>
        <mc:Fallback>
          <p:sp>
            <p:nvSpPr>
              <p:cNvPr id="4" name="Textfeld 3"/>
              <p:cNvSpPr txBox="1">
                <a:spLocks noRot="1" noChangeAspect="1" noMove="1" noResize="1" noEditPoints="1" noAdjustHandles="1" noChangeArrowheads="1" noChangeShapeType="1" noTextEdit="1"/>
              </p:cNvSpPr>
              <p:nvPr/>
            </p:nvSpPr>
            <p:spPr>
              <a:xfrm>
                <a:off x="4572000" y="4869160"/>
                <a:ext cx="3504486" cy="1107996"/>
              </a:xfrm>
              <a:prstGeom prst="rect">
                <a:avLst/>
              </a:prstGeom>
              <a:blipFill rotWithShape="1">
                <a:blip r:embed="rId2" cstate="print"/>
                <a:stretch>
                  <a:fillRect/>
                </a:stretch>
              </a:blipFill>
            </p:spPr>
            <p:txBody>
              <a:bodyPr/>
              <a:lstStyle/>
              <a:p>
                <a:r>
                  <a:rPr lang="en-GB">
                    <a:noFill/>
                  </a:rPr>
                  <a:t> </a:t>
                </a:r>
              </a:p>
            </p:txBody>
          </p:sp>
        </mc:Fallback>
      </mc:AlternateContent>
      <p:sp>
        <p:nvSpPr>
          <p:cNvPr id="5" name="Datumsplatzhalter 4"/>
          <p:cNvSpPr>
            <a:spLocks noGrp="1"/>
          </p:cNvSpPr>
          <p:nvPr>
            <p:ph type="dt" sz="half" idx="10"/>
          </p:nvPr>
        </p:nvSpPr>
        <p:spPr/>
        <p:txBody>
          <a:bodyPr/>
          <a:lstStyle/>
          <a:p>
            <a:fld id="{93599A0E-1D39-41C9-92C8-C37A009B5BDB}" type="datetime1">
              <a:rPr lang="en-GB" smtClean="0"/>
              <a:pPr/>
              <a:t>08/04/2011</a:t>
            </a:fld>
            <a:endParaRPr lang="en-GB"/>
          </a:p>
        </p:txBody>
      </p:sp>
      <p:sp>
        <p:nvSpPr>
          <p:cNvPr id="6" name="Foliennummernplatzhalter 5"/>
          <p:cNvSpPr>
            <a:spLocks noGrp="1"/>
          </p:cNvSpPr>
          <p:nvPr>
            <p:ph type="sldNum" sz="quarter" idx="11"/>
          </p:nvPr>
        </p:nvSpPr>
        <p:spPr/>
        <p:txBody>
          <a:bodyPr/>
          <a:lstStyle/>
          <a:p>
            <a:fld id="{E2521953-DFC4-4140-9FF9-82538832EBA0}" type="slidenum">
              <a:rPr lang="en-GB" smtClean="0"/>
              <a:pPr/>
              <a:t>22</a:t>
            </a:fld>
            <a:endParaRPr lang="en-GB"/>
          </a:p>
        </p:txBody>
      </p:sp>
    </p:spTree>
    <p:extLst>
      <p:ext uri="{BB962C8B-B14F-4D97-AF65-F5344CB8AC3E}">
        <p14:creationId xmlns:p14="http://schemas.microsoft.com/office/powerpoint/2010/main" xmlns="" val="20836239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Global Threshold Selection</a:t>
            </a:r>
            <a:endParaRPr lang="en-GB" dirty="0"/>
          </a:p>
        </p:txBody>
      </p:sp>
      <p:sp>
        <p:nvSpPr>
          <p:cNvPr id="3" name="Inhaltsplatzhalter 2"/>
          <p:cNvSpPr>
            <a:spLocks noGrp="1"/>
          </p:cNvSpPr>
          <p:nvPr>
            <p:ph idx="1"/>
          </p:nvPr>
        </p:nvSpPr>
        <p:spPr/>
        <p:txBody>
          <a:bodyPr/>
          <a:lstStyle/>
          <a:p>
            <a:r>
              <a:rPr lang="en-GB" dirty="0" smtClean="0"/>
              <a:t>Threshold determines efficiency of carrier sense</a:t>
            </a:r>
          </a:p>
          <a:p>
            <a:endParaRPr lang="en-GB" dirty="0"/>
          </a:p>
          <a:p>
            <a:r>
              <a:rPr lang="en-GB" dirty="0" smtClean="0"/>
              <a:t>Poor threshold choice leads to bad decision when selecting between multiplexing and concurrent transmission</a:t>
            </a:r>
          </a:p>
          <a:p>
            <a:endParaRPr lang="en-GB" dirty="0"/>
          </a:p>
          <a:p>
            <a:r>
              <a:rPr lang="en-GB" dirty="0" smtClean="0"/>
              <a:t>Manufacturers of wireless chipsets need to select a default threshold</a:t>
            </a:r>
            <a:endParaRPr lang="en-GB" dirty="0"/>
          </a:p>
        </p:txBody>
      </p:sp>
      <p:sp>
        <p:nvSpPr>
          <p:cNvPr id="4" name="Datumsplatzhalter 3"/>
          <p:cNvSpPr>
            <a:spLocks noGrp="1"/>
          </p:cNvSpPr>
          <p:nvPr>
            <p:ph type="dt" sz="half" idx="10"/>
          </p:nvPr>
        </p:nvSpPr>
        <p:spPr/>
        <p:txBody>
          <a:bodyPr/>
          <a:lstStyle/>
          <a:p>
            <a:fld id="{23DEFA59-83F8-4149-AB7F-386495566745}" type="datetime1">
              <a:rPr lang="en-GB" smtClean="0"/>
              <a:pPr/>
              <a:t>08/04/2011</a:t>
            </a:fld>
            <a:endParaRPr lang="en-GB"/>
          </a:p>
        </p:txBody>
      </p:sp>
      <p:sp>
        <p:nvSpPr>
          <p:cNvPr id="5" name="Foliennummernplatzhalter 4"/>
          <p:cNvSpPr>
            <a:spLocks noGrp="1"/>
          </p:cNvSpPr>
          <p:nvPr>
            <p:ph type="sldNum" sz="quarter" idx="11"/>
          </p:nvPr>
        </p:nvSpPr>
        <p:spPr/>
        <p:txBody>
          <a:bodyPr/>
          <a:lstStyle/>
          <a:p>
            <a:fld id="{E2521953-DFC4-4140-9FF9-82538832EBA0}" type="slidenum">
              <a:rPr lang="en-GB" smtClean="0"/>
              <a:pPr/>
              <a:t>23</a:t>
            </a:fld>
            <a:endParaRPr lang="en-GB"/>
          </a:p>
        </p:txBody>
      </p:sp>
    </p:spTree>
    <p:extLst>
      <p:ext uri="{BB962C8B-B14F-4D97-AF65-F5344CB8AC3E}">
        <p14:creationId xmlns:p14="http://schemas.microsoft.com/office/powerpoint/2010/main" xmlns="" val="11130538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Global Threshold Selection</a:t>
            </a:r>
            <a:endParaRPr lang="en-GB" dirty="0"/>
          </a:p>
        </p:txBody>
      </p:sp>
      <p:sp>
        <p:nvSpPr>
          <p:cNvPr id="3" name="Inhaltsplatzhalter 2"/>
          <p:cNvSpPr>
            <a:spLocks noGrp="1"/>
          </p:cNvSpPr>
          <p:nvPr>
            <p:ph idx="1"/>
          </p:nvPr>
        </p:nvSpPr>
        <p:spPr>
          <a:xfrm>
            <a:off x="381000" y="1751013"/>
            <a:ext cx="4911080" cy="4678362"/>
          </a:xfrm>
        </p:spPr>
        <p:txBody>
          <a:bodyPr/>
          <a:lstStyle/>
          <a:p>
            <a:r>
              <a:rPr lang="en-GB" dirty="0" smtClean="0"/>
              <a:t>Multiplexing almost reaches optimal performance with a close interferer. Concurrency does the same with a distant interferer</a:t>
            </a:r>
          </a:p>
          <a:p>
            <a:endParaRPr lang="en-GB" dirty="0" smtClean="0"/>
          </a:p>
          <a:p>
            <a:r>
              <a:rPr lang="en-GB" dirty="0" smtClean="0"/>
              <a:t>Transition region is suboptimal, as receivers prefer a different method depending on location</a:t>
            </a:r>
          </a:p>
          <a:p>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1700808"/>
            <a:ext cx="3276600" cy="3257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Gerade Verbindung 4"/>
          <p:cNvCxnSpPr/>
          <p:nvPr/>
        </p:nvCxnSpPr>
        <p:spPr bwMode="auto">
          <a:xfrm>
            <a:off x="6372200" y="5269850"/>
            <a:ext cx="288032" cy="0"/>
          </a:xfrm>
          <a:prstGeom prst="line">
            <a:avLst/>
          </a:prstGeom>
          <a:noFill/>
          <a:ln w="28575" cap="flat" cmpd="sng" algn="ctr">
            <a:solidFill>
              <a:srgbClr val="003399"/>
            </a:solidFill>
            <a:prstDash val="solid"/>
            <a:round/>
            <a:headEnd type="none" w="med" len="med"/>
            <a:tailEnd type="none" w="med" len="med"/>
          </a:ln>
          <a:effectLst/>
        </p:spPr>
      </p:cxnSp>
      <p:sp>
        <p:nvSpPr>
          <p:cNvPr id="9" name="Textfeld 8"/>
          <p:cNvSpPr txBox="1"/>
          <p:nvPr/>
        </p:nvSpPr>
        <p:spPr>
          <a:xfrm>
            <a:off x="6804248" y="5085184"/>
            <a:ext cx="928459" cy="369332"/>
          </a:xfrm>
          <a:prstGeom prst="rect">
            <a:avLst/>
          </a:prstGeom>
          <a:noFill/>
        </p:spPr>
        <p:txBody>
          <a:bodyPr wrap="none" rtlCol="0">
            <a:spAutoFit/>
          </a:bodyPr>
          <a:lstStyle/>
          <a:p>
            <a:r>
              <a:rPr lang="en-GB" dirty="0" smtClean="0"/>
              <a:t>optimal</a:t>
            </a:r>
            <a:endParaRPr lang="en-GB" dirty="0"/>
          </a:p>
        </p:txBody>
      </p:sp>
      <p:cxnSp>
        <p:nvCxnSpPr>
          <p:cNvPr id="11" name="Gerade Verbindung 10"/>
          <p:cNvCxnSpPr/>
          <p:nvPr/>
        </p:nvCxnSpPr>
        <p:spPr bwMode="auto">
          <a:xfrm>
            <a:off x="6372199" y="5639182"/>
            <a:ext cx="288032" cy="0"/>
          </a:xfrm>
          <a:prstGeom prst="line">
            <a:avLst/>
          </a:prstGeom>
          <a:noFill/>
          <a:ln w="28575" cap="flat" cmpd="sng" algn="ctr">
            <a:solidFill>
              <a:srgbClr val="00FF00"/>
            </a:solidFill>
            <a:prstDash val="solid"/>
            <a:round/>
            <a:headEnd type="none" w="med" len="med"/>
            <a:tailEnd type="none" w="med" len="med"/>
          </a:ln>
          <a:effectLst/>
        </p:spPr>
      </p:cxnSp>
      <p:sp>
        <p:nvSpPr>
          <p:cNvPr id="12" name="Textfeld 11"/>
          <p:cNvSpPr txBox="1"/>
          <p:nvPr/>
        </p:nvSpPr>
        <p:spPr>
          <a:xfrm>
            <a:off x="6804247" y="5454516"/>
            <a:ext cx="1402948" cy="369332"/>
          </a:xfrm>
          <a:prstGeom prst="rect">
            <a:avLst/>
          </a:prstGeom>
          <a:noFill/>
        </p:spPr>
        <p:txBody>
          <a:bodyPr wrap="none" rtlCol="0">
            <a:spAutoFit/>
          </a:bodyPr>
          <a:lstStyle/>
          <a:p>
            <a:r>
              <a:rPr lang="en-GB" dirty="0" smtClean="0"/>
              <a:t>multiplexing</a:t>
            </a:r>
            <a:endParaRPr lang="en-GB" dirty="0"/>
          </a:p>
        </p:txBody>
      </p:sp>
      <p:cxnSp>
        <p:nvCxnSpPr>
          <p:cNvPr id="13" name="Gerade Verbindung 12"/>
          <p:cNvCxnSpPr/>
          <p:nvPr/>
        </p:nvCxnSpPr>
        <p:spPr bwMode="auto">
          <a:xfrm>
            <a:off x="6372198" y="6008514"/>
            <a:ext cx="288032" cy="0"/>
          </a:xfrm>
          <a:prstGeom prst="line">
            <a:avLst/>
          </a:prstGeom>
          <a:noFill/>
          <a:ln w="28575" cap="flat" cmpd="sng" algn="ctr">
            <a:solidFill>
              <a:srgbClr val="FF3300"/>
            </a:solidFill>
            <a:prstDash val="solid"/>
            <a:round/>
            <a:headEnd type="none" w="med" len="med"/>
            <a:tailEnd type="none" w="med" len="med"/>
          </a:ln>
          <a:effectLst/>
        </p:spPr>
      </p:cxnSp>
      <p:sp>
        <p:nvSpPr>
          <p:cNvPr id="14" name="Textfeld 13"/>
          <p:cNvSpPr txBox="1"/>
          <p:nvPr/>
        </p:nvSpPr>
        <p:spPr>
          <a:xfrm>
            <a:off x="6804246" y="5823848"/>
            <a:ext cx="1441420" cy="369332"/>
          </a:xfrm>
          <a:prstGeom prst="rect">
            <a:avLst/>
          </a:prstGeom>
          <a:noFill/>
        </p:spPr>
        <p:txBody>
          <a:bodyPr wrap="none" rtlCol="0">
            <a:spAutoFit/>
          </a:bodyPr>
          <a:lstStyle/>
          <a:p>
            <a:r>
              <a:rPr lang="en-GB" dirty="0" smtClean="0"/>
              <a:t>concurrency</a:t>
            </a:r>
            <a:endParaRPr lang="en-GB" dirty="0"/>
          </a:p>
        </p:txBody>
      </p:sp>
      <p:sp>
        <p:nvSpPr>
          <p:cNvPr id="4" name="Datumsplatzhalter 3"/>
          <p:cNvSpPr>
            <a:spLocks noGrp="1"/>
          </p:cNvSpPr>
          <p:nvPr>
            <p:ph type="dt" sz="half" idx="10"/>
          </p:nvPr>
        </p:nvSpPr>
        <p:spPr/>
        <p:txBody>
          <a:bodyPr/>
          <a:lstStyle/>
          <a:p>
            <a:fld id="{04B34F30-E934-40AB-A1A3-E5D87D527AA6}" type="datetime1">
              <a:rPr lang="en-GB" smtClean="0"/>
              <a:pPr/>
              <a:t>08/04/2011</a:t>
            </a:fld>
            <a:endParaRPr lang="en-GB"/>
          </a:p>
        </p:txBody>
      </p:sp>
      <p:sp>
        <p:nvSpPr>
          <p:cNvPr id="6" name="Foliennummernplatzhalter 5"/>
          <p:cNvSpPr>
            <a:spLocks noGrp="1"/>
          </p:cNvSpPr>
          <p:nvPr>
            <p:ph type="sldNum" sz="quarter" idx="11"/>
          </p:nvPr>
        </p:nvSpPr>
        <p:spPr/>
        <p:txBody>
          <a:bodyPr/>
          <a:lstStyle/>
          <a:p>
            <a:fld id="{E2521953-DFC4-4140-9FF9-82538832EBA0}" type="slidenum">
              <a:rPr lang="en-GB" smtClean="0"/>
              <a:pPr/>
              <a:t>24</a:t>
            </a:fld>
            <a:endParaRPr lang="en-GB"/>
          </a:p>
        </p:txBody>
      </p:sp>
    </p:spTree>
    <p:extLst>
      <p:ext uri="{BB962C8B-B14F-4D97-AF65-F5344CB8AC3E}">
        <p14:creationId xmlns:p14="http://schemas.microsoft.com/office/powerpoint/2010/main" xmlns="" val="10508924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CS Performance: Throughput</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700808"/>
            <a:ext cx="3600400" cy="2413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0032" y="1628800"/>
            <a:ext cx="3600400" cy="2413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11760" y="4077072"/>
            <a:ext cx="3662506" cy="244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Datumsplatzhalter 3"/>
          <p:cNvSpPr>
            <a:spLocks noGrp="1"/>
          </p:cNvSpPr>
          <p:nvPr>
            <p:ph type="dt" sz="half" idx="10"/>
          </p:nvPr>
        </p:nvSpPr>
        <p:spPr/>
        <p:txBody>
          <a:bodyPr/>
          <a:lstStyle/>
          <a:p>
            <a:fld id="{F2FBCB0A-DC18-4037-8F15-CA075DF04E3F}" type="datetime1">
              <a:rPr lang="en-GB" smtClean="0"/>
              <a:pPr/>
              <a:t>08/04/2011</a:t>
            </a:fld>
            <a:endParaRPr lang="en-GB"/>
          </a:p>
        </p:txBody>
      </p:sp>
      <p:sp>
        <p:nvSpPr>
          <p:cNvPr id="5" name="Foliennummernplatzhalter 4"/>
          <p:cNvSpPr>
            <a:spLocks noGrp="1"/>
          </p:cNvSpPr>
          <p:nvPr>
            <p:ph type="sldNum" sz="quarter" idx="11"/>
          </p:nvPr>
        </p:nvSpPr>
        <p:spPr/>
        <p:txBody>
          <a:bodyPr/>
          <a:lstStyle/>
          <a:p>
            <a:fld id="{E2521953-DFC4-4140-9FF9-82538832EBA0}" type="slidenum">
              <a:rPr lang="en-GB" smtClean="0"/>
              <a:pPr/>
              <a:t>25</a:t>
            </a:fld>
            <a:endParaRPr lang="en-GB"/>
          </a:p>
        </p:txBody>
      </p:sp>
    </p:spTree>
    <p:extLst>
      <p:ext uri="{BB962C8B-B14F-4D97-AF65-F5344CB8AC3E}">
        <p14:creationId xmlns:p14="http://schemas.microsoft.com/office/powerpoint/2010/main" xmlns="" val="35960218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Transition Region Performance</a:t>
            </a:r>
            <a:endParaRPr lang="en-GB" dirty="0"/>
          </a:p>
        </p:txBody>
      </p:sp>
      <p:sp>
        <p:nvSpPr>
          <p:cNvPr id="3" name="Inhaltsplatzhalter 2"/>
          <p:cNvSpPr>
            <a:spLocks noGrp="1"/>
          </p:cNvSpPr>
          <p:nvPr>
            <p:ph idx="1"/>
          </p:nvPr>
        </p:nvSpPr>
        <p:spPr/>
        <p:txBody>
          <a:bodyPr/>
          <a:lstStyle/>
          <a:p>
            <a:r>
              <a:rPr lang="en-GB" dirty="0" smtClean="0"/>
              <a:t>Adaptive bitrate protocols and the smooth propagation of interference prevent dramatic differences in throughput</a:t>
            </a:r>
          </a:p>
          <a:p>
            <a:endParaRPr lang="en-GB" dirty="0" smtClean="0"/>
          </a:p>
          <a:p>
            <a:r>
              <a:rPr lang="en-GB" dirty="0" smtClean="0"/>
              <a:t>Locality depends on the size (</a:t>
            </a:r>
            <a:r>
              <a:rPr lang="en-GB" dirty="0" err="1" smtClean="0"/>
              <a:t>R</a:t>
            </a:r>
            <a:r>
              <a:rPr lang="en-GB" baseline="-25000" dirty="0" err="1" smtClean="0"/>
              <a:t>max</a:t>
            </a:r>
            <a:r>
              <a:rPr lang="en-GB" dirty="0" smtClean="0"/>
              <a:t>) of the network. In short range networks, effects of an interferer are similar for all receiver locations. Long range networks where interference fades out below the noise floor on distant receivers suffer more localized effects</a:t>
            </a:r>
            <a:endParaRPr lang="en-GB" dirty="0"/>
          </a:p>
        </p:txBody>
      </p:sp>
      <p:sp>
        <p:nvSpPr>
          <p:cNvPr id="4" name="Textfeld 3"/>
          <p:cNvSpPr txBox="1"/>
          <p:nvPr/>
        </p:nvSpPr>
        <p:spPr>
          <a:xfrm>
            <a:off x="1259632" y="5243659"/>
            <a:ext cx="719523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GB" dirty="0" smtClean="0"/>
              <a:t>→ Carrier sense is significantly more efficient in short range networks</a:t>
            </a:r>
            <a:endParaRPr lang="en-GB" dirty="0"/>
          </a:p>
        </p:txBody>
      </p:sp>
      <p:sp>
        <p:nvSpPr>
          <p:cNvPr id="5" name="Datumsplatzhalter 4"/>
          <p:cNvSpPr>
            <a:spLocks noGrp="1"/>
          </p:cNvSpPr>
          <p:nvPr>
            <p:ph type="dt" sz="half" idx="10"/>
          </p:nvPr>
        </p:nvSpPr>
        <p:spPr/>
        <p:txBody>
          <a:bodyPr/>
          <a:lstStyle/>
          <a:p>
            <a:fld id="{E88DA416-21C1-4458-ACEE-B8E18DA112A2}" type="datetime1">
              <a:rPr lang="en-GB" smtClean="0"/>
              <a:pPr/>
              <a:t>08/04/2011</a:t>
            </a:fld>
            <a:endParaRPr lang="en-GB"/>
          </a:p>
        </p:txBody>
      </p:sp>
      <p:sp>
        <p:nvSpPr>
          <p:cNvPr id="6" name="Foliennummernplatzhalter 5"/>
          <p:cNvSpPr>
            <a:spLocks noGrp="1"/>
          </p:cNvSpPr>
          <p:nvPr>
            <p:ph type="sldNum" sz="quarter" idx="11"/>
          </p:nvPr>
        </p:nvSpPr>
        <p:spPr/>
        <p:txBody>
          <a:bodyPr/>
          <a:lstStyle/>
          <a:p>
            <a:fld id="{E2521953-DFC4-4140-9FF9-82538832EBA0}" type="slidenum">
              <a:rPr lang="en-GB" smtClean="0"/>
              <a:pPr/>
              <a:t>26</a:t>
            </a:fld>
            <a:endParaRPr lang="en-GB"/>
          </a:p>
        </p:txBody>
      </p:sp>
    </p:spTree>
    <p:extLst>
      <p:ext uri="{BB962C8B-B14F-4D97-AF65-F5344CB8AC3E}">
        <p14:creationId xmlns:p14="http://schemas.microsoft.com/office/powerpoint/2010/main" xmlns="" val="22242383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Picking a Global Threshold</a:t>
            </a:r>
            <a:endParaRPr lang="en-GB" dirty="0"/>
          </a:p>
        </p:txBody>
      </p:sp>
      <p:sp>
        <p:nvSpPr>
          <p:cNvPr id="3" name="Inhaltsplatzhalter 2"/>
          <p:cNvSpPr>
            <a:spLocks noGrp="1"/>
          </p:cNvSpPr>
          <p:nvPr>
            <p:ph idx="1"/>
          </p:nvPr>
        </p:nvSpPr>
        <p:spPr/>
        <p:txBody>
          <a:bodyPr/>
          <a:lstStyle/>
          <a:p>
            <a:r>
              <a:rPr lang="en-GB" dirty="0" smtClean="0"/>
              <a:t>Optimal threshold is at the </a:t>
            </a:r>
            <a:br>
              <a:rPr lang="en-GB" dirty="0" smtClean="0"/>
            </a:br>
            <a:r>
              <a:rPr lang="en-GB" dirty="0" smtClean="0"/>
              <a:t>intersection of multiplexing and</a:t>
            </a:r>
            <a:br>
              <a:rPr lang="en-GB" dirty="0" smtClean="0"/>
            </a:br>
            <a:r>
              <a:rPr lang="en-GB" dirty="0" smtClean="0"/>
              <a:t>concurrency throughputs</a:t>
            </a:r>
          </a:p>
          <a:p>
            <a:endParaRPr lang="en-GB" dirty="0" smtClean="0"/>
          </a:p>
          <a:p>
            <a:r>
              <a:rPr lang="en-GB" dirty="0" smtClean="0"/>
              <a:t>Requires knowledge of </a:t>
            </a:r>
            <a:r>
              <a:rPr lang="en-GB" dirty="0" err="1" smtClean="0"/>
              <a:t>R</a:t>
            </a:r>
            <a:r>
              <a:rPr lang="en-GB" baseline="-25000" dirty="0" err="1" smtClean="0"/>
              <a:t>max</a:t>
            </a:r>
            <a:r>
              <a:rPr lang="en-GB" dirty="0" smtClean="0"/>
              <a:t> and</a:t>
            </a:r>
            <a:br>
              <a:rPr lang="en-GB" dirty="0" smtClean="0"/>
            </a:br>
            <a:r>
              <a:rPr lang="en-GB" dirty="0" smtClean="0"/>
              <a:t>propagation environment</a:t>
            </a:r>
          </a:p>
          <a:p>
            <a:endParaRPr lang="en-GB" dirty="0" smtClean="0"/>
          </a:p>
          <a:p>
            <a:r>
              <a:rPr lang="en-GB" dirty="0" smtClean="0"/>
              <a:t>A good default lies in the middle</a:t>
            </a:r>
            <a:br>
              <a:rPr lang="en-GB" dirty="0" smtClean="0"/>
            </a:br>
            <a:r>
              <a:rPr lang="en-GB" dirty="0" smtClean="0"/>
              <a:t>of optimal thresholds of typical</a:t>
            </a:r>
            <a:br>
              <a:rPr lang="en-GB" dirty="0" smtClean="0"/>
            </a:br>
            <a:r>
              <a:rPr lang="en-GB" dirty="0" smtClean="0"/>
              <a:t>operating parameters supported by</a:t>
            </a:r>
            <a:br>
              <a:rPr lang="en-GB" dirty="0" smtClean="0"/>
            </a:br>
            <a:r>
              <a:rPr lang="en-GB" dirty="0" smtClean="0"/>
              <a:t>the hardware</a:t>
            </a:r>
          </a:p>
          <a:p>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1700808"/>
            <a:ext cx="3276600" cy="3257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Gerade Verbindung 4"/>
          <p:cNvCxnSpPr/>
          <p:nvPr/>
        </p:nvCxnSpPr>
        <p:spPr bwMode="auto">
          <a:xfrm>
            <a:off x="6372200" y="5269850"/>
            <a:ext cx="288032" cy="0"/>
          </a:xfrm>
          <a:prstGeom prst="line">
            <a:avLst/>
          </a:prstGeom>
          <a:noFill/>
          <a:ln w="28575" cap="flat" cmpd="sng" algn="ctr">
            <a:solidFill>
              <a:srgbClr val="003399"/>
            </a:solidFill>
            <a:prstDash val="solid"/>
            <a:round/>
            <a:headEnd type="none" w="med" len="med"/>
            <a:tailEnd type="none" w="med" len="med"/>
          </a:ln>
          <a:effectLst/>
        </p:spPr>
      </p:cxnSp>
      <p:sp>
        <p:nvSpPr>
          <p:cNvPr id="9" name="Textfeld 8"/>
          <p:cNvSpPr txBox="1"/>
          <p:nvPr/>
        </p:nvSpPr>
        <p:spPr>
          <a:xfrm>
            <a:off x="6804248" y="5085184"/>
            <a:ext cx="928459" cy="369332"/>
          </a:xfrm>
          <a:prstGeom prst="rect">
            <a:avLst/>
          </a:prstGeom>
          <a:noFill/>
        </p:spPr>
        <p:txBody>
          <a:bodyPr wrap="none" rtlCol="0">
            <a:spAutoFit/>
          </a:bodyPr>
          <a:lstStyle/>
          <a:p>
            <a:r>
              <a:rPr lang="en-GB" dirty="0" smtClean="0"/>
              <a:t>optimal</a:t>
            </a:r>
            <a:endParaRPr lang="en-GB" dirty="0"/>
          </a:p>
        </p:txBody>
      </p:sp>
      <p:cxnSp>
        <p:nvCxnSpPr>
          <p:cNvPr id="11" name="Gerade Verbindung 10"/>
          <p:cNvCxnSpPr/>
          <p:nvPr/>
        </p:nvCxnSpPr>
        <p:spPr bwMode="auto">
          <a:xfrm>
            <a:off x="6372199" y="5639182"/>
            <a:ext cx="288032" cy="0"/>
          </a:xfrm>
          <a:prstGeom prst="line">
            <a:avLst/>
          </a:prstGeom>
          <a:noFill/>
          <a:ln w="28575" cap="flat" cmpd="sng" algn="ctr">
            <a:solidFill>
              <a:srgbClr val="00FF00"/>
            </a:solidFill>
            <a:prstDash val="solid"/>
            <a:round/>
            <a:headEnd type="none" w="med" len="med"/>
            <a:tailEnd type="none" w="med" len="med"/>
          </a:ln>
          <a:effectLst/>
        </p:spPr>
      </p:cxnSp>
      <p:sp>
        <p:nvSpPr>
          <p:cNvPr id="12" name="Textfeld 11"/>
          <p:cNvSpPr txBox="1"/>
          <p:nvPr/>
        </p:nvSpPr>
        <p:spPr>
          <a:xfrm>
            <a:off x="6804247" y="5454516"/>
            <a:ext cx="1402948" cy="369332"/>
          </a:xfrm>
          <a:prstGeom prst="rect">
            <a:avLst/>
          </a:prstGeom>
          <a:noFill/>
        </p:spPr>
        <p:txBody>
          <a:bodyPr wrap="none" rtlCol="0">
            <a:spAutoFit/>
          </a:bodyPr>
          <a:lstStyle/>
          <a:p>
            <a:r>
              <a:rPr lang="en-GB" dirty="0" smtClean="0"/>
              <a:t>multiplexing</a:t>
            </a:r>
            <a:endParaRPr lang="en-GB" dirty="0"/>
          </a:p>
        </p:txBody>
      </p:sp>
      <p:cxnSp>
        <p:nvCxnSpPr>
          <p:cNvPr id="13" name="Gerade Verbindung 12"/>
          <p:cNvCxnSpPr/>
          <p:nvPr/>
        </p:nvCxnSpPr>
        <p:spPr bwMode="auto">
          <a:xfrm>
            <a:off x="6372198" y="6008514"/>
            <a:ext cx="288032" cy="0"/>
          </a:xfrm>
          <a:prstGeom prst="line">
            <a:avLst/>
          </a:prstGeom>
          <a:noFill/>
          <a:ln w="28575" cap="flat" cmpd="sng" algn="ctr">
            <a:solidFill>
              <a:srgbClr val="FF3300"/>
            </a:solidFill>
            <a:prstDash val="solid"/>
            <a:round/>
            <a:headEnd type="none" w="med" len="med"/>
            <a:tailEnd type="none" w="med" len="med"/>
          </a:ln>
          <a:effectLst/>
        </p:spPr>
      </p:cxnSp>
      <p:sp>
        <p:nvSpPr>
          <p:cNvPr id="14" name="Textfeld 13"/>
          <p:cNvSpPr txBox="1"/>
          <p:nvPr/>
        </p:nvSpPr>
        <p:spPr>
          <a:xfrm>
            <a:off x="6804246" y="5823848"/>
            <a:ext cx="1441420" cy="369332"/>
          </a:xfrm>
          <a:prstGeom prst="rect">
            <a:avLst/>
          </a:prstGeom>
          <a:noFill/>
        </p:spPr>
        <p:txBody>
          <a:bodyPr wrap="none" rtlCol="0">
            <a:spAutoFit/>
          </a:bodyPr>
          <a:lstStyle/>
          <a:p>
            <a:r>
              <a:rPr lang="en-GB" dirty="0" smtClean="0"/>
              <a:t>concurrency</a:t>
            </a:r>
            <a:endParaRPr lang="en-GB" dirty="0"/>
          </a:p>
        </p:txBody>
      </p:sp>
      <p:sp>
        <p:nvSpPr>
          <p:cNvPr id="4" name="Datumsplatzhalter 3"/>
          <p:cNvSpPr>
            <a:spLocks noGrp="1"/>
          </p:cNvSpPr>
          <p:nvPr>
            <p:ph type="dt" sz="half" idx="10"/>
          </p:nvPr>
        </p:nvSpPr>
        <p:spPr/>
        <p:txBody>
          <a:bodyPr/>
          <a:lstStyle/>
          <a:p>
            <a:fld id="{B84B1A52-D0B6-463F-AFF2-A587350FA7D6}" type="datetime1">
              <a:rPr lang="en-GB" smtClean="0"/>
              <a:pPr/>
              <a:t>08/04/2011</a:t>
            </a:fld>
            <a:endParaRPr lang="en-GB"/>
          </a:p>
        </p:txBody>
      </p:sp>
      <p:sp>
        <p:nvSpPr>
          <p:cNvPr id="6" name="Foliennummernplatzhalter 5"/>
          <p:cNvSpPr>
            <a:spLocks noGrp="1"/>
          </p:cNvSpPr>
          <p:nvPr>
            <p:ph type="sldNum" sz="quarter" idx="11"/>
          </p:nvPr>
        </p:nvSpPr>
        <p:spPr/>
        <p:txBody>
          <a:bodyPr/>
          <a:lstStyle/>
          <a:p>
            <a:fld id="{E2521953-DFC4-4140-9FF9-82538832EBA0}" type="slidenum">
              <a:rPr lang="en-GB" smtClean="0"/>
              <a:pPr/>
              <a:t>27</a:t>
            </a:fld>
            <a:endParaRPr lang="en-GB"/>
          </a:p>
        </p:txBody>
      </p:sp>
    </p:spTree>
    <p:extLst>
      <p:ext uri="{BB962C8B-B14F-4D97-AF65-F5344CB8AC3E}">
        <p14:creationId xmlns:p14="http://schemas.microsoft.com/office/powerpoint/2010/main" xmlns="" val="27662442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Long-range vs. Short-range Networks</a:t>
            </a:r>
            <a:endParaRPr lang="en-GB" dirty="0"/>
          </a:p>
        </p:txBody>
      </p:sp>
      <p:sp>
        <p:nvSpPr>
          <p:cNvPr id="3" name="Inhaltsplatzhalter 2"/>
          <p:cNvSpPr>
            <a:spLocks noGrp="1"/>
          </p:cNvSpPr>
          <p:nvPr>
            <p:ph idx="1"/>
          </p:nvPr>
        </p:nvSpPr>
        <p:spPr/>
        <p:txBody>
          <a:bodyPr/>
          <a:lstStyle/>
          <a:p>
            <a:r>
              <a:rPr lang="en-GB" dirty="0" smtClean="0"/>
              <a:t>Short-range networks usually have the threshold well outside of </a:t>
            </a:r>
            <a:r>
              <a:rPr lang="en-GB" dirty="0" err="1" smtClean="0"/>
              <a:t>R</a:t>
            </a:r>
            <a:r>
              <a:rPr lang="en-GB" baseline="-25000" dirty="0" err="1" smtClean="0"/>
              <a:t>max</a:t>
            </a:r>
            <a:r>
              <a:rPr lang="en-GB" dirty="0" smtClean="0"/>
              <a:t>. Long-range networks on the other hand usually have the threshold inside </a:t>
            </a:r>
            <a:r>
              <a:rPr lang="en-GB" dirty="0" err="1" smtClean="0"/>
              <a:t>R</a:t>
            </a:r>
            <a:r>
              <a:rPr lang="en-GB" baseline="-25000" dirty="0" err="1" smtClean="0"/>
              <a:t>max</a:t>
            </a:r>
            <a:r>
              <a:rPr lang="en-GB" dirty="0" smtClean="0"/>
              <a:t>, when interference affects a large part of the network.</a:t>
            </a:r>
          </a:p>
          <a:p>
            <a:endParaRPr lang="en-GB" dirty="0" smtClean="0"/>
          </a:p>
          <a:p>
            <a:r>
              <a:rPr lang="en-GB" dirty="0" smtClean="0"/>
              <a:t>Therefore, one can define:</a:t>
            </a:r>
            <a:endParaRPr lang="en-GB" baseline="-25000" dirty="0"/>
          </a:p>
        </p:txBody>
      </p:sp>
      <p:sp>
        <p:nvSpPr>
          <p:cNvPr id="4" name="Textfeld 3"/>
          <p:cNvSpPr txBox="1"/>
          <p:nvPr/>
        </p:nvSpPr>
        <p:spPr>
          <a:xfrm>
            <a:off x="1475656" y="4365104"/>
            <a:ext cx="3151825"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GB" dirty="0"/>
              <a:t>long </a:t>
            </a:r>
            <a:r>
              <a:rPr lang="en-GB" dirty="0" smtClean="0"/>
              <a:t>range → </a:t>
            </a:r>
            <a:r>
              <a:rPr lang="en-GB" dirty="0" err="1" smtClean="0"/>
              <a:t>R</a:t>
            </a:r>
            <a:r>
              <a:rPr lang="en-GB" baseline="-25000" dirty="0" err="1" smtClean="0"/>
              <a:t>thresh</a:t>
            </a:r>
            <a:r>
              <a:rPr lang="en-GB" dirty="0" smtClean="0"/>
              <a:t> </a:t>
            </a:r>
            <a:r>
              <a:rPr lang="en-GB" dirty="0"/>
              <a:t>&lt; </a:t>
            </a:r>
            <a:r>
              <a:rPr lang="en-GB" dirty="0" err="1" smtClean="0"/>
              <a:t>R</a:t>
            </a:r>
            <a:r>
              <a:rPr lang="en-GB" baseline="-25000" dirty="0" err="1" smtClean="0"/>
              <a:t>max</a:t>
            </a:r>
            <a:endParaRPr lang="en-GB" baseline="-25000" dirty="0" smtClean="0"/>
          </a:p>
          <a:p>
            <a:r>
              <a:rPr lang="en-GB" dirty="0" smtClean="0"/>
              <a:t>short </a:t>
            </a:r>
            <a:r>
              <a:rPr lang="en-GB" dirty="0"/>
              <a:t>range → </a:t>
            </a:r>
            <a:r>
              <a:rPr lang="en-GB" dirty="0" err="1" smtClean="0"/>
              <a:t>R</a:t>
            </a:r>
            <a:r>
              <a:rPr lang="en-GB" baseline="-25000" dirty="0" err="1" smtClean="0"/>
              <a:t>thresh</a:t>
            </a:r>
            <a:r>
              <a:rPr lang="en-GB" dirty="0" smtClean="0"/>
              <a:t> </a:t>
            </a:r>
            <a:r>
              <a:rPr lang="en-GB" dirty="0"/>
              <a:t>&gt; </a:t>
            </a:r>
            <a:r>
              <a:rPr lang="en-GB" dirty="0" smtClean="0"/>
              <a:t>2R</a:t>
            </a:r>
            <a:r>
              <a:rPr lang="en-GB" baseline="-25000" dirty="0" smtClean="0"/>
              <a:t>max</a:t>
            </a:r>
            <a:endParaRPr lang="en-GB" baseline="-25000" dirty="0"/>
          </a:p>
        </p:txBody>
      </p:sp>
      <p:sp>
        <p:nvSpPr>
          <p:cNvPr id="5" name="Datumsplatzhalter 4"/>
          <p:cNvSpPr>
            <a:spLocks noGrp="1"/>
          </p:cNvSpPr>
          <p:nvPr>
            <p:ph type="dt" sz="half" idx="10"/>
          </p:nvPr>
        </p:nvSpPr>
        <p:spPr/>
        <p:txBody>
          <a:bodyPr/>
          <a:lstStyle/>
          <a:p>
            <a:fld id="{41B57DCF-1487-4369-921F-8B9B7CBE1C45}" type="datetime1">
              <a:rPr lang="en-GB" smtClean="0"/>
              <a:pPr/>
              <a:t>08/04/2011</a:t>
            </a:fld>
            <a:endParaRPr lang="en-GB"/>
          </a:p>
        </p:txBody>
      </p:sp>
      <p:sp>
        <p:nvSpPr>
          <p:cNvPr id="6" name="Foliennummernplatzhalter 5"/>
          <p:cNvSpPr>
            <a:spLocks noGrp="1"/>
          </p:cNvSpPr>
          <p:nvPr>
            <p:ph type="sldNum" sz="quarter" idx="11"/>
          </p:nvPr>
        </p:nvSpPr>
        <p:spPr/>
        <p:txBody>
          <a:bodyPr/>
          <a:lstStyle/>
          <a:p>
            <a:fld id="{E2521953-DFC4-4140-9FF9-82538832EBA0}" type="slidenum">
              <a:rPr lang="en-GB" smtClean="0"/>
              <a:pPr/>
              <a:t>28</a:t>
            </a:fld>
            <a:endParaRPr lang="en-GB"/>
          </a:p>
        </p:txBody>
      </p:sp>
    </p:spTree>
    <p:extLst>
      <p:ext uri="{BB962C8B-B14F-4D97-AF65-F5344CB8AC3E}">
        <p14:creationId xmlns:p14="http://schemas.microsoft.com/office/powerpoint/2010/main" xmlns="" val="23012793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Threshold Robustness</a:t>
            </a:r>
            <a:endParaRPr lang="en-GB" dirty="0"/>
          </a:p>
        </p:txBody>
      </p:sp>
      <p:sp>
        <p:nvSpPr>
          <p:cNvPr id="3" name="Inhaltsplatzhalter 2"/>
          <p:cNvSpPr>
            <a:spLocks noGrp="1"/>
          </p:cNvSpPr>
          <p:nvPr>
            <p:ph idx="1"/>
          </p:nvPr>
        </p:nvSpPr>
        <p:spPr/>
        <p:txBody>
          <a:bodyPr/>
          <a:lstStyle/>
          <a:p>
            <a:r>
              <a:rPr lang="en-GB" dirty="0" smtClean="0"/>
              <a:t>As the quantitative results have shown, performance is good even with suboptimal threshold choice</a:t>
            </a:r>
          </a:p>
          <a:p>
            <a:endParaRPr lang="en-GB" dirty="0" smtClean="0"/>
          </a:p>
          <a:p>
            <a:r>
              <a:rPr lang="en-GB" dirty="0" smtClean="0"/>
              <a:t>This is largely because data networking hardware operates in the regime around 10-25dB SNR</a:t>
            </a:r>
          </a:p>
          <a:p>
            <a:endParaRPr lang="en-GB" dirty="0" smtClean="0"/>
          </a:p>
          <a:p>
            <a:r>
              <a:rPr lang="en-GB" dirty="0" smtClean="0"/>
              <a:t>The range corresponds to the intermediate region between short-range and long-range range limits</a:t>
            </a:r>
            <a:endParaRPr lang="en-GB" dirty="0"/>
          </a:p>
        </p:txBody>
      </p:sp>
      <p:sp>
        <p:nvSpPr>
          <p:cNvPr id="4" name="Datumsplatzhalter 3"/>
          <p:cNvSpPr>
            <a:spLocks noGrp="1"/>
          </p:cNvSpPr>
          <p:nvPr>
            <p:ph type="dt" sz="half" idx="10"/>
          </p:nvPr>
        </p:nvSpPr>
        <p:spPr/>
        <p:txBody>
          <a:bodyPr/>
          <a:lstStyle/>
          <a:p>
            <a:fld id="{7B9BB2CC-EBDD-4D63-A3BC-9A1C5EACC934}" type="datetime1">
              <a:rPr lang="en-GB" smtClean="0"/>
              <a:pPr/>
              <a:t>08/04/2011</a:t>
            </a:fld>
            <a:endParaRPr lang="en-GB"/>
          </a:p>
        </p:txBody>
      </p:sp>
      <p:sp>
        <p:nvSpPr>
          <p:cNvPr id="5" name="Foliennummernplatzhalter 4"/>
          <p:cNvSpPr>
            <a:spLocks noGrp="1"/>
          </p:cNvSpPr>
          <p:nvPr>
            <p:ph type="sldNum" sz="quarter" idx="11"/>
          </p:nvPr>
        </p:nvSpPr>
        <p:spPr/>
        <p:txBody>
          <a:bodyPr/>
          <a:lstStyle/>
          <a:p>
            <a:fld id="{E2521953-DFC4-4140-9FF9-82538832EBA0}" type="slidenum">
              <a:rPr lang="en-GB" smtClean="0"/>
              <a:pPr/>
              <a:t>29</a:t>
            </a:fld>
            <a:endParaRPr lang="en-GB"/>
          </a:p>
        </p:txBody>
      </p:sp>
    </p:spTree>
    <p:extLst>
      <p:ext uri="{BB962C8B-B14F-4D97-AF65-F5344CB8AC3E}">
        <p14:creationId xmlns:p14="http://schemas.microsoft.com/office/powerpoint/2010/main" xmlns="" val="33065769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bwMode="auto">
          <a:xfrm>
            <a:off x="4906743" y="3377500"/>
            <a:ext cx="2042038" cy="2042038"/>
          </a:xfrm>
          <a:prstGeom prst="ellipse">
            <a:avLst/>
          </a:prstGeom>
          <a:noFill/>
          <a:ln>
            <a:solidFill>
              <a:schemeClr val="accent3">
                <a:lumMod val="75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36000" rIns="0" bIns="36000" numCol="1" rtlCol="0" anchor="t" anchorCtr="0" compatLnSpc="1">
            <a:prstTxWarp prst="textNoShape">
              <a:avLst/>
            </a:prstTxWarp>
          </a:bodyPr>
          <a:lstStyle/>
          <a:p>
            <a:pPr defTabSz="457200" fontAlgn="base">
              <a:lnSpc>
                <a:spcPts val="2400"/>
              </a:lnSpc>
              <a:spcBef>
                <a:spcPts val="600"/>
              </a:spcBef>
              <a:spcAft>
                <a:spcPct val="0"/>
              </a:spcAft>
              <a:buClr>
                <a:srgbClr val="2A6AB3"/>
              </a:buClr>
              <a:buSzPct val="110000"/>
              <a:buFont typeface="Wingdings" pitchFamily="16" charset="2"/>
              <a:buNone/>
            </a:pPr>
            <a:endParaRPr lang="en-GB" sz="1600">
              <a:solidFill>
                <a:srgbClr val="000000"/>
              </a:solidFill>
              <a:latin typeface="Arial" charset="0"/>
            </a:endParaRPr>
          </a:p>
        </p:txBody>
      </p:sp>
      <p:sp>
        <p:nvSpPr>
          <p:cNvPr id="7" name="Ellipse 6"/>
          <p:cNvSpPr/>
          <p:nvPr/>
        </p:nvSpPr>
        <p:spPr bwMode="auto">
          <a:xfrm>
            <a:off x="6444725" y="2938952"/>
            <a:ext cx="2206434" cy="2206434"/>
          </a:xfrm>
          <a:prstGeom prst="ellipse">
            <a:avLst/>
          </a:prstGeom>
          <a:noFill/>
          <a:ln>
            <a:solidFill>
              <a:schemeClr val="accent3">
                <a:lumMod val="75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36000" rIns="0" bIns="36000" numCol="1" rtlCol="0" anchor="t" anchorCtr="0" compatLnSpc="1">
            <a:prstTxWarp prst="textNoShape">
              <a:avLst/>
            </a:prstTxWarp>
          </a:bodyPr>
          <a:lstStyle/>
          <a:p>
            <a:pPr defTabSz="457200" fontAlgn="base">
              <a:lnSpc>
                <a:spcPts val="2400"/>
              </a:lnSpc>
              <a:spcBef>
                <a:spcPts val="600"/>
              </a:spcBef>
              <a:spcAft>
                <a:spcPct val="0"/>
              </a:spcAft>
              <a:buClr>
                <a:srgbClr val="2A6AB3"/>
              </a:buClr>
              <a:buSzPct val="110000"/>
              <a:buFont typeface="Wingdings" pitchFamily="16" charset="2"/>
              <a:buNone/>
            </a:pPr>
            <a:endParaRPr lang="en-GB" sz="1600">
              <a:solidFill>
                <a:srgbClr val="000000"/>
              </a:solidFill>
              <a:latin typeface="Arial" charset="0"/>
            </a:endParaRPr>
          </a:p>
        </p:txBody>
      </p:sp>
      <p:sp>
        <p:nvSpPr>
          <p:cNvPr id="2" name="Titel 1"/>
          <p:cNvSpPr>
            <a:spLocks noGrp="1"/>
          </p:cNvSpPr>
          <p:nvPr>
            <p:ph type="title"/>
          </p:nvPr>
        </p:nvSpPr>
        <p:spPr/>
        <p:txBody>
          <a:bodyPr/>
          <a:lstStyle/>
          <a:p>
            <a:r>
              <a:rPr lang="en-GB" dirty="0" smtClean="0"/>
              <a:t>Problems with Carrier Sense</a:t>
            </a:r>
            <a:endParaRPr lang="en-GB" dirty="0"/>
          </a:p>
        </p:txBody>
      </p:sp>
      <p:sp>
        <p:nvSpPr>
          <p:cNvPr id="3" name="Inhaltsplatzhalter 2"/>
          <p:cNvSpPr>
            <a:spLocks noGrp="1"/>
          </p:cNvSpPr>
          <p:nvPr>
            <p:ph idx="1"/>
          </p:nvPr>
        </p:nvSpPr>
        <p:spPr>
          <a:xfrm>
            <a:off x="380999" y="1751013"/>
            <a:ext cx="6391447" cy="1533971"/>
          </a:xfrm>
        </p:spPr>
        <p:txBody>
          <a:bodyPr/>
          <a:lstStyle/>
          <a:p>
            <a:r>
              <a:rPr lang="en-GB" dirty="0" smtClean="0"/>
              <a:t>Carrier sensing is done by the sender, it cannot determine the signal level at the receiver (→ hidden/exposed node/terminal)</a:t>
            </a:r>
            <a:endParaRPr lang="en-GB" dirty="0"/>
          </a:p>
        </p:txBody>
      </p:sp>
      <p:sp>
        <p:nvSpPr>
          <p:cNvPr id="4" name="Ellipse 3"/>
          <p:cNvSpPr/>
          <p:nvPr/>
        </p:nvSpPr>
        <p:spPr bwMode="auto">
          <a:xfrm>
            <a:off x="5845563" y="4316320"/>
            <a:ext cx="164397" cy="164397"/>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6000" rIns="0" bIns="36000" numCol="1" rtlCol="0" anchor="t" anchorCtr="0" compatLnSpc="1">
            <a:prstTxWarp prst="textNoShape">
              <a:avLst/>
            </a:prstTxWarp>
          </a:bodyPr>
          <a:lstStyle/>
          <a:p>
            <a:pPr defTabSz="457200" fontAlgn="base">
              <a:lnSpc>
                <a:spcPts val="2400"/>
              </a:lnSpc>
              <a:spcBef>
                <a:spcPts val="600"/>
              </a:spcBef>
              <a:spcAft>
                <a:spcPct val="0"/>
              </a:spcAft>
              <a:buClr>
                <a:srgbClr val="2A6AB3"/>
              </a:buClr>
              <a:buSzPct val="110000"/>
              <a:buFont typeface="Wingdings" pitchFamily="16" charset="2"/>
              <a:buNone/>
            </a:pPr>
            <a:endParaRPr lang="en-GB" sz="1600">
              <a:solidFill>
                <a:srgbClr val="000000"/>
              </a:solidFill>
              <a:latin typeface="Arial" charset="0"/>
            </a:endParaRPr>
          </a:p>
        </p:txBody>
      </p:sp>
      <p:sp>
        <p:nvSpPr>
          <p:cNvPr id="5" name="Ellipse 4"/>
          <p:cNvSpPr/>
          <p:nvPr/>
        </p:nvSpPr>
        <p:spPr bwMode="auto">
          <a:xfrm>
            <a:off x="7465743" y="3959970"/>
            <a:ext cx="164397" cy="164397"/>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6000" rIns="0" bIns="36000" numCol="1" rtlCol="0" anchor="t" anchorCtr="0" compatLnSpc="1">
            <a:prstTxWarp prst="textNoShape">
              <a:avLst/>
            </a:prstTxWarp>
          </a:bodyPr>
          <a:lstStyle/>
          <a:p>
            <a:pPr defTabSz="457200" fontAlgn="base">
              <a:lnSpc>
                <a:spcPts val="2400"/>
              </a:lnSpc>
              <a:spcBef>
                <a:spcPts val="600"/>
              </a:spcBef>
              <a:spcAft>
                <a:spcPct val="0"/>
              </a:spcAft>
              <a:buClr>
                <a:srgbClr val="2A6AB3"/>
              </a:buClr>
              <a:buSzPct val="110000"/>
              <a:buFont typeface="Wingdings" pitchFamily="16" charset="2"/>
              <a:buNone/>
            </a:pPr>
            <a:endParaRPr lang="en-GB" sz="1600">
              <a:solidFill>
                <a:srgbClr val="000000"/>
              </a:solidFill>
              <a:latin typeface="Arial" charset="0"/>
            </a:endParaRPr>
          </a:p>
        </p:txBody>
      </p:sp>
      <p:sp>
        <p:nvSpPr>
          <p:cNvPr id="6" name="Ellipse 5"/>
          <p:cNvSpPr/>
          <p:nvPr/>
        </p:nvSpPr>
        <p:spPr bwMode="auto">
          <a:xfrm>
            <a:off x="6514879" y="3818292"/>
            <a:ext cx="164397" cy="164397"/>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defTabSz="457200" fontAlgn="base">
              <a:lnSpc>
                <a:spcPts val="2400"/>
              </a:lnSpc>
              <a:spcBef>
                <a:spcPts val="600"/>
              </a:spcBef>
              <a:spcAft>
                <a:spcPct val="0"/>
              </a:spcAft>
              <a:buClr>
                <a:srgbClr val="2A6AB3"/>
              </a:buClr>
              <a:buSzPct val="110000"/>
              <a:buFont typeface="Wingdings" pitchFamily="16" charset="2"/>
              <a:buNone/>
            </a:pPr>
            <a:endParaRPr lang="en-GB" sz="1600">
              <a:solidFill>
                <a:srgbClr val="000000"/>
              </a:solidFill>
              <a:latin typeface="Arial" charset="0"/>
            </a:endParaRPr>
          </a:p>
        </p:txBody>
      </p:sp>
      <p:sp>
        <p:nvSpPr>
          <p:cNvPr id="9" name="Textfeld 8"/>
          <p:cNvSpPr txBox="1"/>
          <p:nvPr/>
        </p:nvSpPr>
        <p:spPr>
          <a:xfrm>
            <a:off x="5586446" y="4472203"/>
            <a:ext cx="423514" cy="369332"/>
          </a:xfrm>
          <a:prstGeom prst="rect">
            <a:avLst/>
          </a:prstGeom>
          <a:noFill/>
        </p:spPr>
        <p:txBody>
          <a:bodyPr wrap="none" rtlCol="0">
            <a:spAutoFit/>
          </a:bodyPr>
          <a:lstStyle/>
          <a:p>
            <a:r>
              <a:rPr lang="en-GB" dirty="0" smtClean="0"/>
              <a:t>S</a:t>
            </a:r>
            <a:r>
              <a:rPr lang="en-GB" baseline="-25000" dirty="0" smtClean="0"/>
              <a:t>1</a:t>
            </a:r>
            <a:endParaRPr lang="en-GB" baseline="-25000" dirty="0"/>
          </a:p>
        </p:txBody>
      </p:sp>
      <p:sp>
        <p:nvSpPr>
          <p:cNvPr id="10" name="Textfeld 9"/>
          <p:cNvSpPr txBox="1"/>
          <p:nvPr/>
        </p:nvSpPr>
        <p:spPr>
          <a:xfrm>
            <a:off x="7604302" y="3982689"/>
            <a:ext cx="423514" cy="369332"/>
          </a:xfrm>
          <a:prstGeom prst="rect">
            <a:avLst/>
          </a:prstGeom>
          <a:noFill/>
        </p:spPr>
        <p:txBody>
          <a:bodyPr wrap="none" rtlCol="0">
            <a:spAutoFit/>
          </a:bodyPr>
          <a:lstStyle/>
          <a:p>
            <a:r>
              <a:rPr lang="en-GB" dirty="0" smtClean="0"/>
              <a:t>S</a:t>
            </a:r>
            <a:r>
              <a:rPr lang="en-GB" baseline="-25000" dirty="0"/>
              <a:t>2</a:t>
            </a:r>
          </a:p>
        </p:txBody>
      </p:sp>
      <p:sp>
        <p:nvSpPr>
          <p:cNvPr id="11" name="Textfeld 10"/>
          <p:cNvSpPr txBox="1"/>
          <p:nvPr/>
        </p:nvSpPr>
        <p:spPr>
          <a:xfrm>
            <a:off x="6525267" y="3946988"/>
            <a:ext cx="351378" cy="369332"/>
          </a:xfrm>
          <a:prstGeom prst="rect">
            <a:avLst/>
          </a:prstGeom>
          <a:noFill/>
        </p:spPr>
        <p:txBody>
          <a:bodyPr wrap="none" rtlCol="0">
            <a:spAutoFit/>
          </a:bodyPr>
          <a:lstStyle/>
          <a:p>
            <a:r>
              <a:rPr lang="en-GB" dirty="0"/>
              <a:t>R</a:t>
            </a:r>
            <a:endParaRPr lang="en-GB" baseline="-25000" dirty="0"/>
          </a:p>
        </p:txBody>
      </p:sp>
      <p:grpSp>
        <p:nvGrpSpPr>
          <p:cNvPr id="12" name="Gruppieren 11"/>
          <p:cNvGrpSpPr/>
          <p:nvPr/>
        </p:nvGrpSpPr>
        <p:grpSpPr>
          <a:xfrm>
            <a:off x="6243414" y="5805264"/>
            <a:ext cx="2520280" cy="448958"/>
            <a:chOff x="1170242" y="4293096"/>
            <a:chExt cx="2520280" cy="448958"/>
          </a:xfrm>
        </p:grpSpPr>
        <p:cxnSp>
          <p:nvCxnSpPr>
            <p:cNvPr id="13" name="Gerade Verbindung 12"/>
            <p:cNvCxnSpPr/>
            <p:nvPr/>
          </p:nvCxnSpPr>
          <p:spPr bwMode="auto">
            <a:xfrm>
              <a:off x="1170242" y="4293096"/>
              <a:ext cx="0" cy="432048"/>
            </a:xfrm>
            <a:prstGeom prst="line">
              <a:avLst/>
            </a:prstGeom>
            <a:noFill/>
            <a:ln w="38100" cap="flat" cmpd="sng" algn="ctr">
              <a:solidFill>
                <a:schemeClr val="accent1"/>
              </a:solidFill>
              <a:prstDash val="solid"/>
              <a:round/>
              <a:headEnd type="none" w="med" len="med"/>
              <a:tailEnd type="none" w="med" len="med"/>
            </a:ln>
            <a:effectLst/>
          </p:spPr>
        </p:cxnSp>
        <p:sp>
          <p:nvSpPr>
            <p:cNvPr id="14" name="Rechteck 13"/>
            <p:cNvSpPr/>
            <p:nvPr/>
          </p:nvSpPr>
          <p:spPr bwMode="auto">
            <a:xfrm>
              <a:off x="1314258"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5" name="Rechteck 14"/>
            <p:cNvSpPr/>
            <p:nvPr/>
          </p:nvSpPr>
          <p:spPr bwMode="auto">
            <a:xfrm>
              <a:off x="1970714"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6" name="Rechteck 15"/>
            <p:cNvSpPr/>
            <p:nvPr/>
          </p:nvSpPr>
          <p:spPr bwMode="auto">
            <a:xfrm>
              <a:off x="2898434"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7" name="Rechteck 16"/>
            <p:cNvSpPr/>
            <p:nvPr/>
          </p:nvSpPr>
          <p:spPr bwMode="auto">
            <a:xfrm>
              <a:off x="1566286" y="4509120"/>
              <a:ext cx="756084"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8" name="Rechteck 17"/>
            <p:cNvSpPr/>
            <p:nvPr/>
          </p:nvSpPr>
          <p:spPr bwMode="auto">
            <a:xfrm>
              <a:off x="2709144" y="4526030"/>
              <a:ext cx="504056"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19" name="Gerade Verbindung 18"/>
            <p:cNvCxnSpPr/>
            <p:nvPr/>
          </p:nvCxnSpPr>
          <p:spPr bwMode="auto">
            <a:xfrm>
              <a:off x="1170242" y="4509120"/>
              <a:ext cx="2520280" cy="0"/>
            </a:xfrm>
            <a:prstGeom prst="line">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sp>
        <p:nvSpPr>
          <p:cNvPr id="20" name="Datumsplatzhalter 19"/>
          <p:cNvSpPr>
            <a:spLocks noGrp="1"/>
          </p:cNvSpPr>
          <p:nvPr>
            <p:ph type="dt" sz="half" idx="10"/>
          </p:nvPr>
        </p:nvSpPr>
        <p:spPr/>
        <p:txBody>
          <a:bodyPr/>
          <a:lstStyle/>
          <a:p>
            <a:fld id="{EA4C7A5A-4753-4FFD-BEA1-2EA9C07C00C6}" type="datetime1">
              <a:rPr lang="en-GB" smtClean="0"/>
              <a:pPr/>
              <a:t>08/04/2011</a:t>
            </a:fld>
            <a:endParaRPr lang="en-GB"/>
          </a:p>
        </p:txBody>
      </p:sp>
      <p:sp>
        <p:nvSpPr>
          <p:cNvPr id="21" name="Foliennummernplatzhalter 20"/>
          <p:cNvSpPr>
            <a:spLocks noGrp="1"/>
          </p:cNvSpPr>
          <p:nvPr>
            <p:ph type="sldNum" sz="quarter" idx="11"/>
          </p:nvPr>
        </p:nvSpPr>
        <p:spPr/>
        <p:txBody>
          <a:bodyPr/>
          <a:lstStyle/>
          <a:p>
            <a:fld id="{E2521953-DFC4-4140-9FF9-82538832EBA0}" type="slidenum">
              <a:rPr lang="en-GB" smtClean="0"/>
              <a:pPr/>
              <a:t>3</a:t>
            </a:fld>
            <a:endParaRPr lang="en-GB"/>
          </a:p>
        </p:txBody>
      </p:sp>
      <p:sp>
        <p:nvSpPr>
          <p:cNvPr id="22" name="Ellipse 21"/>
          <p:cNvSpPr/>
          <p:nvPr/>
        </p:nvSpPr>
        <p:spPr bwMode="auto">
          <a:xfrm>
            <a:off x="1570419" y="3985513"/>
            <a:ext cx="2042038" cy="2042038"/>
          </a:xfrm>
          <a:prstGeom prst="ellipse">
            <a:avLst/>
          </a:prstGeom>
          <a:noFill/>
          <a:ln>
            <a:solidFill>
              <a:schemeClr val="accent3">
                <a:lumMod val="75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36000" rIns="0" bIns="36000" numCol="1" rtlCol="0" anchor="t" anchorCtr="0" compatLnSpc="1">
            <a:prstTxWarp prst="textNoShape">
              <a:avLst/>
            </a:prstTxWarp>
          </a:bodyPr>
          <a:lstStyle/>
          <a:p>
            <a:pPr defTabSz="457200" fontAlgn="base">
              <a:lnSpc>
                <a:spcPts val="2400"/>
              </a:lnSpc>
              <a:spcBef>
                <a:spcPts val="600"/>
              </a:spcBef>
              <a:spcAft>
                <a:spcPct val="0"/>
              </a:spcAft>
              <a:buClr>
                <a:srgbClr val="2A6AB3"/>
              </a:buClr>
              <a:buSzPct val="110000"/>
              <a:buFont typeface="Wingdings" pitchFamily="16" charset="2"/>
              <a:buNone/>
            </a:pPr>
            <a:endParaRPr lang="en-GB" sz="1600">
              <a:solidFill>
                <a:srgbClr val="000000"/>
              </a:solidFill>
              <a:latin typeface="Arial" charset="0"/>
            </a:endParaRPr>
          </a:p>
        </p:txBody>
      </p:sp>
      <p:sp>
        <p:nvSpPr>
          <p:cNvPr id="23" name="Ellipse 22"/>
          <p:cNvSpPr/>
          <p:nvPr/>
        </p:nvSpPr>
        <p:spPr bwMode="auto">
          <a:xfrm>
            <a:off x="588121" y="4047280"/>
            <a:ext cx="2206434" cy="2206434"/>
          </a:xfrm>
          <a:prstGeom prst="ellipse">
            <a:avLst/>
          </a:prstGeom>
          <a:noFill/>
          <a:ln>
            <a:solidFill>
              <a:schemeClr val="accent3">
                <a:lumMod val="75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36000" rIns="0" bIns="36000" numCol="1" rtlCol="0" anchor="t" anchorCtr="0" compatLnSpc="1">
            <a:prstTxWarp prst="textNoShape">
              <a:avLst/>
            </a:prstTxWarp>
          </a:bodyPr>
          <a:lstStyle/>
          <a:p>
            <a:pPr defTabSz="457200" fontAlgn="base">
              <a:lnSpc>
                <a:spcPts val="2400"/>
              </a:lnSpc>
              <a:spcBef>
                <a:spcPts val="600"/>
              </a:spcBef>
              <a:spcAft>
                <a:spcPct val="0"/>
              </a:spcAft>
              <a:buClr>
                <a:srgbClr val="2A6AB3"/>
              </a:buClr>
              <a:buSzPct val="110000"/>
              <a:buFont typeface="Wingdings" pitchFamily="16" charset="2"/>
              <a:buNone/>
            </a:pPr>
            <a:endParaRPr lang="en-GB" sz="1600">
              <a:solidFill>
                <a:srgbClr val="000000"/>
              </a:solidFill>
              <a:latin typeface="Arial" charset="0"/>
            </a:endParaRPr>
          </a:p>
        </p:txBody>
      </p:sp>
      <p:sp>
        <p:nvSpPr>
          <p:cNvPr id="24" name="Ellipse 23"/>
          <p:cNvSpPr/>
          <p:nvPr/>
        </p:nvSpPr>
        <p:spPr bwMode="auto">
          <a:xfrm>
            <a:off x="2509239" y="4924333"/>
            <a:ext cx="164397" cy="164397"/>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6000" rIns="0" bIns="36000" numCol="1" rtlCol="0" anchor="t" anchorCtr="0" compatLnSpc="1">
            <a:prstTxWarp prst="textNoShape">
              <a:avLst/>
            </a:prstTxWarp>
          </a:bodyPr>
          <a:lstStyle/>
          <a:p>
            <a:pPr defTabSz="457200" fontAlgn="base">
              <a:lnSpc>
                <a:spcPts val="2400"/>
              </a:lnSpc>
              <a:spcBef>
                <a:spcPts val="600"/>
              </a:spcBef>
              <a:spcAft>
                <a:spcPct val="0"/>
              </a:spcAft>
              <a:buClr>
                <a:srgbClr val="2A6AB3"/>
              </a:buClr>
              <a:buSzPct val="110000"/>
              <a:buFont typeface="Wingdings" pitchFamily="16" charset="2"/>
              <a:buNone/>
            </a:pPr>
            <a:endParaRPr lang="en-GB" sz="1600">
              <a:solidFill>
                <a:srgbClr val="000000"/>
              </a:solidFill>
              <a:latin typeface="Arial" charset="0"/>
            </a:endParaRPr>
          </a:p>
        </p:txBody>
      </p:sp>
      <p:sp>
        <p:nvSpPr>
          <p:cNvPr id="25" name="Ellipse 24"/>
          <p:cNvSpPr/>
          <p:nvPr/>
        </p:nvSpPr>
        <p:spPr bwMode="auto">
          <a:xfrm>
            <a:off x="1609139" y="5068298"/>
            <a:ext cx="164397" cy="164397"/>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6000" rIns="0" bIns="36000" numCol="1" rtlCol="0" anchor="t" anchorCtr="0" compatLnSpc="1">
            <a:prstTxWarp prst="textNoShape">
              <a:avLst/>
            </a:prstTxWarp>
          </a:bodyPr>
          <a:lstStyle/>
          <a:p>
            <a:pPr defTabSz="457200" fontAlgn="base">
              <a:lnSpc>
                <a:spcPts val="2400"/>
              </a:lnSpc>
              <a:spcBef>
                <a:spcPts val="600"/>
              </a:spcBef>
              <a:spcAft>
                <a:spcPct val="0"/>
              </a:spcAft>
              <a:buClr>
                <a:srgbClr val="2A6AB3"/>
              </a:buClr>
              <a:buSzPct val="110000"/>
              <a:buFont typeface="Wingdings" pitchFamily="16" charset="2"/>
              <a:buNone/>
            </a:pPr>
            <a:endParaRPr lang="en-GB" sz="1600">
              <a:solidFill>
                <a:srgbClr val="000000"/>
              </a:solidFill>
              <a:latin typeface="Arial" charset="0"/>
            </a:endParaRPr>
          </a:p>
        </p:txBody>
      </p:sp>
      <p:sp>
        <p:nvSpPr>
          <p:cNvPr id="26" name="Ellipse 25"/>
          <p:cNvSpPr/>
          <p:nvPr/>
        </p:nvSpPr>
        <p:spPr bwMode="auto">
          <a:xfrm>
            <a:off x="3178555" y="4426305"/>
            <a:ext cx="164397" cy="164397"/>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defTabSz="457200" fontAlgn="base">
              <a:lnSpc>
                <a:spcPts val="2400"/>
              </a:lnSpc>
              <a:spcBef>
                <a:spcPts val="600"/>
              </a:spcBef>
              <a:spcAft>
                <a:spcPct val="0"/>
              </a:spcAft>
              <a:buClr>
                <a:srgbClr val="2A6AB3"/>
              </a:buClr>
              <a:buSzPct val="110000"/>
              <a:buFont typeface="Wingdings" pitchFamily="16" charset="2"/>
              <a:buNone/>
            </a:pPr>
            <a:endParaRPr lang="en-GB" sz="1600">
              <a:solidFill>
                <a:srgbClr val="000000"/>
              </a:solidFill>
              <a:latin typeface="Arial" charset="0"/>
            </a:endParaRPr>
          </a:p>
        </p:txBody>
      </p:sp>
      <p:sp>
        <p:nvSpPr>
          <p:cNvPr id="27" name="Textfeld 26"/>
          <p:cNvSpPr txBox="1"/>
          <p:nvPr/>
        </p:nvSpPr>
        <p:spPr>
          <a:xfrm>
            <a:off x="2371041" y="5022630"/>
            <a:ext cx="423514" cy="369332"/>
          </a:xfrm>
          <a:prstGeom prst="rect">
            <a:avLst/>
          </a:prstGeom>
          <a:noFill/>
        </p:spPr>
        <p:txBody>
          <a:bodyPr wrap="none" rtlCol="0">
            <a:spAutoFit/>
          </a:bodyPr>
          <a:lstStyle/>
          <a:p>
            <a:r>
              <a:rPr lang="en-GB" dirty="0" smtClean="0"/>
              <a:t>S</a:t>
            </a:r>
            <a:r>
              <a:rPr lang="en-GB" baseline="-25000" dirty="0" smtClean="0"/>
              <a:t>1</a:t>
            </a:r>
            <a:endParaRPr lang="en-GB" baseline="-25000" dirty="0"/>
          </a:p>
        </p:txBody>
      </p:sp>
      <p:sp>
        <p:nvSpPr>
          <p:cNvPr id="28" name="Textfeld 27"/>
          <p:cNvSpPr txBox="1"/>
          <p:nvPr/>
        </p:nvSpPr>
        <p:spPr>
          <a:xfrm>
            <a:off x="1294195" y="5150497"/>
            <a:ext cx="423514" cy="369332"/>
          </a:xfrm>
          <a:prstGeom prst="rect">
            <a:avLst/>
          </a:prstGeom>
          <a:noFill/>
        </p:spPr>
        <p:txBody>
          <a:bodyPr wrap="none" rtlCol="0">
            <a:spAutoFit/>
          </a:bodyPr>
          <a:lstStyle/>
          <a:p>
            <a:r>
              <a:rPr lang="en-GB" dirty="0" smtClean="0"/>
              <a:t>S</a:t>
            </a:r>
            <a:r>
              <a:rPr lang="en-GB" baseline="-25000" dirty="0"/>
              <a:t>2</a:t>
            </a:r>
          </a:p>
        </p:txBody>
      </p:sp>
      <p:sp>
        <p:nvSpPr>
          <p:cNvPr id="29" name="Textfeld 28"/>
          <p:cNvSpPr txBox="1"/>
          <p:nvPr/>
        </p:nvSpPr>
        <p:spPr>
          <a:xfrm>
            <a:off x="3002866" y="4521575"/>
            <a:ext cx="351378" cy="369332"/>
          </a:xfrm>
          <a:prstGeom prst="rect">
            <a:avLst/>
          </a:prstGeom>
          <a:noFill/>
        </p:spPr>
        <p:txBody>
          <a:bodyPr wrap="none" rtlCol="0">
            <a:spAutoFit/>
          </a:bodyPr>
          <a:lstStyle/>
          <a:p>
            <a:r>
              <a:rPr lang="en-GB" dirty="0"/>
              <a:t>R</a:t>
            </a:r>
            <a:endParaRPr lang="en-GB" baseline="-25000" dirty="0"/>
          </a:p>
        </p:txBody>
      </p:sp>
    </p:spTree>
    <p:extLst>
      <p:ext uri="{BB962C8B-B14F-4D97-AF65-F5344CB8AC3E}">
        <p14:creationId xmlns:p14="http://schemas.microsoft.com/office/powerpoint/2010/main" xmlns="" val="7487817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Threshold Robustness</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1457317"/>
            <a:ext cx="3829050" cy="347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Gerade Verbindung 4"/>
          <p:cNvCxnSpPr/>
          <p:nvPr/>
        </p:nvCxnSpPr>
        <p:spPr bwMode="auto">
          <a:xfrm>
            <a:off x="5801362" y="5254461"/>
            <a:ext cx="216024" cy="0"/>
          </a:xfrm>
          <a:prstGeom prst="line">
            <a:avLst/>
          </a:prstGeom>
          <a:noFill/>
          <a:ln w="28575" cap="flat" cmpd="sng" algn="ctr">
            <a:solidFill>
              <a:srgbClr val="FF3300"/>
            </a:solidFill>
            <a:prstDash val="solid"/>
            <a:round/>
            <a:headEnd type="none" w="med" len="med"/>
            <a:tailEnd type="none" w="med" len="med"/>
          </a:ln>
          <a:effectLst/>
        </p:spPr>
      </p:cxnSp>
      <p:sp>
        <p:nvSpPr>
          <p:cNvPr id="6" name="Textfeld 5"/>
          <p:cNvSpPr txBox="1"/>
          <p:nvPr/>
        </p:nvSpPr>
        <p:spPr>
          <a:xfrm>
            <a:off x="6156176" y="5085184"/>
            <a:ext cx="652743" cy="338554"/>
          </a:xfrm>
          <a:prstGeom prst="rect">
            <a:avLst/>
          </a:prstGeom>
          <a:noFill/>
        </p:spPr>
        <p:txBody>
          <a:bodyPr wrap="none" rtlCol="0">
            <a:spAutoFit/>
          </a:bodyPr>
          <a:lstStyle/>
          <a:p>
            <a:r>
              <a:rPr lang="el-GR" sz="1600" dirty="0" smtClean="0"/>
              <a:t>α</a:t>
            </a:r>
            <a:r>
              <a:rPr lang="de-CH" sz="1600" dirty="0" smtClean="0"/>
              <a:t> = 2</a:t>
            </a:r>
            <a:endParaRPr lang="en-GB" sz="1600" dirty="0"/>
          </a:p>
        </p:txBody>
      </p:sp>
      <p:cxnSp>
        <p:nvCxnSpPr>
          <p:cNvPr id="8" name="Gerade Verbindung 7"/>
          <p:cNvCxnSpPr/>
          <p:nvPr/>
        </p:nvCxnSpPr>
        <p:spPr bwMode="auto">
          <a:xfrm>
            <a:off x="7241522" y="5254461"/>
            <a:ext cx="216024" cy="0"/>
          </a:xfrm>
          <a:prstGeom prst="line">
            <a:avLst/>
          </a:prstGeom>
          <a:noFill/>
          <a:ln w="28575" cap="flat" cmpd="sng" algn="ctr">
            <a:solidFill>
              <a:srgbClr val="CC6600"/>
            </a:solidFill>
            <a:prstDash val="solid"/>
            <a:round/>
            <a:headEnd type="none" w="med" len="med"/>
            <a:tailEnd type="none" w="med" len="med"/>
          </a:ln>
          <a:effectLst/>
        </p:spPr>
      </p:cxnSp>
      <p:sp>
        <p:nvSpPr>
          <p:cNvPr id="9" name="Textfeld 8"/>
          <p:cNvSpPr txBox="1"/>
          <p:nvPr/>
        </p:nvSpPr>
        <p:spPr>
          <a:xfrm>
            <a:off x="7596336" y="5085184"/>
            <a:ext cx="652743" cy="338554"/>
          </a:xfrm>
          <a:prstGeom prst="rect">
            <a:avLst/>
          </a:prstGeom>
          <a:noFill/>
        </p:spPr>
        <p:txBody>
          <a:bodyPr wrap="none" rtlCol="0">
            <a:spAutoFit/>
          </a:bodyPr>
          <a:lstStyle/>
          <a:p>
            <a:r>
              <a:rPr lang="el-GR" sz="1600" dirty="0" smtClean="0"/>
              <a:t>α</a:t>
            </a:r>
            <a:r>
              <a:rPr lang="de-CH" sz="1600" dirty="0" smtClean="0"/>
              <a:t> = 4</a:t>
            </a:r>
            <a:endParaRPr lang="en-GB" sz="1600" dirty="0"/>
          </a:p>
        </p:txBody>
      </p:sp>
      <p:cxnSp>
        <p:nvCxnSpPr>
          <p:cNvPr id="10" name="Gerade Verbindung 9"/>
          <p:cNvCxnSpPr/>
          <p:nvPr/>
        </p:nvCxnSpPr>
        <p:spPr bwMode="auto">
          <a:xfrm>
            <a:off x="5801361" y="5745415"/>
            <a:ext cx="216024" cy="0"/>
          </a:xfrm>
          <a:prstGeom prst="line">
            <a:avLst/>
          </a:prstGeom>
          <a:noFill/>
          <a:ln w="28575" cap="flat" cmpd="sng" algn="ctr">
            <a:solidFill>
              <a:srgbClr val="00FF00"/>
            </a:solidFill>
            <a:prstDash val="solid"/>
            <a:round/>
            <a:headEnd type="none" w="med" len="med"/>
            <a:tailEnd type="none" w="med" len="med"/>
          </a:ln>
          <a:effectLst/>
        </p:spPr>
      </p:cxnSp>
      <p:sp>
        <p:nvSpPr>
          <p:cNvPr id="11" name="Textfeld 10"/>
          <p:cNvSpPr txBox="1"/>
          <p:nvPr/>
        </p:nvSpPr>
        <p:spPr>
          <a:xfrm>
            <a:off x="6156175" y="5576138"/>
            <a:ext cx="652743" cy="338554"/>
          </a:xfrm>
          <a:prstGeom prst="rect">
            <a:avLst/>
          </a:prstGeom>
          <a:noFill/>
        </p:spPr>
        <p:txBody>
          <a:bodyPr wrap="none" rtlCol="0">
            <a:spAutoFit/>
          </a:bodyPr>
          <a:lstStyle/>
          <a:p>
            <a:r>
              <a:rPr lang="el-GR" sz="1600" dirty="0" smtClean="0"/>
              <a:t>α</a:t>
            </a:r>
            <a:r>
              <a:rPr lang="de-CH" sz="1600" dirty="0" smtClean="0"/>
              <a:t> = 3</a:t>
            </a:r>
            <a:endParaRPr lang="en-GB" sz="1600" dirty="0"/>
          </a:p>
        </p:txBody>
      </p:sp>
      <p:cxnSp>
        <p:nvCxnSpPr>
          <p:cNvPr id="12" name="Gerade Verbindung 11"/>
          <p:cNvCxnSpPr/>
          <p:nvPr/>
        </p:nvCxnSpPr>
        <p:spPr bwMode="auto">
          <a:xfrm>
            <a:off x="7241522" y="5745415"/>
            <a:ext cx="216024" cy="0"/>
          </a:xfrm>
          <a:prstGeom prst="line">
            <a:avLst/>
          </a:prstGeom>
          <a:noFill/>
          <a:ln w="28575" cap="flat" cmpd="sng" algn="ctr">
            <a:solidFill>
              <a:srgbClr val="0000FF"/>
            </a:solidFill>
            <a:prstDash val="solid"/>
            <a:round/>
            <a:headEnd type="none" w="med" len="med"/>
            <a:tailEnd type="none" w="med" len="med"/>
          </a:ln>
          <a:effectLst/>
        </p:spPr>
      </p:cxnSp>
      <p:sp>
        <p:nvSpPr>
          <p:cNvPr id="13" name="Textfeld 12"/>
          <p:cNvSpPr txBox="1"/>
          <p:nvPr/>
        </p:nvSpPr>
        <p:spPr>
          <a:xfrm>
            <a:off x="7596336" y="5576138"/>
            <a:ext cx="652743" cy="338554"/>
          </a:xfrm>
          <a:prstGeom prst="rect">
            <a:avLst/>
          </a:prstGeom>
          <a:noFill/>
        </p:spPr>
        <p:txBody>
          <a:bodyPr wrap="none" rtlCol="0">
            <a:spAutoFit/>
          </a:bodyPr>
          <a:lstStyle/>
          <a:p>
            <a:r>
              <a:rPr lang="el-GR" sz="1600" dirty="0" smtClean="0"/>
              <a:t>α</a:t>
            </a:r>
            <a:r>
              <a:rPr lang="de-CH" sz="1600" dirty="0" smtClean="0"/>
              <a:t> = 5</a:t>
            </a:r>
            <a:endParaRPr lang="en-GB" sz="1600" dirty="0"/>
          </a:p>
        </p:txBody>
      </p:sp>
      <p:sp>
        <p:nvSpPr>
          <p:cNvPr id="14" name="Textfeld 13"/>
          <p:cNvSpPr txBox="1"/>
          <p:nvPr/>
        </p:nvSpPr>
        <p:spPr>
          <a:xfrm>
            <a:off x="539552" y="1628800"/>
            <a:ext cx="4294765" cy="3970318"/>
          </a:xfrm>
          <a:prstGeom prst="rect">
            <a:avLst/>
          </a:prstGeom>
          <a:noFill/>
        </p:spPr>
        <p:txBody>
          <a:bodyPr wrap="none" rtlCol="0">
            <a:spAutoFit/>
          </a:bodyPr>
          <a:lstStyle/>
          <a:p>
            <a:pPr marL="285750" indent="-285750">
              <a:buFont typeface="Wingdings" pitchFamily="2" charset="2"/>
              <a:buChar char="§"/>
            </a:pPr>
            <a:r>
              <a:rPr lang="en-GB" dirty="0" smtClean="0"/>
              <a:t>On the left side lies the short-range</a:t>
            </a:r>
            <a:br>
              <a:rPr lang="en-GB" dirty="0" smtClean="0"/>
            </a:br>
            <a:r>
              <a:rPr lang="en-GB" dirty="0" smtClean="0"/>
              <a:t>limiting behaviour with thresholds </a:t>
            </a:r>
            <a:br>
              <a:rPr lang="en-GB" dirty="0" smtClean="0"/>
            </a:br>
            <a:r>
              <a:rPr lang="en-GB" dirty="0" smtClean="0"/>
              <a:t>approaching 0</a:t>
            </a:r>
          </a:p>
          <a:p>
            <a:pPr marL="285750" indent="-285750">
              <a:buFont typeface="Wingdings" pitchFamily="2" charset="2"/>
              <a:buChar char="§"/>
            </a:pPr>
            <a:endParaRPr lang="en-GB" dirty="0" smtClean="0"/>
          </a:p>
          <a:p>
            <a:pPr marL="285750" indent="-285750">
              <a:buFont typeface="Wingdings" pitchFamily="2" charset="2"/>
              <a:buChar char="§"/>
            </a:pPr>
            <a:r>
              <a:rPr lang="en-GB" dirty="0" smtClean="0"/>
              <a:t>On the right side lies the long-range</a:t>
            </a:r>
            <a:br>
              <a:rPr lang="en-GB" dirty="0" smtClean="0"/>
            </a:br>
            <a:r>
              <a:rPr lang="en-GB" dirty="0" smtClean="0"/>
              <a:t>limiting behaviour with threshold </a:t>
            </a:r>
            <a:br>
              <a:rPr lang="en-GB" dirty="0" smtClean="0"/>
            </a:br>
            <a:r>
              <a:rPr lang="en-GB" dirty="0" smtClean="0"/>
              <a:t>growth tapering off in </a:t>
            </a:r>
            <a:r>
              <a:rPr lang="en-GB" dirty="0" err="1" smtClean="0"/>
              <a:t>R</a:t>
            </a:r>
            <a:r>
              <a:rPr lang="en-GB" baseline="-25000" dirty="0" err="1" smtClean="0"/>
              <a:t>max</a:t>
            </a:r>
            <a:r>
              <a:rPr lang="en-GB" dirty="0" smtClean="0"/>
              <a:t> but </a:t>
            </a:r>
            <a:br>
              <a:rPr lang="en-GB" dirty="0" smtClean="0"/>
            </a:br>
            <a:r>
              <a:rPr lang="en-GB" dirty="0" smtClean="0"/>
              <a:t>spreads out in </a:t>
            </a:r>
            <a:r>
              <a:rPr lang="el-GR" dirty="0" smtClean="0"/>
              <a:t>α</a:t>
            </a:r>
            <a:endParaRPr lang="de-CH" dirty="0" smtClean="0"/>
          </a:p>
          <a:p>
            <a:pPr marL="285750" indent="-285750">
              <a:buFont typeface="Wingdings" pitchFamily="2" charset="2"/>
              <a:buChar char="§"/>
            </a:pPr>
            <a:endParaRPr lang="en-GB" dirty="0" smtClean="0"/>
          </a:p>
          <a:p>
            <a:pPr marL="285750" indent="-285750">
              <a:buFont typeface="Wingdings" pitchFamily="2" charset="2"/>
              <a:buChar char="§"/>
            </a:pPr>
            <a:r>
              <a:rPr lang="en-GB" dirty="0" smtClean="0"/>
              <a:t>In between, neatly enclosed by </a:t>
            </a:r>
            <a:br>
              <a:rPr lang="en-GB" dirty="0" smtClean="0"/>
            </a:br>
            <a:r>
              <a:rPr lang="en-GB" dirty="0" smtClean="0"/>
              <a:t>two dashed lines representing </a:t>
            </a:r>
            <a:br>
              <a:rPr lang="en-GB" dirty="0" smtClean="0"/>
            </a:br>
            <a:r>
              <a:rPr lang="en-GB" dirty="0" err="1" smtClean="0"/>
              <a:t>R</a:t>
            </a:r>
            <a:r>
              <a:rPr lang="en-GB" baseline="-25000" dirty="0" err="1" smtClean="0"/>
              <a:t>thresh</a:t>
            </a:r>
            <a:r>
              <a:rPr lang="en-GB" dirty="0" smtClean="0"/>
              <a:t> = </a:t>
            </a:r>
            <a:r>
              <a:rPr lang="en-GB" dirty="0" err="1" smtClean="0"/>
              <a:t>R</a:t>
            </a:r>
            <a:r>
              <a:rPr lang="en-GB" baseline="-25000" dirty="0" err="1" smtClean="0"/>
              <a:t>max</a:t>
            </a:r>
            <a:r>
              <a:rPr lang="en-GB" dirty="0" smtClean="0"/>
              <a:t> and </a:t>
            </a:r>
            <a:r>
              <a:rPr lang="en-GB" dirty="0" err="1" smtClean="0"/>
              <a:t>R</a:t>
            </a:r>
            <a:r>
              <a:rPr lang="en-GB" baseline="-25000" dirty="0" err="1" smtClean="0"/>
              <a:t>thresh</a:t>
            </a:r>
            <a:r>
              <a:rPr lang="en-GB" dirty="0" smtClean="0"/>
              <a:t> = 2R</a:t>
            </a:r>
            <a:r>
              <a:rPr lang="en-GB" baseline="-25000" dirty="0" smtClean="0"/>
              <a:t>max</a:t>
            </a:r>
            <a:r>
              <a:rPr lang="en-GB" dirty="0" smtClean="0"/>
              <a:t> </a:t>
            </a:r>
            <a:br>
              <a:rPr lang="en-GB" dirty="0" smtClean="0"/>
            </a:br>
            <a:r>
              <a:rPr lang="en-GB" dirty="0" smtClean="0"/>
              <a:t>lies the transition region between the </a:t>
            </a:r>
            <a:br>
              <a:rPr lang="en-GB" dirty="0" smtClean="0"/>
            </a:br>
            <a:r>
              <a:rPr lang="en-GB" dirty="0" smtClean="0"/>
              <a:t>extremes</a:t>
            </a:r>
          </a:p>
        </p:txBody>
      </p:sp>
      <p:sp>
        <p:nvSpPr>
          <p:cNvPr id="3" name="Datumsplatzhalter 2"/>
          <p:cNvSpPr>
            <a:spLocks noGrp="1"/>
          </p:cNvSpPr>
          <p:nvPr>
            <p:ph type="dt" sz="half" idx="10"/>
          </p:nvPr>
        </p:nvSpPr>
        <p:spPr/>
        <p:txBody>
          <a:bodyPr/>
          <a:lstStyle/>
          <a:p>
            <a:fld id="{84C5E09E-56B9-4DFB-87F9-E658ADE666CB}" type="datetime1">
              <a:rPr lang="en-GB" smtClean="0"/>
              <a:pPr/>
              <a:t>08/04/2011</a:t>
            </a:fld>
            <a:endParaRPr lang="en-GB"/>
          </a:p>
        </p:txBody>
      </p:sp>
      <p:sp>
        <p:nvSpPr>
          <p:cNvPr id="4" name="Foliennummernplatzhalter 3"/>
          <p:cNvSpPr>
            <a:spLocks noGrp="1"/>
          </p:cNvSpPr>
          <p:nvPr>
            <p:ph type="sldNum" sz="quarter" idx="11"/>
          </p:nvPr>
        </p:nvSpPr>
        <p:spPr/>
        <p:txBody>
          <a:bodyPr/>
          <a:lstStyle/>
          <a:p>
            <a:fld id="{E2521953-DFC4-4140-9FF9-82538832EBA0}" type="slidenum">
              <a:rPr lang="en-GB" smtClean="0"/>
              <a:pPr/>
              <a:t>30</a:t>
            </a:fld>
            <a:endParaRPr lang="en-GB"/>
          </a:p>
        </p:txBody>
      </p:sp>
      <p:cxnSp>
        <p:nvCxnSpPr>
          <p:cNvPr id="15" name="Gerade Verbindung 14"/>
          <p:cNvCxnSpPr/>
          <p:nvPr/>
        </p:nvCxnSpPr>
        <p:spPr bwMode="auto">
          <a:xfrm flipV="1">
            <a:off x="5580112" y="1196752"/>
            <a:ext cx="1122437" cy="3240361"/>
          </a:xfrm>
          <a:prstGeom prst="line">
            <a:avLst/>
          </a:prstGeom>
          <a:noFill/>
          <a:ln w="19050" cap="flat" cmpd="sng" algn="ctr">
            <a:solidFill>
              <a:schemeClr val="tx2"/>
            </a:solidFill>
            <a:prstDash val="sysDash"/>
            <a:round/>
            <a:headEnd type="none" w="med" len="med"/>
            <a:tailEnd type="none" w="med" len="med"/>
          </a:ln>
          <a:effectLst/>
        </p:spPr>
      </p:cxnSp>
      <p:cxnSp>
        <p:nvCxnSpPr>
          <p:cNvPr id="18" name="Gerade Verbindung 17"/>
          <p:cNvCxnSpPr/>
          <p:nvPr/>
        </p:nvCxnSpPr>
        <p:spPr bwMode="auto">
          <a:xfrm flipV="1">
            <a:off x="5580112" y="1457318"/>
            <a:ext cx="2016224" cy="2979795"/>
          </a:xfrm>
          <a:prstGeom prst="line">
            <a:avLst/>
          </a:prstGeom>
          <a:noFill/>
          <a:ln w="19050" cap="flat" cmpd="sng" algn="ctr">
            <a:solidFill>
              <a:schemeClr val="tx2"/>
            </a:solidFill>
            <a:prstDash val="sysDash"/>
            <a:round/>
            <a:headEnd type="none" w="med" len="med"/>
            <a:tailEnd type="none" w="med" len="med"/>
          </a:ln>
          <a:effectLst/>
        </p:spPr>
      </p:cxnSp>
    </p:spTree>
    <p:extLst>
      <p:ext uri="{BB962C8B-B14F-4D97-AF65-F5344CB8AC3E}">
        <p14:creationId xmlns:p14="http://schemas.microsoft.com/office/powerpoint/2010/main" xmlns="" val="31415800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Threshold Robustness</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1457317"/>
            <a:ext cx="3829050" cy="347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Gerade Verbindung 4"/>
          <p:cNvCxnSpPr/>
          <p:nvPr/>
        </p:nvCxnSpPr>
        <p:spPr bwMode="auto">
          <a:xfrm>
            <a:off x="5801362" y="5254461"/>
            <a:ext cx="216024" cy="0"/>
          </a:xfrm>
          <a:prstGeom prst="line">
            <a:avLst/>
          </a:prstGeom>
          <a:noFill/>
          <a:ln w="28575" cap="flat" cmpd="sng" algn="ctr">
            <a:solidFill>
              <a:srgbClr val="FF3300"/>
            </a:solidFill>
            <a:prstDash val="solid"/>
            <a:round/>
            <a:headEnd type="none" w="med" len="med"/>
            <a:tailEnd type="none" w="med" len="med"/>
          </a:ln>
          <a:effectLst/>
        </p:spPr>
      </p:cxnSp>
      <p:sp>
        <p:nvSpPr>
          <p:cNvPr id="6" name="Textfeld 5"/>
          <p:cNvSpPr txBox="1"/>
          <p:nvPr/>
        </p:nvSpPr>
        <p:spPr>
          <a:xfrm>
            <a:off x="6156176" y="5085184"/>
            <a:ext cx="652743" cy="338554"/>
          </a:xfrm>
          <a:prstGeom prst="rect">
            <a:avLst/>
          </a:prstGeom>
          <a:noFill/>
        </p:spPr>
        <p:txBody>
          <a:bodyPr wrap="none" rtlCol="0">
            <a:spAutoFit/>
          </a:bodyPr>
          <a:lstStyle/>
          <a:p>
            <a:r>
              <a:rPr lang="el-GR" sz="1600" dirty="0" smtClean="0"/>
              <a:t>α</a:t>
            </a:r>
            <a:r>
              <a:rPr lang="de-CH" sz="1600" dirty="0" smtClean="0"/>
              <a:t> = 2</a:t>
            </a:r>
            <a:endParaRPr lang="en-GB" sz="1600" dirty="0"/>
          </a:p>
        </p:txBody>
      </p:sp>
      <p:cxnSp>
        <p:nvCxnSpPr>
          <p:cNvPr id="8" name="Gerade Verbindung 7"/>
          <p:cNvCxnSpPr/>
          <p:nvPr/>
        </p:nvCxnSpPr>
        <p:spPr bwMode="auto">
          <a:xfrm>
            <a:off x="7241522" y="5254461"/>
            <a:ext cx="216024" cy="0"/>
          </a:xfrm>
          <a:prstGeom prst="line">
            <a:avLst/>
          </a:prstGeom>
          <a:noFill/>
          <a:ln w="28575" cap="flat" cmpd="sng" algn="ctr">
            <a:solidFill>
              <a:srgbClr val="CC6600"/>
            </a:solidFill>
            <a:prstDash val="solid"/>
            <a:round/>
            <a:headEnd type="none" w="med" len="med"/>
            <a:tailEnd type="none" w="med" len="med"/>
          </a:ln>
          <a:effectLst/>
        </p:spPr>
      </p:cxnSp>
      <p:sp>
        <p:nvSpPr>
          <p:cNvPr id="9" name="Textfeld 8"/>
          <p:cNvSpPr txBox="1"/>
          <p:nvPr/>
        </p:nvSpPr>
        <p:spPr>
          <a:xfrm>
            <a:off x="7596336" y="5085184"/>
            <a:ext cx="652743" cy="338554"/>
          </a:xfrm>
          <a:prstGeom prst="rect">
            <a:avLst/>
          </a:prstGeom>
          <a:noFill/>
        </p:spPr>
        <p:txBody>
          <a:bodyPr wrap="none" rtlCol="0">
            <a:spAutoFit/>
          </a:bodyPr>
          <a:lstStyle/>
          <a:p>
            <a:r>
              <a:rPr lang="el-GR" sz="1600" dirty="0" smtClean="0"/>
              <a:t>α</a:t>
            </a:r>
            <a:r>
              <a:rPr lang="de-CH" sz="1600" dirty="0" smtClean="0"/>
              <a:t> = 4</a:t>
            </a:r>
            <a:endParaRPr lang="en-GB" sz="1600" dirty="0"/>
          </a:p>
        </p:txBody>
      </p:sp>
      <p:cxnSp>
        <p:nvCxnSpPr>
          <p:cNvPr id="10" name="Gerade Verbindung 9"/>
          <p:cNvCxnSpPr/>
          <p:nvPr/>
        </p:nvCxnSpPr>
        <p:spPr bwMode="auto">
          <a:xfrm>
            <a:off x="5801361" y="5745415"/>
            <a:ext cx="216024" cy="0"/>
          </a:xfrm>
          <a:prstGeom prst="line">
            <a:avLst/>
          </a:prstGeom>
          <a:noFill/>
          <a:ln w="28575" cap="flat" cmpd="sng" algn="ctr">
            <a:solidFill>
              <a:srgbClr val="00FF00"/>
            </a:solidFill>
            <a:prstDash val="solid"/>
            <a:round/>
            <a:headEnd type="none" w="med" len="med"/>
            <a:tailEnd type="none" w="med" len="med"/>
          </a:ln>
          <a:effectLst/>
        </p:spPr>
      </p:cxnSp>
      <p:sp>
        <p:nvSpPr>
          <p:cNvPr id="11" name="Textfeld 10"/>
          <p:cNvSpPr txBox="1"/>
          <p:nvPr/>
        </p:nvSpPr>
        <p:spPr>
          <a:xfrm>
            <a:off x="6156175" y="5576138"/>
            <a:ext cx="652743" cy="338554"/>
          </a:xfrm>
          <a:prstGeom prst="rect">
            <a:avLst/>
          </a:prstGeom>
          <a:noFill/>
        </p:spPr>
        <p:txBody>
          <a:bodyPr wrap="none" rtlCol="0">
            <a:spAutoFit/>
          </a:bodyPr>
          <a:lstStyle/>
          <a:p>
            <a:r>
              <a:rPr lang="el-GR" sz="1600" dirty="0" smtClean="0"/>
              <a:t>α</a:t>
            </a:r>
            <a:r>
              <a:rPr lang="de-CH" sz="1600" dirty="0" smtClean="0"/>
              <a:t> = 3</a:t>
            </a:r>
            <a:endParaRPr lang="en-GB" sz="1600" dirty="0"/>
          </a:p>
        </p:txBody>
      </p:sp>
      <p:cxnSp>
        <p:nvCxnSpPr>
          <p:cNvPr id="12" name="Gerade Verbindung 11"/>
          <p:cNvCxnSpPr/>
          <p:nvPr/>
        </p:nvCxnSpPr>
        <p:spPr bwMode="auto">
          <a:xfrm>
            <a:off x="7241522" y="5745415"/>
            <a:ext cx="216024" cy="0"/>
          </a:xfrm>
          <a:prstGeom prst="line">
            <a:avLst/>
          </a:prstGeom>
          <a:noFill/>
          <a:ln w="28575" cap="flat" cmpd="sng" algn="ctr">
            <a:solidFill>
              <a:srgbClr val="0000FF"/>
            </a:solidFill>
            <a:prstDash val="solid"/>
            <a:round/>
            <a:headEnd type="none" w="med" len="med"/>
            <a:tailEnd type="none" w="med" len="med"/>
          </a:ln>
          <a:effectLst/>
        </p:spPr>
      </p:cxnSp>
      <p:sp>
        <p:nvSpPr>
          <p:cNvPr id="13" name="Textfeld 12"/>
          <p:cNvSpPr txBox="1"/>
          <p:nvPr/>
        </p:nvSpPr>
        <p:spPr>
          <a:xfrm>
            <a:off x="7596336" y="5576138"/>
            <a:ext cx="652743" cy="338554"/>
          </a:xfrm>
          <a:prstGeom prst="rect">
            <a:avLst/>
          </a:prstGeom>
          <a:noFill/>
        </p:spPr>
        <p:txBody>
          <a:bodyPr wrap="none" rtlCol="0">
            <a:spAutoFit/>
          </a:bodyPr>
          <a:lstStyle/>
          <a:p>
            <a:r>
              <a:rPr lang="el-GR" sz="1600" dirty="0" smtClean="0"/>
              <a:t>α</a:t>
            </a:r>
            <a:r>
              <a:rPr lang="de-CH" sz="1600" dirty="0" smtClean="0"/>
              <a:t> = 5</a:t>
            </a:r>
            <a:endParaRPr lang="en-GB" sz="1600" dirty="0"/>
          </a:p>
        </p:txBody>
      </p:sp>
      <p:sp>
        <p:nvSpPr>
          <p:cNvPr id="14" name="Textfeld 13"/>
          <p:cNvSpPr txBox="1"/>
          <p:nvPr/>
        </p:nvSpPr>
        <p:spPr>
          <a:xfrm>
            <a:off x="539552" y="1628800"/>
            <a:ext cx="4525598" cy="3693319"/>
          </a:xfrm>
          <a:prstGeom prst="rect">
            <a:avLst/>
          </a:prstGeom>
          <a:noFill/>
        </p:spPr>
        <p:txBody>
          <a:bodyPr wrap="none" rtlCol="0">
            <a:spAutoFit/>
          </a:bodyPr>
          <a:lstStyle/>
          <a:p>
            <a:pPr marL="285750" indent="-285750">
              <a:buFont typeface="Wingdings" pitchFamily="2" charset="2"/>
              <a:buChar char="§"/>
            </a:pPr>
            <a:r>
              <a:rPr lang="en-GB" dirty="0" smtClean="0"/>
              <a:t>In the short-range case, carrier sense</a:t>
            </a:r>
            <a:br>
              <a:rPr lang="en-GB" dirty="0" smtClean="0"/>
            </a:br>
            <a:r>
              <a:rPr lang="en-GB" dirty="0" smtClean="0"/>
              <a:t>performs well with an optimal threshold.</a:t>
            </a:r>
            <a:br>
              <a:rPr lang="en-GB" dirty="0" smtClean="0"/>
            </a:br>
            <a:r>
              <a:rPr lang="en-GB" dirty="0" smtClean="0"/>
              <a:t>However, optimal threshold grows </a:t>
            </a:r>
            <a:br>
              <a:rPr lang="en-GB" dirty="0" smtClean="0"/>
            </a:br>
            <a:r>
              <a:rPr lang="en-GB" dirty="0" smtClean="0"/>
              <a:t>rapidly with </a:t>
            </a:r>
            <a:r>
              <a:rPr lang="en-GB" dirty="0" err="1" smtClean="0"/>
              <a:t>R</a:t>
            </a:r>
            <a:r>
              <a:rPr lang="en-GB" baseline="-25000" dirty="0" err="1" smtClean="0"/>
              <a:t>max</a:t>
            </a:r>
            <a:endParaRPr lang="en-GB" baseline="-25000" dirty="0" smtClean="0"/>
          </a:p>
          <a:p>
            <a:pPr marL="285750" indent="-285750">
              <a:buFont typeface="Wingdings" pitchFamily="2" charset="2"/>
              <a:buChar char="§"/>
            </a:pPr>
            <a:endParaRPr lang="en-GB" dirty="0" smtClean="0"/>
          </a:p>
          <a:p>
            <a:pPr marL="285750" indent="-285750">
              <a:buFont typeface="Wingdings" pitchFamily="2" charset="2"/>
              <a:buChar char="§"/>
            </a:pPr>
            <a:r>
              <a:rPr lang="en-GB" dirty="0" smtClean="0"/>
              <a:t>In the long-range case, carrier sense</a:t>
            </a:r>
            <a:br>
              <a:rPr lang="en-GB" dirty="0" smtClean="0"/>
            </a:br>
            <a:r>
              <a:rPr lang="en-GB" dirty="0" smtClean="0"/>
              <a:t>performance is suboptimal but robust </a:t>
            </a:r>
            <a:br>
              <a:rPr lang="en-GB" dirty="0" smtClean="0"/>
            </a:br>
            <a:r>
              <a:rPr lang="en-GB" dirty="0" smtClean="0"/>
              <a:t>under varying thresholds.</a:t>
            </a:r>
          </a:p>
          <a:p>
            <a:pPr marL="285750" indent="-285750">
              <a:buFont typeface="Wingdings" pitchFamily="2" charset="2"/>
              <a:buChar char="§"/>
            </a:pPr>
            <a:endParaRPr lang="en-GB" dirty="0" smtClean="0"/>
          </a:p>
          <a:p>
            <a:pPr marL="285750" indent="-285750">
              <a:buFont typeface="Wingdings" pitchFamily="2" charset="2"/>
              <a:buChar char="§"/>
            </a:pPr>
            <a:r>
              <a:rPr lang="en-GB" dirty="0" smtClean="0"/>
              <a:t>In the middle is a compromise of both</a:t>
            </a:r>
            <a:br>
              <a:rPr lang="en-GB" dirty="0" smtClean="0"/>
            </a:br>
            <a:r>
              <a:rPr lang="en-GB" dirty="0" smtClean="0"/>
              <a:t>extremes. This coincidentally is the </a:t>
            </a:r>
            <a:r>
              <a:rPr lang="en-GB" dirty="0"/>
              <a:t/>
            </a:r>
            <a:br>
              <a:rPr lang="en-GB" dirty="0"/>
            </a:br>
            <a:r>
              <a:rPr lang="en-GB" dirty="0" smtClean="0"/>
              <a:t>primary operating regime for wireless</a:t>
            </a:r>
            <a:br>
              <a:rPr lang="en-GB" dirty="0" smtClean="0"/>
            </a:br>
            <a:r>
              <a:rPr lang="en-GB" dirty="0" smtClean="0"/>
              <a:t>network hardware</a:t>
            </a:r>
          </a:p>
        </p:txBody>
      </p:sp>
      <p:sp>
        <p:nvSpPr>
          <p:cNvPr id="3" name="Datumsplatzhalter 2"/>
          <p:cNvSpPr>
            <a:spLocks noGrp="1"/>
          </p:cNvSpPr>
          <p:nvPr>
            <p:ph type="dt" sz="half" idx="10"/>
          </p:nvPr>
        </p:nvSpPr>
        <p:spPr/>
        <p:txBody>
          <a:bodyPr/>
          <a:lstStyle/>
          <a:p>
            <a:fld id="{AC051507-FA77-4DC4-904E-82A3699FCE4C}" type="datetime1">
              <a:rPr lang="en-GB" smtClean="0"/>
              <a:pPr/>
              <a:t>08/04/2011</a:t>
            </a:fld>
            <a:endParaRPr lang="en-GB"/>
          </a:p>
        </p:txBody>
      </p:sp>
      <p:sp>
        <p:nvSpPr>
          <p:cNvPr id="4" name="Foliennummernplatzhalter 3"/>
          <p:cNvSpPr>
            <a:spLocks noGrp="1"/>
          </p:cNvSpPr>
          <p:nvPr>
            <p:ph type="sldNum" sz="quarter" idx="11"/>
          </p:nvPr>
        </p:nvSpPr>
        <p:spPr/>
        <p:txBody>
          <a:bodyPr/>
          <a:lstStyle/>
          <a:p>
            <a:fld id="{E2521953-DFC4-4140-9FF9-82538832EBA0}" type="slidenum">
              <a:rPr lang="en-GB" smtClean="0"/>
              <a:pPr/>
              <a:t>31</a:t>
            </a:fld>
            <a:endParaRPr lang="en-GB"/>
          </a:p>
        </p:txBody>
      </p:sp>
      <p:cxnSp>
        <p:nvCxnSpPr>
          <p:cNvPr id="15" name="Gerade Verbindung 14"/>
          <p:cNvCxnSpPr/>
          <p:nvPr/>
        </p:nvCxnSpPr>
        <p:spPr bwMode="auto">
          <a:xfrm flipV="1">
            <a:off x="5580112" y="1196752"/>
            <a:ext cx="1122437" cy="3240361"/>
          </a:xfrm>
          <a:prstGeom prst="line">
            <a:avLst/>
          </a:prstGeom>
          <a:noFill/>
          <a:ln w="19050" cap="flat" cmpd="sng" algn="ctr">
            <a:solidFill>
              <a:schemeClr val="tx2"/>
            </a:solidFill>
            <a:prstDash val="sysDash"/>
            <a:round/>
            <a:headEnd type="none" w="med" len="med"/>
            <a:tailEnd type="none" w="med" len="med"/>
          </a:ln>
          <a:effectLst/>
        </p:spPr>
      </p:cxnSp>
      <p:cxnSp>
        <p:nvCxnSpPr>
          <p:cNvPr id="16" name="Gerade Verbindung 15"/>
          <p:cNvCxnSpPr/>
          <p:nvPr/>
        </p:nvCxnSpPr>
        <p:spPr bwMode="auto">
          <a:xfrm flipV="1">
            <a:off x="5580112" y="1457318"/>
            <a:ext cx="2016224" cy="2979795"/>
          </a:xfrm>
          <a:prstGeom prst="line">
            <a:avLst/>
          </a:prstGeom>
          <a:noFill/>
          <a:ln w="19050" cap="flat" cmpd="sng" algn="ctr">
            <a:solidFill>
              <a:schemeClr val="tx2"/>
            </a:solidFill>
            <a:prstDash val="sysDash"/>
            <a:round/>
            <a:headEnd type="none" w="med" len="med"/>
            <a:tailEnd type="none" w="med" len="med"/>
          </a:ln>
          <a:effectLst/>
        </p:spPr>
      </p:cxnSp>
    </p:spTree>
    <p:extLst>
      <p:ext uri="{BB962C8B-B14F-4D97-AF65-F5344CB8AC3E}">
        <p14:creationId xmlns:p14="http://schemas.microsoft.com/office/powerpoint/2010/main" xmlns="" val="42247074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Throughput with Shadowing</a:t>
            </a:r>
            <a:endParaRPr lang="en-GB" dirty="0"/>
          </a:p>
        </p:txBody>
      </p:sp>
      <p:sp>
        <p:nvSpPr>
          <p:cNvPr id="3" name="Inhaltsplatzhalter 2"/>
          <p:cNvSpPr>
            <a:spLocks noGrp="1"/>
          </p:cNvSpPr>
          <p:nvPr>
            <p:ph idx="1"/>
          </p:nvPr>
        </p:nvSpPr>
        <p:spPr>
          <a:xfrm>
            <a:off x="381000" y="1751013"/>
            <a:ext cx="5487144" cy="4678362"/>
          </a:xfrm>
        </p:spPr>
        <p:txBody>
          <a:bodyPr/>
          <a:lstStyle/>
          <a:p>
            <a:r>
              <a:rPr lang="en-GB" dirty="0" smtClean="0"/>
              <a:t>Obstacles produce local differences of signal transmission → Shadowing</a:t>
            </a:r>
          </a:p>
          <a:p>
            <a:endParaRPr lang="en-GB" dirty="0"/>
          </a:p>
          <a:p>
            <a:r>
              <a:rPr lang="en-GB" dirty="0" smtClean="0"/>
              <a:t>If differences too great, results might be unrealistic as environments without shadowing are rare</a:t>
            </a:r>
            <a:endParaRPr lang="en-GB" dirty="0"/>
          </a:p>
        </p:txBody>
      </p:sp>
      <p:sp>
        <p:nvSpPr>
          <p:cNvPr id="8" name="Ellipse 7"/>
          <p:cNvSpPr/>
          <p:nvPr/>
        </p:nvSpPr>
        <p:spPr bwMode="auto">
          <a:xfrm>
            <a:off x="7476287" y="3496731"/>
            <a:ext cx="72008" cy="72008"/>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0" name="Ellipse 9"/>
          <p:cNvSpPr/>
          <p:nvPr/>
        </p:nvSpPr>
        <p:spPr bwMode="auto">
          <a:xfrm>
            <a:off x="8761209" y="3496731"/>
            <a:ext cx="72008" cy="7200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6" name="Gerade Verbindung 5"/>
          <p:cNvCxnSpPr/>
          <p:nvPr/>
        </p:nvCxnSpPr>
        <p:spPr bwMode="auto">
          <a:xfrm flipV="1">
            <a:off x="8196367" y="2740647"/>
            <a:ext cx="0" cy="1944216"/>
          </a:xfrm>
          <a:prstGeom prst="line">
            <a:avLst/>
          </a:prstGeom>
          <a:noFill/>
          <a:ln w="38100" cap="flat" cmpd="sng" algn="ctr">
            <a:solidFill>
              <a:schemeClr val="tx2">
                <a:lumMod val="95000"/>
                <a:lumOff val="5000"/>
              </a:schemeClr>
            </a:solidFill>
            <a:prstDash val="solid"/>
            <a:round/>
            <a:headEnd type="none" w="med" len="med"/>
            <a:tailEnd type="none" w="med" len="med"/>
          </a:ln>
          <a:effectLst/>
        </p:spPr>
      </p:cxnSp>
      <p:sp>
        <p:nvSpPr>
          <p:cNvPr id="48" name="Textfeld 47"/>
          <p:cNvSpPr txBox="1"/>
          <p:nvPr/>
        </p:nvSpPr>
        <p:spPr>
          <a:xfrm>
            <a:off x="7162724" y="3410205"/>
            <a:ext cx="396262" cy="338554"/>
          </a:xfrm>
          <a:prstGeom prst="rect">
            <a:avLst/>
          </a:prstGeom>
          <a:noFill/>
        </p:spPr>
        <p:txBody>
          <a:bodyPr wrap="none" rtlCol="0">
            <a:spAutoFit/>
          </a:bodyPr>
          <a:lstStyle/>
          <a:p>
            <a:r>
              <a:rPr lang="en-GB" sz="1600" dirty="0" smtClean="0"/>
              <a:t>S</a:t>
            </a:r>
            <a:r>
              <a:rPr lang="en-GB" sz="1600" baseline="-25000" dirty="0" smtClean="0"/>
              <a:t>1</a:t>
            </a:r>
            <a:endParaRPr lang="en-GB" sz="1600" baseline="-25000" dirty="0"/>
          </a:p>
        </p:txBody>
      </p:sp>
      <p:sp>
        <p:nvSpPr>
          <p:cNvPr id="50" name="Textfeld 49"/>
          <p:cNvSpPr txBox="1"/>
          <p:nvPr/>
        </p:nvSpPr>
        <p:spPr>
          <a:xfrm>
            <a:off x="8364947" y="3410205"/>
            <a:ext cx="407484" cy="338554"/>
          </a:xfrm>
          <a:prstGeom prst="rect">
            <a:avLst/>
          </a:prstGeom>
          <a:noFill/>
        </p:spPr>
        <p:txBody>
          <a:bodyPr wrap="none" rtlCol="0">
            <a:spAutoFit/>
          </a:bodyPr>
          <a:lstStyle/>
          <a:p>
            <a:r>
              <a:rPr lang="en-GB" sz="1600" dirty="0"/>
              <a:t>R</a:t>
            </a:r>
            <a:r>
              <a:rPr lang="en-GB" sz="1600" baseline="-25000" dirty="0" smtClean="0"/>
              <a:t>1</a:t>
            </a:r>
            <a:endParaRPr lang="en-GB" sz="1600" baseline="-25000" dirty="0"/>
          </a:p>
        </p:txBody>
      </p:sp>
      <p:sp>
        <p:nvSpPr>
          <p:cNvPr id="7" name="Freihandform 6"/>
          <p:cNvSpPr/>
          <p:nvPr/>
        </p:nvSpPr>
        <p:spPr>
          <a:xfrm>
            <a:off x="7093511" y="2638388"/>
            <a:ext cx="1018529" cy="1907172"/>
          </a:xfrm>
          <a:custGeom>
            <a:avLst/>
            <a:gdLst>
              <a:gd name="connsiteX0" fmla="*/ 361245 w 940342"/>
              <a:gd name="connsiteY0" fmla="*/ 889177 h 1924828"/>
              <a:gd name="connsiteX1" fmla="*/ 587023 w 940342"/>
              <a:gd name="connsiteY1" fmla="*/ 685977 h 1924828"/>
              <a:gd name="connsiteX2" fmla="*/ 462845 w 940342"/>
              <a:gd name="connsiteY2" fmla="*/ 494066 h 1924828"/>
              <a:gd name="connsiteX3" fmla="*/ 158045 w 940342"/>
              <a:gd name="connsiteY3" fmla="*/ 527933 h 1924828"/>
              <a:gd name="connsiteX4" fmla="*/ 45156 w 940342"/>
              <a:gd name="connsiteY4" fmla="*/ 19933 h 1924828"/>
              <a:gd name="connsiteX5" fmla="*/ 587023 w 940342"/>
              <a:gd name="connsiteY5" fmla="*/ 132822 h 1924828"/>
              <a:gd name="connsiteX6" fmla="*/ 925689 w 940342"/>
              <a:gd name="connsiteY6" fmla="*/ 415044 h 1924828"/>
              <a:gd name="connsiteX7" fmla="*/ 812800 w 940342"/>
              <a:gd name="connsiteY7" fmla="*/ 1476199 h 1924828"/>
              <a:gd name="connsiteX8" fmla="*/ 225778 w 940342"/>
              <a:gd name="connsiteY8" fmla="*/ 1837444 h 1924828"/>
              <a:gd name="connsiteX9" fmla="*/ 835378 w 940342"/>
              <a:gd name="connsiteY9" fmla="*/ 1905177 h 1924828"/>
              <a:gd name="connsiteX10" fmla="*/ 677334 w 940342"/>
              <a:gd name="connsiteY10" fmla="*/ 1555222 h 1924828"/>
              <a:gd name="connsiteX11" fmla="*/ 0 w 940342"/>
              <a:gd name="connsiteY11" fmla="*/ 1521355 h 1924828"/>
              <a:gd name="connsiteX0" fmla="*/ 361245 w 940342"/>
              <a:gd name="connsiteY0" fmla="*/ 889177 h 1924828"/>
              <a:gd name="connsiteX1" fmla="*/ 835378 w 940342"/>
              <a:gd name="connsiteY1" fmla="*/ 821444 h 1924828"/>
              <a:gd name="connsiteX2" fmla="*/ 462845 w 940342"/>
              <a:gd name="connsiteY2" fmla="*/ 494066 h 1924828"/>
              <a:gd name="connsiteX3" fmla="*/ 158045 w 940342"/>
              <a:gd name="connsiteY3" fmla="*/ 527933 h 1924828"/>
              <a:gd name="connsiteX4" fmla="*/ 45156 w 940342"/>
              <a:gd name="connsiteY4" fmla="*/ 19933 h 1924828"/>
              <a:gd name="connsiteX5" fmla="*/ 587023 w 940342"/>
              <a:gd name="connsiteY5" fmla="*/ 132822 h 1924828"/>
              <a:gd name="connsiteX6" fmla="*/ 925689 w 940342"/>
              <a:gd name="connsiteY6" fmla="*/ 415044 h 1924828"/>
              <a:gd name="connsiteX7" fmla="*/ 812800 w 940342"/>
              <a:gd name="connsiteY7" fmla="*/ 1476199 h 1924828"/>
              <a:gd name="connsiteX8" fmla="*/ 225778 w 940342"/>
              <a:gd name="connsiteY8" fmla="*/ 1837444 h 1924828"/>
              <a:gd name="connsiteX9" fmla="*/ 835378 w 940342"/>
              <a:gd name="connsiteY9" fmla="*/ 1905177 h 1924828"/>
              <a:gd name="connsiteX10" fmla="*/ 677334 w 940342"/>
              <a:gd name="connsiteY10" fmla="*/ 1555222 h 1924828"/>
              <a:gd name="connsiteX11" fmla="*/ 0 w 940342"/>
              <a:gd name="connsiteY11" fmla="*/ 1521355 h 1924828"/>
              <a:gd name="connsiteX0" fmla="*/ 361245 w 940342"/>
              <a:gd name="connsiteY0" fmla="*/ 889177 h 1924828"/>
              <a:gd name="connsiteX1" fmla="*/ 936978 w 940342"/>
              <a:gd name="connsiteY1" fmla="*/ 866599 h 1924828"/>
              <a:gd name="connsiteX2" fmla="*/ 462845 w 940342"/>
              <a:gd name="connsiteY2" fmla="*/ 494066 h 1924828"/>
              <a:gd name="connsiteX3" fmla="*/ 158045 w 940342"/>
              <a:gd name="connsiteY3" fmla="*/ 527933 h 1924828"/>
              <a:gd name="connsiteX4" fmla="*/ 45156 w 940342"/>
              <a:gd name="connsiteY4" fmla="*/ 19933 h 1924828"/>
              <a:gd name="connsiteX5" fmla="*/ 587023 w 940342"/>
              <a:gd name="connsiteY5" fmla="*/ 132822 h 1924828"/>
              <a:gd name="connsiteX6" fmla="*/ 925689 w 940342"/>
              <a:gd name="connsiteY6" fmla="*/ 415044 h 1924828"/>
              <a:gd name="connsiteX7" fmla="*/ 812800 w 940342"/>
              <a:gd name="connsiteY7" fmla="*/ 1476199 h 1924828"/>
              <a:gd name="connsiteX8" fmla="*/ 225778 w 940342"/>
              <a:gd name="connsiteY8" fmla="*/ 1837444 h 1924828"/>
              <a:gd name="connsiteX9" fmla="*/ 835378 w 940342"/>
              <a:gd name="connsiteY9" fmla="*/ 1905177 h 1924828"/>
              <a:gd name="connsiteX10" fmla="*/ 677334 w 940342"/>
              <a:gd name="connsiteY10" fmla="*/ 1555222 h 1924828"/>
              <a:gd name="connsiteX11" fmla="*/ 0 w 940342"/>
              <a:gd name="connsiteY11" fmla="*/ 1521355 h 1924828"/>
              <a:gd name="connsiteX0" fmla="*/ 361245 w 941731"/>
              <a:gd name="connsiteY0" fmla="*/ 889177 h 1924828"/>
              <a:gd name="connsiteX1" fmla="*/ 936978 w 941731"/>
              <a:gd name="connsiteY1" fmla="*/ 866599 h 1924828"/>
              <a:gd name="connsiteX2" fmla="*/ 609600 w 941731"/>
              <a:gd name="connsiteY2" fmla="*/ 471488 h 1924828"/>
              <a:gd name="connsiteX3" fmla="*/ 158045 w 941731"/>
              <a:gd name="connsiteY3" fmla="*/ 527933 h 1924828"/>
              <a:gd name="connsiteX4" fmla="*/ 45156 w 941731"/>
              <a:gd name="connsiteY4" fmla="*/ 19933 h 1924828"/>
              <a:gd name="connsiteX5" fmla="*/ 587023 w 941731"/>
              <a:gd name="connsiteY5" fmla="*/ 132822 h 1924828"/>
              <a:gd name="connsiteX6" fmla="*/ 925689 w 941731"/>
              <a:gd name="connsiteY6" fmla="*/ 415044 h 1924828"/>
              <a:gd name="connsiteX7" fmla="*/ 812800 w 941731"/>
              <a:gd name="connsiteY7" fmla="*/ 1476199 h 1924828"/>
              <a:gd name="connsiteX8" fmla="*/ 225778 w 941731"/>
              <a:gd name="connsiteY8" fmla="*/ 1837444 h 1924828"/>
              <a:gd name="connsiteX9" fmla="*/ 835378 w 941731"/>
              <a:gd name="connsiteY9" fmla="*/ 1905177 h 1924828"/>
              <a:gd name="connsiteX10" fmla="*/ 677334 w 941731"/>
              <a:gd name="connsiteY10" fmla="*/ 1555222 h 1924828"/>
              <a:gd name="connsiteX11" fmla="*/ 0 w 941731"/>
              <a:gd name="connsiteY11" fmla="*/ 1521355 h 1924828"/>
              <a:gd name="connsiteX0" fmla="*/ 439432 w 1020522"/>
              <a:gd name="connsiteY0" fmla="*/ 871521 h 1907172"/>
              <a:gd name="connsiteX1" fmla="*/ 1015165 w 1020522"/>
              <a:gd name="connsiteY1" fmla="*/ 848943 h 1907172"/>
              <a:gd name="connsiteX2" fmla="*/ 687787 w 1020522"/>
              <a:gd name="connsiteY2" fmla="*/ 453832 h 1907172"/>
              <a:gd name="connsiteX3" fmla="*/ 44321 w 1020522"/>
              <a:gd name="connsiteY3" fmla="*/ 205477 h 1907172"/>
              <a:gd name="connsiteX4" fmla="*/ 123343 w 1020522"/>
              <a:gd name="connsiteY4" fmla="*/ 2277 h 1907172"/>
              <a:gd name="connsiteX5" fmla="*/ 665210 w 1020522"/>
              <a:gd name="connsiteY5" fmla="*/ 115166 h 1907172"/>
              <a:gd name="connsiteX6" fmla="*/ 1003876 w 1020522"/>
              <a:gd name="connsiteY6" fmla="*/ 397388 h 1907172"/>
              <a:gd name="connsiteX7" fmla="*/ 890987 w 1020522"/>
              <a:gd name="connsiteY7" fmla="*/ 1458543 h 1907172"/>
              <a:gd name="connsiteX8" fmla="*/ 303965 w 1020522"/>
              <a:gd name="connsiteY8" fmla="*/ 1819788 h 1907172"/>
              <a:gd name="connsiteX9" fmla="*/ 913565 w 1020522"/>
              <a:gd name="connsiteY9" fmla="*/ 1887521 h 1907172"/>
              <a:gd name="connsiteX10" fmla="*/ 755521 w 1020522"/>
              <a:gd name="connsiteY10" fmla="*/ 1537566 h 1907172"/>
              <a:gd name="connsiteX11" fmla="*/ 78187 w 1020522"/>
              <a:gd name="connsiteY11" fmla="*/ 1503699 h 1907172"/>
              <a:gd name="connsiteX0" fmla="*/ 439432 w 1018529"/>
              <a:gd name="connsiteY0" fmla="*/ 871521 h 1907172"/>
              <a:gd name="connsiteX1" fmla="*/ 789387 w 1018529"/>
              <a:gd name="connsiteY1" fmla="*/ 803787 h 1907172"/>
              <a:gd name="connsiteX2" fmla="*/ 687787 w 1018529"/>
              <a:gd name="connsiteY2" fmla="*/ 453832 h 1907172"/>
              <a:gd name="connsiteX3" fmla="*/ 44321 w 1018529"/>
              <a:gd name="connsiteY3" fmla="*/ 205477 h 1907172"/>
              <a:gd name="connsiteX4" fmla="*/ 123343 w 1018529"/>
              <a:gd name="connsiteY4" fmla="*/ 2277 h 1907172"/>
              <a:gd name="connsiteX5" fmla="*/ 665210 w 1018529"/>
              <a:gd name="connsiteY5" fmla="*/ 115166 h 1907172"/>
              <a:gd name="connsiteX6" fmla="*/ 1003876 w 1018529"/>
              <a:gd name="connsiteY6" fmla="*/ 397388 h 1907172"/>
              <a:gd name="connsiteX7" fmla="*/ 890987 w 1018529"/>
              <a:gd name="connsiteY7" fmla="*/ 1458543 h 1907172"/>
              <a:gd name="connsiteX8" fmla="*/ 303965 w 1018529"/>
              <a:gd name="connsiteY8" fmla="*/ 1819788 h 1907172"/>
              <a:gd name="connsiteX9" fmla="*/ 913565 w 1018529"/>
              <a:gd name="connsiteY9" fmla="*/ 1887521 h 1907172"/>
              <a:gd name="connsiteX10" fmla="*/ 755521 w 1018529"/>
              <a:gd name="connsiteY10" fmla="*/ 1537566 h 1907172"/>
              <a:gd name="connsiteX11" fmla="*/ 78187 w 1018529"/>
              <a:gd name="connsiteY11" fmla="*/ 1503699 h 190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8529" h="1907172">
                <a:moveTo>
                  <a:pt x="439432" y="871521"/>
                </a:moveTo>
                <a:cubicBezTo>
                  <a:pt x="543854" y="802847"/>
                  <a:pt x="747995" y="873402"/>
                  <a:pt x="789387" y="803787"/>
                </a:cubicBezTo>
                <a:cubicBezTo>
                  <a:pt x="830780" y="734172"/>
                  <a:pt x="811965" y="553550"/>
                  <a:pt x="687787" y="453832"/>
                </a:cubicBezTo>
                <a:cubicBezTo>
                  <a:pt x="563609" y="354114"/>
                  <a:pt x="138395" y="280736"/>
                  <a:pt x="44321" y="205477"/>
                </a:cubicBezTo>
                <a:cubicBezTo>
                  <a:pt x="-49753" y="130218"/>
                  <a:pt x="19862" y="17329"/>
                  <a:pt x="123343" y="2277"/>
                </a:cubicBezTo>
                <a:cubicBezTo>
                  <a:pt x="226824" y="-12775"/>
                  <a:pt x="518455" y="49314"/>
                  <a:pt x="665210" y="115166"/>
                </a:cubicBezTo>
                <a:cubicBezTo>
                  <a:pt x="811966" y="181018"/>
                  <a:pt x="966247" y="173492"/>
                  <a:pt x="1003876" y="397388"/>
                </a:cubicBezTo>
                <a:cubicBezTo>
                  <a:pt x="1041505" y="621284"/>
                  <a:pt x="1007639" y="1221476"/>
                  <a:pt x="890987" y="1458543"/>
                </a:cubicBezTo>
                <a:cubicBezTo>
                  <a:pt x="774335" y="1695610"/>
                  <a:pt x="300202" y="1748292"/>
                  <a:pt x="303965" y="1819788"/>
                </a:cubicBezTo>
                <a:cubicBezTo>
                  <a:pt x="307728" y="1891284"/>
                  <a:pt x="838306" y="1934558"/>
                  <a:pt x="913565" y="1887521"/>
                </a:cubicBezTo>
                <a:cubicBezTo>
                  <a:pt x="988824" y="1840484"/>
                  <a:pt x="894751" y="1601536"/>
                  <a:pt x="755521" y="1537566"/>
                </a:cubicBezTo>
                <a:cubicBezTo>
                  <a:pt x="616291" y="1473596"/>
                  <a:pt x="347239" y="1488647"/>
                  <a:pt x="78187" y="1503699"/>
                </a:cubicBezTo>
              </a:path>
            </a:pathLst>
          </a:custGeom>
          <a:ln w="28575">
            <a:solidFill>
              <a:schemeClr val="bg2">
                <a:lumMod val="65000"/>
              </a:schemeClr>
            </a:solidFill>
            <a:headEnd type="none" w="med" len="med"/>
            <a:tailEnd type="arrow" w="med" len="med"/>
          </a:ln>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2" name="Textfeld 11"/>
          <p:cNvSpPr txBox="1"/>
          <p:nvPr/>
        </p:nvSpPr>
        <p:spPr>
          <a:xfrm>
            <a:off x="6909037" y="4176228"/>
            <a:ext cx="569387" cy="369332"/>
          </a:xfrm>
          <a:prstGeom prst="rect">
            <a:avLst/>
          </a:prstGeom>
          <a:noFill/>
        </p:spPr>
        <p:txBody>
          <a:bodyPr wrap="none" rtlCol="0">
            <a:spAutoFit/>
          </a:bodyPr>
          <a:lstStyle/>
          <a:p>
            <a:r>
              <a:rPr lang="en-GB" dirty="0" smtClean="0">
                <a:solidFill>
                  <a:schemeClr val="bg2">
                    <a:lumMod val="65000"/>
                  </a:schemeClr>
                </a:solidFill>
              </a:rPr>
              <a:t>???</a:t>
            </a:r>
            <a:endParaRPr lang="en-GB" dirty="0">
              <a:solidFill>
                <a:schemeClr val="bg2">
                  <a:lumMod val="65000"/>
                </a:schemeClr>
              </a:solidFill>
            </a:endParaRPr>
          </a:p>
        </p:txBody>
      </p:sp>
      <p:cxnSp>
        <p:nvCxnSpPr>
          <p:cNvPr id="14" name="Gerade Verbindung 13"/>
          <p:cNvCxnSpPr/>
          <p:nvPr/>
        </p:nvCxnSpPr>
        <p:spPr bwMode="auto">
          <a:xfrm flipH="1">
            <a:off x="6972231" y="2452615"/>
            <a:ext cx="190494" cy="504056"/>
          </a:xfrm>
          <a:prstGeom prst="line">
            <a:avLst/>
          </a:prstGeom>
          <a:noFill/>
          <a:ln w="38100"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flipH="1">
            <a:off x="7859567" y="3172695"/>
            <a:ext cx="95246" cy="540060"/>
          </a:xfrm>
          <a:prstGeom prst="line">
            <a:avLst/>
          </a:prstGeom>
          <a:noFill/>
          <a:ln w="38100"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a:off x="7271882" y="4486841"/>
            <a:ext cx="408809" cy="396044"/>
          </a:xfrm>
          <a:prstGeom prst="line">
            <a:avLst/>
          </a:prstGeom>
          <a:noFill/>
          <a:ln w="38100"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flipH="1">
            <a:off x="8038414" y="4043501"/>
            <a:ext cx="147251" cy="152400"/>
          </a:xfrm>
          <a:prstGeom prst="line">
            <a:avLst/>
          </a:prstGeom>
          <a:noFill/>
          <a:ln w="38100" cap="flat" cmpd="sng" algn="ctr">
            <a:solidFill>
              <a:schemeClr val="tx1"/>
            </a:solidFill>
            <a:prstDash val="solid"/>
            <a:round/>
            <a:headEnd type="none" w="med" len="med"/>
            <a:tailEnd type="none" w="med" len="med"/>
          </a:ln>
          <a:effectLst/>
        </p:spPr>
      </p:cxnSp>
      <p:sp>
        <p:nvSpPr>
          <p:cNvPr id="4" name="Datumsplatzhalter 3"/>
          <p:cNvSpPr>
            <a:spLocks noGrp="1"/>
          </p:cNvSpPr>
          <p:nvPr>
            <p:ph type="dt" sz="half" idx="10"/>
          </p:nvPr>
        </p:nvSpPr>
        <p:spPr/>
        <p:txBody>
          <a:bodyPr/>
          <a:lstStyle/>
          <a:p>
            <a:fld id="{27BE2887-3BE2-4A6C-9748-AF62DA04C396}" type="datetime1">
              <a:rPr lang="en-GB" smtClean="0"/>
              <a:pPr/>
              <a:t>08/04/2011</a:t>
            </a:fld>
            <a:endParaRPr lang="en-GB"/>
          </a:p>
        </p:txBody>
      </p:sp>
      <p:sp>
        <p:nvSpPr>
          <p:cNvPr id="5" name="Foliennummernplatzhalter 4"/>
          <p:cNvSpPr>
            <a:spLocks noGrp="1"/>
          </p:cNvSpPr>
          <p:nvPr>
            <p:ph type="sldNum" sz="quarter" idx="11"/>
          </p:nvPr>
        </p:nvSpPr>
        <p:spPr/>
        <p:txBody>
          <a:bodyPr/>
          <a:lstStyle/>
          <a:p>
            <a:fld id="{E2521953-DFC4-4140-9FF9-82538832EBA0}" type="slidenum">
              <a:rPr lang="en-GB" smtClean="0"/>
              <a:pPr/>
              <a:t>32</a:t>
            </a:fld>
            <a:endParaRPr lang="en-GB"/>
          </a:p>
        </p:txBody>
      </p:sp>
    </p:spTree>
    <p:extLst>
      <p:ext uri="{BB962C8B-B14F-4D97-AF65-F5344CB8AC3E}">
        <p14:creationId xmlns:p14="http://schemas.microsoft.com/office/powerpoint/2010/main" xmlns="" val="31244710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Shadowing: Signal Penetration</a:t>
            </a:r>
            <a:endParaRPr lang="en-GB" dirty="0"/>
          </a:p>
        </p:txBody>
      </p:sp>
      <p:sp>
        <p:nvSpPr>
          <p:cNvPr id="3" name="Inhaltsplatzhalter 2"/>
          <p:cNvSpPr>
            <a:spLocks noGrp="1"/>
          </p:cNvSpPr>
          <p:nvPr>
            <p:ph idx="1"/>
          </p:nvPr>
        </p:nvSpPr>
        <p:spPr>
          <a:xfrm>
            <a:off x="381000" y="1751013"/>
            <a:ext cx="5487144" cy="4678362"/>
          </a:xfrm>
        </p:spPr>
        <p:txBody>
          <a:bodyPr/>
          <a:lstStyle/>
          <a:p>
            <a:r>
              <a:rPr lang="en-GB" dirty="0" smtClean="0"/>
              <a:t>Most building materials are not opaque to radio. </a:t>
            </a:r>
          </a:p>
          <a:p>
            <a:endParaRPr lang="en-GB" dirty="0"/>
          </a:p>
          <a:p>
            <a:r>
              <a:rPr lang="en-GB" dirty="0" smtClean="0"/>
              <a:t>An interior wall typically attenuates the signal for at most 10dB</a:t>
            </a:r>
          </a:p>
        </p:txBody>
      </p:sp>
      <p:grpSp>
        <p:nvGrpSpPr>
          <p:cNvPr id="52" name="Gruppieren 51"/>
          <p:cNvGrpSpPr/>
          <p:nvPr/>
        </p:nvGrpSpPr>
        <p:grpSpPr>
          <a:xfrm>
            <a:off x="6084168" y="1772816"/>
            <a:ext cx="2592288" cy="2304256"/>
            <a:chOff x="6084168" y="1772816"/>
            <a:chExt cx="2592288" cy="2304256"/>
          </a:xfrm>
        </p:grpSpPr>
        <p:sp>
          <p:nvSpPr>
            <p:cNvPr id="8" name="Ellipse 7"/>
            <p:cNvSpPr/>
            <p:nvPr/>
          </p:nvSpPr>
          <p:spPr bwMode="auto">
            <a:xfrm>
              <a:off x="6660232" y="3825044"/>
              <a:ext cx="72008" cy="72008"/>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9" name="Ellipse 8"/>
            <p:cNvSpPr/>
            <p:nvPr/>
          </p:nvSpPr>
          <p:spPr bwMode="auto">
            <a:xfrm>
              <a:off x="8028384" y="3825044"/>
              <a:ext cx="72008" cy="72008"/>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0" name="Ellipse 9"/>
            <p:cNvSpPr/>
            <p:nvPr/>
          </p:nvSpPr>
          <p:spPr bwMode="auto">
            <a:xfrm>
              <a:off x="6660232" y="1988840"/>
              <a:ext cx="72008" cy="7200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1" name="Ellipse 10"/>
            <p:cNvSpPr/>
            <p:nvPr/>
          </p:nvSpPr>
          <p:spPr bwMode="auto">
            <a:xfrm>
              <a:off x="8028384" y="1988840"/>
              <a:ext cx="72008" cy="7200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15" name="Gerade Verbindung mit Pfeil 14"/>
            <p:cNvCxnSpPr>
              <a:stCxn id="8" idx="0"/>
              <a:endCxn id="10" idx="4"/>
            </p:cNvCxnSpPr>
            <p:nvPr/>
          </p:nvCxnSpPr>
          <p:spPr bwMode="auto">
            <a:xfrm flipV="1">
              <a:off x="6696236" y="2060848"/>
              <a:ext cx="0" cy="1764196"/>
            </a:xfrm>
            <a:prstGeom prst="straightConnector1">
              <a:avLst/>
            </a:prstGeom>
            <a:noFill/>
            <a:ln w="19050" cap="flat" cmpd="sng" algn="ctr">
              <a:solidFill>
                <a:schemeClr val="bg2">
                  <a:lumMod val="50000"/>
                </a:schemeClr>
              </a:solidFill>
              <a:prstDash val="dash"/>
              <a:round/>
              <a:headEnd type="none" w="med" len="med"/>
              <a:tailEnd type="arrow"/>
            </a:ln>
            <a:effectLst/>
          </p:spPr>
        </p:cxnSp>
        <p:cxnSp>
          <p:nvCxnSpPr>
            <p:cNvPr id="16" name="Gerade Verbindung mit Pfeil 15"/>
            <p:cNvCxnSpPr>
              <a:stCxn id="9" idx="0"/>
              <a:endCxn id="11" idx="4"/>
            </p:cNvCxnSpPr>
            <p:nvPr/>
          </p:nvCxnSpPr>
          <p:spPr bwMode="auto">
            <a:xfrm flipV="1">
              <a:off x="8064388" y="2060848"/>
              <a:ext cx="0" cy="1764196"/>
            </a:xfrm>
            <a:prstGeom prst="straightConnector1">
              <a:avLst/>
            </a:prstGeom>
            <a:noFill/>
            <a:ln w="19050" cap="flat" cmpd="sng" algn="ctr">
              <a:solidFill>
                <a:schemeClr val="bg2">
                  <a:lumMod val="50000"/>
                </a:schemeClr>
              </a:solidFill>
              <a:prstDash val="dash"/>
              <a:round/>
              <a:headEnd type="none" w="med" len="med"/>
              <a:tailEnd type="arrow"/>
            </a:ln>
            <a:effectLst/>
          </p:spPr>
        </p:cxnSp>
        <p:cxnSp>
          <p:nvCxnSpPr>
            <p:cNvPr id="19" name="Gerade Verbindung mit Pfeil 18"/>
            <p:cNvCxnSpPr>
              <a:stCxn id="9" idx="1"/>
              <a:endCxn id="10" idx="6"/>
            </p:cNvCxnSpPr>
            <p:nvPr/>
          </p:nvCxnSpPr>
          <p:spPr bwMode="auto">
            <a:xfrm flipH="1" flipV="1">
              <a:off x="6732240" y="2024844"/>
              <a:ext cx="1306689" cy="1810745"/>
            </a:xfrm>
            <a:prstGeom prst="straightConnector1">
              <a:avLst/>
            </a:prstGeom>
            <a:noFill/>
            <a:ln w="19050" cap="flat" cmpd="sng" algn="ctr">
              <a:solidFill>
                <a:srgbClr val="FF0000"/>
              </a:solidFill>
              <a:prstDash val="dash"/>
              <a:round/>
              <a:headEnd type="none" w="med" len="med"/>
              <a:tailEnd type="arrow"/>
            </a:ln>
            <a:effectLst/>
          </p:spPr>
        </p:cxnSp>
        <p:cxnSp>
          <p:nvCxnSpPr>
            <p:cNvPr id="24" name="Gerade Verbindung mit Pfeil 23"/>
            <p:cNvCxnSpPr>
              <a:stCxn id="8" idx="6"/>
              <a:endCxn id="9" idx="2"/>
            </p:cNvCxnSpPr>
            <p:nvPr/>
          </p:nvCxnSpPr>
          <p:spPr bwMode="auto">
            <a:xfrm>
              <a:off x="6732240" y="3861048"/>
              <a:ext cx="1296144" cy="0"/>
            </a:xfrm>
            <a:prstGeom prst="straightConnector1">
              <a:avLst/>
            </a:prstGeom>
            <a:noFill/>
            <a:ln w="28575" cap="flat" cmpd="sng" algn="ctr">
              <a:solidFill>
                <a:srgbClr val="FF0000"/>
              </a:solidFill>
              <a:prstDash val="solid"/>
              <a:round/>
              <a:headEnd type="none" w="med" len="med"/>
              <a:tailEnd type="arrow"/>
            </a:ln>
            <a:effectLst/>
          </p:spPr>
        </p:cxnSp>
        <p:sp>
          <p:nvSpPr>
            <p:cNvPr id="4" name="Rechteck 3"/>
            <p:cNvSpPr/>
            <p:nvPr/>
          </p:nvSpPr>
          <p:spPr bwMode="auto">
            <a:xfrm>
              <a:off x="6084168" y="1772816"/>
              <a:ext cx="2592288" cy="2304256"/>
            </a:xfrm>
            <a:prstGeom prst="rect">
              <a:avLst/>
            </a:prstGeom>
            <a:noFill/>
            <a:ln w="38100" cap="flat" cmpd="sng" algn="ctr">
              <a:solidFill>
                <a:schemeClr val="tx2">
                  <a:lumMod val="95000"/>
                  <a:lumOff val="5000"/>
                </a:schemeClr>
              </a:solid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6" name="Gerade Verbindung 5"/>
            <p:cNvCxnSpPr>
              <a:stCxn id="4" idx="2"/>
            </p:cNvCxnSpPr>
            <p:nvPr/>
          </p:nvCxnSpPr>
          <p:spPr bwMode="auto">
            <a:xfrm flipV="1">
              <a:off x="7380312" y="3068960"/>
              <a:ext cx="0" cy="1008112"/>
            </a:xfrm>
            <a:prstGeom prst="line">
              <a:avLst/>
            </a:prstGeom>
            <a:noFill/>
            <a:ln w="38100" cap="flat" cmpd="sng" algn="ctr">
              <a:solidFill>
                <a:schemeClr val="tx2">
                  <a:lumMod val="95000"/>
                  <a:lumOff val="5000"/>
                </a:schemeClr>
              </a:solidFill>
              <a:prstDash val="solid"/>
              <a:round/>
              <a:headEnd type="none" w="med" len="med"/>
              <a:tailEnd type="none" w="med" len="med"/>
            </a:ln>
            <a:effectLst/>
          </p:spPr>
        </p:cxnSp>
        <p:sp>
          <p:nvSpPr>
            <p:cNvPr id="48" name="Textfeld 47"/>
            <p:cNvSpPr txBox="1"/>
            <p:nvPr/>
          </p:nvSpPr>
          <p:spPr>
            <a:xfrm>
              <a:off x="6346669" y="3738518"/>
              <a:ext cx="396262" cy="338554"/>
            </a:xfrm>
            <a:prstGeom prst="rect">
              <a:avLst/>
            </a:prstGeom>
            <a:noFill/>
          </p:spPr>
          <p:txBody>
            <a:bodyPr wrap="none" rtlCol="0">
              <a:spAutoFit/>
            </a:bodyPr>
            <a:lstStyle/>
            <a:p>
              <a:r>
                <a:rPr lang="en-GB" sz="1600" dirty="0" smtClean="0"/>
                <a:t>S</a:t>
              </a:r>
              <a:r>
                <a:rPr lang="en-GB" sz="1600" baseline="-25000" dirty="0" smtClean="0"/>
                <a:t>1</a:t>
              </a:r>
              <a:endParaRPr lang="en-GB" sz="1600" baseline="-25000" dirty="0"/>
            </a:p>
          </p:txBody>
        </p:sp>
        <p:sp>
          <p:nvSpPr>
            <p:cNvPr id="49" name="Textfeld 48"/>
            <p:cNvSpPr txBox="1"/>
            <p:nvPr/>
          </p:nvSpPr>
          <p:spPr>
            <a:xfrm>
              <a:off x="8104270" y="3738518"/>
              <a:ext cx="396262" cy="338554"/>
            </a:xfrm>
            <a:prstGeom prst="rect">
              <a:avLst/>
            </a:prstGeom>
            <a:noFill/>
          </p:spPr>
          <p:txBody>
            <a:bodyPr wrap="none" rtlCol="0">
              <a:spAutoFit/>
            </a:bodyPr>
            <a:lstStyle/>
            <a:p>
              <a:r>
                <a:rPr lang="en-GB" sz="1600" dirty="0" smtClean="0"/>
                <a:t>S</a:t>
              </a:r>
              <a:r>
                <a:rPr lang="en-GB" sz="1600" baseline="-25000" dirty="0"/>
                <a:t>2</a:t>
              </a:r>
            </a:p>
          </p:txBody>
        </p:sp>
        <p:sp>
          <p:nvSpPr>
            <p:cNvPr id="50" name="Textfeld 49"/>
            <p:cNvSpPr txBox="1"/>
            <p:nvPr/>
          </p:nvSpPr>
          <p:spPr>
            <a:xfrm>
              <a:off x="6263970" y="1855567"/>
              <a:ext cx="407484" cy="338554"/>
            </a:xfrm>
            <a:prstGeom prst="rect">
              <a:avLst/>
            </a:prstGeom>
            <a:noFill/>
          </p:spPr>
          <p:txBody>
            <a:bodyPr wrap="none" rtlCol="0">
              <a:spAutoFit/>
            </a:bodyPr>
            <a:lstStyle/>
            <a:p>
              <a:r>
                <a:rPr lang="en-GB" sz="1600" dirty="0"/>
                <a:t>R</a:t>
              </a:r>
              <a:r>
                <a:rPr lang="en-GB" sz="1600" baseline="-25000" dirty="0" smtClean="0"/>
                <a:t>1</a:t>
              </a:r>
              <a:endParaRPr lang="en-GB" sz="1600" baseline="-25000" dirty="0"/>
            </a:p>
          </p:txBody>
        </p:sp>
        <p:sp>
          <p:nvSpPr>
            <p:cNvPr id="51" name="Textfeld 50"/>
            <p:cNvSpPr txBox="1"/>
            <p:nvPr/>
          </p:nvSpPr>
          <p:spPr>
            <a:xfrm>
              <a:off x="8108148" y="1963579"/>
              <a:ext cx="407484" cy="338554"/>
            </a:xfrm>
            <a:prstGeom prst="rect">
              <a:avLst/>
            </a:prstGeom>
            <a:noFill/>
          </p:spPr>
          <p:txBody>
            <a:bodyPr wrap="none" rtlCol="0">
              <a:spAutoFit/>
            </a:bodyPr>
            <a:lstStyle/>
            <a:p>
              <a:r>
                <a:rPr lang="en-GB" sz="1600" dirty="0" smtClean="0"/>
                <a:t>R</a:t>
              </a:r>
              <a:r>
                <a:rPr lang="en-GB" sz="1600" baseline="-25000" dirty="0"/>
                <a:t>2</a:t>
              </a:r>
            </a:p>
          </p:txBody>
        </p:sp>
      </p:grpSp>
      <p:sp>
        <p:nvSpPr>
          <p:cNvPr id="5" name="Datumsplatzhalter 4"/>
          <p:cNvSpPr>
            <a:spLocks noGrp="1"/>
          </p:cNvSpPr>
          <p:nvPr>
            <p:ph type="dt" sz="half" idx="10"/>
          </p:nvPr>
        </p:nvSpPr>
        <p:spPr/>
        <p:txBody>
          <a:bodyPr/>
          <a:lstStyle/>
          <a:p>
            <a:fld id="{E41A7E7A-E551-48C6-9582-A6FBDA900DF2}" type="datetime1">
              <a:rPr lang="en-GB" smtClean="0"/>
              <a:pPr/>
              <a:t>08/04/2011</a:t>
            </a:fld>
            <a:endParaRPr lang="en-GB"/>
          </a:p>
        </p:txBody>
      </p:sp>
      <p:sp>
        <p:nvSpPr>
          <p:cNvPr id="7" name="Foliennummernplatzhalter 6"/>
          <p:cNvSpPr>
            <a:spLocks noGrp="1"/>
          </p:cNvSpPr>
          <p:nvPr>
            <p:ph type="sldNum" sz="quarter" idx="11"/>
          </p:nvPr>
        </p:nvSpPr>
        <p:spPr/>
        <p:txBody>
          <a:bodyPr/>
          <a:lstStyle/>
          <a:p>
            <a:fld id="{E2521953-DFC4-4140-9FF9-82538832EBA0}" type="slidenum">
              <a:rPr lang="en-GB" smtClean="0"/>
              <a:pPr/>
              <a:t>33</a:t>
            </a:fld>
            <a:endParaRPr lang="en-GB"/>
          </a:p>
        </p:txBody>
      </p:sp>
    </p:spTree>
    <p:extLst>
      <p:ext uri="{BB962C8B-B14F-4D97-AF65-F5344CB8AC3E}">
        <p14:creationId xmlns:p14="http://schemas.microsoft.com/office/powerpoint/2010/main" xmlns="" val="7100724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Shadowing: Reflections</a:t>
            </a:r>
            <a:endParaRPr lang="en-GB" dirty="0"/>
          </a:p>
        </p:txBody>
      </p:sp>
      <p:sp>
        <p:nvSpPr>
          <p:cNvPr id="3" name="Inhaltsplatzhalter 2"/>
          <p:cNvSpPr>
            <a:spLocks noGrp="1"/>
          </p:cNvSpPr>
          <p:nvPr>
            <p:ph idx="1"/>
          </p:nvPr>
        </p:nvSpPr>
        <p:spPr>
          <a:xfrm>
            <a:off x="381000" y="1751013"/>
            <a:ext cx="5487144" cy="4678362"/>
          </a:xfrm>
        </p:spPr>
        <p:txBody>
          <a:bodyPr/>
          <a:lstStyle/>
          <a:p>
            <a:r>
              <a:rPr lang="en-GB" dirty="0" smtClean="0"/>
              <a:t>Materials reflect signals to a certain degree</a:t>
            </a:r>
          </a:p>
          <a:p>
            <a:pPr marL="0" indent="0">
              <a:buNone/>
            </a:pPr>
            <a:endParaRPr lang="en-GB" dirty="0" smtClean="0"/>
          </a:p>
          <a:p>
            <a:r>
              <a:rPr lang="en-GB" dirty="0" smtClean="0"/>
              <a:t>Reflection typically incur losses of less than 10dB</a:t>
            </a:r>
          </a:p>
        </p:txBody>
      </p:sp>
      <p:grpSp>
        <p:nvGrpSpPr>
          <p:cNvPr id="52" name="Gruppieren 51"/>
          <p:cNvGrpSpPr/>
          <p:nvPr/>
        </p:nvGrpSpPr>
        <p:grpSpPr>
          <a:xfrm>
            <a:off x="6084168" y="1772816"/>
            <a:ext cx="2592288" cy="2304256"/>
            <a:chOff x="6084168" y="1772816"/>
            <a:chExt cx="2592288" cy="2304256"/>
          </a:xfrm>
        </p:grpSpPr>
        <p:sp>
          <p:nvSpPr>
            <p:cNvPr id="8" name="Ellipse 7"/>
            <p:cNvSpPr/>
            <p:nvPr/>
          </p:nvSpPr>
          <p:spPr bwMode="auto">
            <a:xfrm>
              <a:off x="6660232" y="3825044"/>
              <a:ext cx="72008" cy="72008"/>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9" name="Ellipse 8"/>
            <p:cNvSpPr/>
            <p:nvPr/>
          </p:nvSpPr>
          <p:spPr bwMode="auto">
            <a:xfrm>
              <a:off x="8028384" y="3825044"/>
              <a:ext cx="72008" cy="72008"/>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0" name="Ellipse 9"/>
            <p:cNvSpPr/>
            <p:nvPr/>
          </p:nvSpPr>
          <p:spPr bwMode="auto">
            <a:xfrm>
              <a:off x="6660232" y="1988840"/>
              <a:ext cx="72008" cy="7200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1" name="Ellipse 10"/>
            <p:cNvSpPr/>
            <p:nvPr/>
          </p:nvSpPr>
          <p:spPr bwMode="auto">
            <a:xfrm>
              <a:off x="8028384" y="1988840"/>
              <a:ext cx="72008" cy="7200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15" name="Gerade Verbindung mit Pfeil 14"/>
            <p:cNvCxnSpPr>
              <a:stCxn id="8" idx="0"/>
              <a:endCxn id="10" idx="4"/>
            </p:cNvCxnSpPr>
            <p:nvPr/>
          </p:nvCxnSpPr>
          <p:spPr bwMode="auto">
            <a:xfrm flipV="1">
              <a:off x="6696236" y="2060848"/>
              <a:ext cx="0" cy="1764196"/>
            </a:xfrm>
            <a:prstGeom prst="straightConnector1">
              <a:avLst/>
            </a:prstGeom>
            <a:noFill/>
            <a:ln w="19050" cap="flat" cmpd="sng" algn="ctr">
              <a:solidFill>
                <a:schemeClr val="bg2">
                  <a:lumMod val="50000"/>
                </a:schemeClr>
              </a:solidFill>
              <a:prstDash val="dash"/>
              <a:round/>
              <a:headEnd type="none" w="med" len="med"/>
              <a:tailEnd type="arrow"/>
            </a:ln>
            <a:effectLst/>
          </p:spPr>
        </p:cxnSp>
        <p:cxnSp>
          <p:nvCxnSpPr>
            <p:cNvPr id="16" name="Gerade Verbindung mit Pfeil 15"/>
            <p:cNvCxnSpPr>
              <a:stCxn id="9" idx="0"/>
              <a:endCxn id="11" idx="4"/>
            </p:cNvCxnSpPr>
            <p:nvPr/>
          </p:nvCxnSpPr>
          <p:spPr bwMode="auto">
            <a:xfrm flipV="1">
              <a:off x="8064388" y="2060848"/>
              <a:ext cx="0" cy="1764196"/>
            </a:xfrm>
            <a:prstGeom prst="straightConnector1">
              <a:avLst/>
            </a:prstGeom>
            <a:noFill/>
            <a:ln w="19050" cap="flat" cmpd="sng" algn="ctr">
              <a:solidFill>
                <a:schemeClr val="bg2">
                  <a:lumMod val="50000"/>
                </a:schemeClr>
              </a:solidFill>
              <a:prstDash val="dash"/>
              <a:round/>
              <a:headEnd type="none" w="med" len="med"/>
              <a:tailEnd type="arrow"/>
            </a:ln>
            <a:effectLst/>
          </p:spPr>
        </p:cxnSp>
        <p:cxnSp>
          <p:nvCxnSpPr>
            <p:cNvPr id="19" name="Gerade Verbindung mit Pfeil 18"/>
            <p:cNvCxnSpPr>
              <a:stCxn id="9" idx="1"/>
              <a:endCxn id="10" idx="6"/>
            </p:cNvCxnSpPr>
            <p:nvPr/>
          </p:nvCxnSpPr>
          <p:spPr bwMode="auto">
            <a:xfrm flipH="1" flipV="1">
              <a:off x="6732240" y="2024844"/>
              <a:ext cx="1306689" cy="1810745"/>
            </a:xfrm>
            <a:prstGeom prst="straightConnector1">
              <a:avLst/>
            </a:prstGeom>
            <a:noFill/>
            <a:ln w="19050" cap="flat" cmpd="sng" algn="ctr">
              <a:solidFill>
                <a:srgbClr val="FF0000"/>
              </a:solidFill>
              <a:prstDash val="dash"/>
              <a:round/>
              <a:headEnd type="none" w="med" len="med"/>
              <a:tailEnd type="arrow"/>
            </a:ln>
            <a:effectLst/>
          </p:spPr>
        </p:cxnSp>
        <p:cxnSp>
          <p:nvCxnSpPr>
            <p:cNvPr id="24" name="Gerade Verbindung mit Pfeil 23"/>
            <p:cNvCxnSpPr>
              <a:stCxn id="8" idx="6"/>
            </p:cNvCxnSpPr>
            <p:nvPr/>
          </p:nvCxnSpPr>
          <p:spPr bwMode="auto">
            <a:xfrm>
              <a:off x="6732240" y="3861048"/>
              <a:ext cx="648072" cy="0"/>
            </a:xfrm>
            <a:prstGeom prst="straightConnector1">
              <a:avLst/>
            </a:prstGeom>
            <a:noFill/>
            <a:ln w="28575" cap="flat" cmpd="sng" algn="ctr">
              <a:solidFill>
                <a:srgbClr val="FF9797"/>
              </a:solidFill>
              <a:prstDash val="sysDash"/>
              <a:round/>
              <a:headEnd type="none" w="med" len="med"/>
              <a:tailEnd type="arrow"/>
            </a:ln>
            <a:effectLst/>
          </p:spPr>
        </p:cxnSp>
        <p:cxnSp>
          <p:nvCxnSpPr>
            <p:cNvPr id="25" name="Gerade Verbindung mit Pfeil 24"/>
            <p:cNvCxnSpPr>
              <a:stCxn id="8" idx="7"/>
            </p:cNvCxnSpPr>
            <p:nvPr/>
          </p:nvCxnSpPr>
          <p:spPr bwMode="auto">
            <a:xfrm flipV="1">
              <a:off x="6721695" y="1772816"/>
              <a:ext cx="802633" cy="2062773"/>
            </a:xfrm>
            <a:prstGeom prst="straightConnector1">
              <a:avLst/>
            </a:prstGeom>
            <a:noFill/>
            <a:ln w="28575" cap="flat" cmpd="sng" algn="ctr">
              <a:solidFill>
                <a:srgbClr val="FF0000"/>
              </a:solidFill>
              <a:prstDash val="solid"/>
              <a:round/>
              <a:headEnd type="none" w="med" len="med"/>
              <a:tailEnd type="arrow"/>
            </a:ln>
            <a:effectLst/>
          </p:spPr>
        </p:cxnSp>
        <p:cxnSp>
          <p:nvCxnSpPr>
            <p:cNvPr id="28" name="Gerade Verbindung mit Pfeil 27"/>
            <p:cNvCxnSpPr/>
            <p:nvPr/>
          </p:nvCxnSpPr>
          <p:spPr bwMode="auto">
            <a:xfrm>
              <a:off x="7532712" y="1844824"/>
              <a:ext cx="495672" cy="1800200"/>
            </a:xfrm>
            <a:prstGeom prst="straightConnector1">
              <a:avLst/>
            </a:prstGeom>
            <a:noFill/>
            <a:ln w="28575" cap="flat" cmpd="sng" algn="ctr">
              <a:solidFill>
                <a:srgbClr val="FF0000"/>
              </a:solidFill>
              <a:prstDash val="solid"/>
              <a:round/>
              <a:headEnd type="none" w="med" len="med"/>
              <a:tailEnd type="arrow"/>
            </a:ln>
            <a:effectLst/>
          </p:spPr>
        </p:cxnSp>
        <p:sp>
          <p:nvSpPr>
            <p:cNvPr id="4" name="Rechteck 3"/>
            <p:cNvSpPr/>
            <p:nvPr/>
          </p:nvSpPr>
          <p:spPr bwMode="auto">
            <a:xfrm>
              <a:off x="6084168" y="1772816"/>
              <a:ext cx="2592288" cy="2304256"/>
            </a:xfrm>
            <a:prstGeom prst="rect">
              <a:avLst/>
            </a:prstGeom>
            <a:noFill/>
            <a:ln w="38100" cap="flat" cmpd="sng" algn="ctr">
              <a:solidFill>
                <a:schemeClr val="tx2">
                  <a:lumMod val="95000"/>
                  <a:lumOff val="5000"/>
                </a:schemeClr>
              </a:solid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6" name="Gerade Verbindung 5"/>
            <p:cNvCxnSpPr>
              <a:stCxn id="4" idx="2"/>
            </p:cNvCxnSpPr>
            <p:nvPr/>
          </p:nvCxnSpPr>
          <p:spPr bwMode="auto">
            <a:xfrm flipV="1">
              <a:off x="7380312" y="3068960"/>
              <a:ext cx="0" cy="1008112"/>
            </a:xfrm>
            <a:prstGeom prst="line">
              <a:avLst/>
            </a:prstGeom>
            <a:noFill/>
            <a:ln w="38100" cap="flat" cmpd="sng" algn="ctr">
              <a:solidFill>
                <a:schemeClr val="tx2">
                  <a:lumMod val="95000"/>
                  <a:lumOff val="5000"/>
                </a:schemeClr>
              </a:solidFill>
              <a:prstDash val="solid"/>
              <a:round/>
              <a:headEnd type="none" w="med" len="med"/>
              <a:tailEnd type="none" w="med" len="med"/>
            </a:ln>
            <a:effectLst/>
          </p:spPr>
        </p:cxnSp>
        <p:sp>
          <p:nvSpPr>
            <p:cNvPr id="48" name="Textfeld 47"/>
            <p:cNvSpPr txBox="1"/>
            <p:nvPr/>
          </p:nvSpPr>
          <p:spPr>
            <a:xfrm>
              <a:off x="6346669" y="3738518"/>
              <a:ext cx="396262" cy="338554"/>
            </a:xfrm>
            <a:prstGeom prst="rect">
              <a:avLst/>
            </a:prstGeom>
            <a:noFill/>
          </p:spPr>
          <p:txBody>
            <a:bodyPr wrap="none" rtlCol="0">
              <a:spAutoFit/>
            </a:bodyPr>
            <a:lstStyle/>
            <a:p>
              <a:r>
                <a:rPr lang="en-GB" sz="1600" dirty="0" smtClean="0"/>
                <a:t>S</a:t>
              </a:r>
              <a:r>
                <a:rPr lang="en-GB" sz="1600" baseline="-25000" dirty="0" smtClean="0"/>
                <a:t>1</a:t>
              </a:r>
              <a:endParaRPr lang="en-GB" sz="1600" baseline="-25000" dirty="0"/>
            </a:p>
          </p:txBody>
        </p:sp>
        <p:sp>
          <p:nvSpPr>
            <p:cNvPr id="49" name="Textfeld 48"/>
            <p:cNvSpPr txBox="1"/>
            <p:nvPr/>
          </p:nvSpPr>
          <p:spPr>
            <a:xfrm>
              <a:off x="8104270" y="3738518"/>
              <a:ext cx="396262" cy="338554"/>
            </a:xfrm>
            <a:prstGeom prst="rect">
              <a:avLst/>
            </a:prstGeom>
            <a:noFill/>
          </p:spPr>
          <p:txBody>
            <a:bodyPr wrap="none" rtlCol="0">
              <a:spAutoFit/>
            </a:bodyPr>
            <a:lstStyle/>
            <a:p>
              <a:r>
                <a:rPr lang="en-GB" sz="1600" dirty="0" smtClean="0"/>
                <a:t>S</a:t>
              </a:r>
              <a:r>
                <a:rPr lang="en-GB" sz="1600" baseline="-25000" dirty="0"/>
                <a:t>2</a:t>
              </a:r>
            </a:p>
          </p:txBody>
        </p:sp>
        <p:sp>
          <p:nvSpPr>
            <p:cNvPr id="50" name="Textfeld 49"/>
            <p:cNvSpPr txBox="1"/>
            <p:nvPr/>
          </p:nvSpPr>
          <p:spPr>
            <a:xfrm>
              <a:off x="6263970" y="1855567"/>
              <a:ext cx="407484" cy="338554"/>
            </a:xfrm>
            <a:prstGeom prst="rect">
              <a:avLst/>
            </a:prstGeom>
            <a:noFill/>
          </p:spPr>
          <p:txBody>
            <a:bodyPr wrap="none" rtlCol="0">
              <a:spAutoFit/>
            </a:bodyPr>
            <a:lstStyle/>
            <a:p>
              <a:r>
                <a:rPr lang="en-GB" sz="1600" dirty="0"/>
                <a:t>R</a:t>
              </a:r>
              <a:r>
                <a:rPr lang="en-GB" sz="1600" baseline="-25000" dirty="0" smtClean="0"/>
                <a:t>1</a:t>
              </a:r>
              <a:endParaRPr lang="en-GB" sz="1600" baseline="-25000" dirty="0"/>
            </a:p>
          </p:txBody>
        </p:sp>
        <p:sp>
          <p:nvSpPr>
            <p:cNvPr id="51" name="Textfeld 50"/>
            <p:cNvSpPr txBox="1"/>
            <p:nvPr/>
          </p:nvSpPr>
          <p:spPr>
            <a:xfrm>
              <a:off x="8108148" y="1963579"/>
              <a:ext cx="407484" cy="338554"/>
            </a:xfrm>
            <a:prstGeom prst="rect">
              <a:avLst/>
            </a:prstGeom>
            <a:noFill/>
          </p:spPr>
          <p:txBody>
            <a:bodyPr wrap="none" rtlCol="0">
              <a:spAutoFit/>
            </a:bodyPr>
            <a:lstStyle/>
            <a:p>
              <a:r>
                <a:rPr lang="en-GB" sz="1600" dirty="0" smtClean="0"/>
                <a:t>R</a:t>
              </a:r>
              <a:r>
                <a:rPr lang="en-GB" sz="1600" baseline="-25000" dirty="0"/>
                <a:t>2</a:t>
              </a:r>
            </a:p>
          </p:txBody>
        </p:sp>
      </p:grpSp>
      <p:sp>
        <p:nvSpPr>
          <p:cNvPr id="5" name="Datumsplatzhalter 4"/>
          <p:cNvSpPr>
            <a:spLocks noGrp="1"/>
          </p:cNvSpPr>
          <p:nvPr>
            <p:ph type="dt" sz="half" idx="10"/>
          </p:nvPr>
        </p:nvSpPr>
        <p:spPr/>
        <p:txBody>
          <a:bodyPr/>
          <a:lstStyle/>
          <a:p>
            <a:fld id="{9F81261B-3F55-45EB-BFC3-10462D56A30C}" type="datetime1">
              <a:rPr lang="en-GB" smtClean="0"/>
              <a:pPr/>
              <a:t>08/04/2011</a:t>
            </a:fld>
            <a:endParaRPr lang="en-GB"/>
          </a:p>
        </p:txBody>
      </p:sp>
      <p:sp>
        <p:nvSpPr>
          <p:cNvPr id="7" name="Foliennummernplatzhalter 6"/>
          <p:cNvSpPr>
            <a:spLocks noGrp="1"/>
          </p:cNvSpPr>
          <p:nvPr>
            <p:ph type="sldNum" sz="quarter" idx="11"/>
          </p:nvPr>
        </p:nvSpPr>
        <p:spPr/>
        <p:txBody>
          <a:bodyPr/>
          <a:lstStyle/>
          <a:p>
            <a:fld id="{E2521953-DFC4-4140-9FF9-82538832EBA0}" type="slidenum">
              <a:rPr lang="en-GB" smtClean="0"/>
              <a:pPr/>
              <a:t>34</a:t>
            </a:fld>
            <a:endParaRPr lang="en-GB"/>
          </a:p>
        </p:txBody>
      </p:sp>
    </p:spTree>
    <p:extLst>
      <p:ext uri="{BB962C8B-B14F-4D97-AF65-F5344CB8AC3E}">
        <p14:creationId xmlns:p14="http://schemas.microsoft.com/office/powerpoint/2010/main" xmlns="" val="7100724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Throughput with Shadowing</a:t>
            </a:r>
            <a:endParaRPr lang="en-GB" dirty="0"/>
          </a:p>
        </p:txBody>
      </p:sp>
      <p:sp>
        <p:nvSpPr>
          <p:cNvPr id="3" name="Inhaltsplatzhalter 2"/>
          <p:cNvSpPr>
            <a:spLocks noGrp="1"/>
          </p:cNvSpPr>
          <p:nvPr>
            <p:ph idx="1"/>
          </p:nvPr>
        </p:nvSpPr>
        <p:spPr>
          <a:xfrm>
            <a:off x="381000" y="1751013"/>
            <a:ext cx="5487144" cy="4678362"/>
          </a:xfrm>
        </p:spPr>
        <p:txBody>
          <a:bodyPr/>
          <a:lstStyle/>
          <a:p>
            <a:r>
              <a:rPr lang="en-GB" dirty="0" smtClean="0"/>
              <a:t>Edges lead to diffraction → Signals can propagate around corners</a:t>
            </a:r>
          </a:p>
          <a:p>
            <a:endParaRPr lang="en-GB" dirty="0" smtClean="0"/>
          </a:p>
          <a:p>
            <a:r>
              <a:rPr lang="en-GB" dirty="0" smtClean="0"/>
              <a:t>Example: 5m to wall, 2.4Ghz → 30dB loss</a:t>
            </a:r>
            <a:endParaRPr lang="en-GB" dirty="0"/>
          </a:p>
        </p:txBody>
      </p:sp>
      <p:grpSp>
        <p:nvGrpSpPr>
          <p:cNvPr id="13" name="Gruppieren 12"/>
          <p:cNvGrpSpPr/>
          <p:nvPr/>
        </p:nvGrpSpPr>
        <p:grpSpPr>
          <a:xfrm>
            <a:off x="6084168" y="1772816"/>
            <a:ext cx="2592288" cy="2304256"/>
            <a:chOff x="6084168" y="1772816"/>
            <a:chExt cx="2592288" cy="2304256"/>
          </a:xfrm>
        </p:grpSpPr>
        <p:sp>
          <p:nvSpPr>
            <p:cNvPr id="8" name="Ellipse 7"/>
            <p:cNvSpPr/>
            <p:nvPr/>
          </p:nvSpPr>
          <p:spPr bwMode="auto">
            <a:xfrm>
              <a:off x="6660232" y="3825044"/>
              <a:ext cx="72008" cy="72008"/>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9" name="Ellipse 8"/>
            <p:cNvSpPr/>
            <p:nvPr/>
          </p:nvSpPr>
          <p:spPr bwMode="auto">
            <a:xfrm>
              <a:off x="8028384" y="3825044"/>
              <a:ext cx="72008" cy="72008"/>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0" name="Ellipse 9"/>
            <p:cNvSpPr/>
            <p:nvPr/>
          </p:nvSpPr>
          <p:spPr bwMode="auto">
            <a:xfrm>
              <a:off x="6660232" y="1988840"/>
              <a:ext cx="72008" cy="7200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1" name="Ellipse 10"/>
            <p:cNvSpPr/>
            <p:nvPr/>
          </p:nvSpPr>
          <p:spPr bwMode="auto">
            <a:xfrm>
              <a:off x="8028384" y="1988840"/>
              <a:ext cx="72008" cy="7200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15" name="Gerade Verbindung mit Pfeil 14"/>
            <p:cNvCxnSpPr>
              <a:stCxn id="8" idx="0"/>
              <a:endCxn id="10" idx="4"/>
            </p:cNvCxnSpPr>
            <p:nvPr/>
          </p:nvCxnSpPr>
          <p:spPr bwMode="auto">
            <a:xfrm flipV="1">
              <a:off x="6696236" y="2060848"/>
              <a:ext cx="0" cy="1764196"/>
            </a:xfrm>
            <a:prstGeom prst="straightConnector1">
              <a:avLst/>
            </a:prstGeom>
            <a:noFill/>
            <a:ln w="19050" cap="flat" cmpd="sng" algn="ctr">
              <a:solidFill>
                <a:schemeClr val="bg2">
                  <a:lumMod val="50000"/>
                </a:schemeClr>
              </a:solidFill>
              <a:prstDash val="dash"/>
              <a:round/>
              <a:headEnd type="none" w="med" len="med"/>
              <a:tailEnd type="arrow"/>
            </a:ln>
            <a:effectLst/>
          </p:spPr>
        </p:cxnSp>
        <p:cxnSp>
          <p:nvCxnSpPr>
            <p:cNvPr id="16" name="Gerade Verbindung mit Pfeil 15"/>
            <p:cNvCxnSpPr>
              <a:stCxn id="9" idx="0"/>
              <a:endCxn id="11" idx="4"/>
            </p:cNvCxnSpPr>
            <p:nvPr/>
          </p:nvCxnSpPr>
          <p:spPr bwMode="auto">
            <a:xfrm flipV="1">
              <a:off x="8064388" y="2060848"/>
              <a:ext cx="0" cy="1764196"/>
            </a:xfrm>
            <a:prstGeom prst="straightConnector1">
              <a:avLst/>
            </a:prstGeom>
            <a:noFill/>
            <a:ln w="19050" cap="flat" cmpd="sng" algn="ctr">
              <a:solidFill>
                <a:schemeClr val="bg2">
                  <a:lumMod val="50000"/>
                </a:schemeClr>
              </a:solidFill>
              <a:prstDash val="dash"/>
              <a:round/>
              <a:headEnd type="none" w="med" len="med"/>
              <a:tailEnd type="arrow"/>
            </a:ln>
            <a:effectLst/>
          </p:spPr>
        </p:cxnSp>
        <p:cxnSp>
          <p:nvCxnSpPr>
            <p:cNvPr id="19" name="Gerade Verbindung mit Pfeil 18"/>
            <p:cNvCxnSpPr>
              <a:stCxn id="9" idx="1"/>
              <a:endCxn id="10" idx="6"/>
            </p:cNvCxnSpPr>
            <p:nvPr/>
          </p:nvCxnSpPr>
          <p:spPr bwMode="auto">
            <a:xfrm flipH="1" flipV="1">
              <a:off x="6732240" y="2024844"/>
              <a:ext cx="1306689" cy="1810745"/>
            </a:xfrm>
            <a:prstGeom prst="straightConnector1">
              <a:avLst/>
            </a:prstGeom>
            <a:noFill/>
            <a:ln w="19050" cap="flat" cmpd="sng" algn="ctr">
              <a:solidFill>
                <a:srgbClr val="FF0000"/>
              </a:solidFill>
              <a:prstDash val="dash"/>
              <a:round/>
              <a:headEnd type="none" w="med" len="med"/>
              <a:tailEnd type="arrow"/>
            </a:ln>
            <a:effectLst/>
          </p:spPr>
        </p:cxnSp>
        <p:cxnSp>
          <p:nvCxnSpPr>
            <p:cNvPr id="24" name="Gerade Verbindung mit Pfeil 23"/>
            <p:cNvCxnSpPr>
              <a:stCxn id="8" idx="6"/>
            </p:cNvCxnSpPr>
            <p:nvPr/>
          </p:nvCxnSpPr>
          <p:spPr bwMode="auto">
            <a:xfrm>
              <a:off x="6732240" y="3861048"/>
              <a:ext cx="653344" cy="0"/>
            </a:xfrm>
            <a:prstGeom prst="straightConnector1">
              <a:avLst/>
            </a:prstGeom>
            <a:noFill/>
            <a:ln w="28575" cap="flat" cmpd="sng" algn="ctr">
              <a:solidFill>
                <a:srgbClr val="FF9797"/>
              </a:solidFill>
              <a:prstDash val="sysDash"/>
              <a:round/>
              <a:headEnd type="none" w="med" len="med"/>
              <a:tailEnd type="arrow"/>
            </a:ln>
            <a:effectLst/>
          </p:spPr>
        </p:cxnSp>
        <p:cxnSp>
          <p:nvCxnSpPr>
            <p:cNvPr id="25" name="Gerade Verbindung mit Pfeil 24"/>
            <p:cNvCxnSpPr>
              <a:stCxn id="8" idx="7"/>
            </p:cNvCxnSpPr>
            <p:nvPr/>
          </p:nvCxnSpPr>
          <p:spPr bwMode="auto">
            <a:xfrm flipV="1">
              <a:off x="6721695" y="1772816"/>
              <a:ext cx="802633" cy="2062773"/>
            </a:xfrm>
            <a:prstGeom prst="straightConnector1">
              <a:avLst/>
            </a:prstGeom>
            <a:noFill/>
            <a:ln w="28575" cap="flat" cmpd="sng" algn="ctr">
              <a:solidFill>
                <a:srgbClr val="FF9797"/>
              </a:solidFill>
              <a:prstDash val="sysDash"/>
              <a:round/>
              <a:headEnd type="none" w="med" len="med"/>
              <a:tailEnd type="arrow"/>
            </a:ln>
            <a:effectLst/>
          </p:spPr>
        </p:cxnSp>
        <p:cxnSp>
          <p:nvCxnSpPr>
            <p:cNvPr id="28" name="Gerade Verbindung mit Pfeil 27"/>
            <p:cNvCxnSpPr/>
            <p:nvPr/>
          </p:nvCxnSpPr>
          <p:spPr bwMode="auto">
            <a:xfrm>
              <a:off x="7532712" y="1844824"/>
              <a:ext cx="495672" cy="1800200"/>
            </a:xfrm>
            <a:prstGeom prst="straightConnector1">
              <a:avLst/>
            </a:prstGeom>
            <a:noFill/>
            <a:ln w="28575" cap="flat" cmpd="sng" algn="ctr">
              <a:solidFill>
                <a:srgbClr val="FF9797"/>
              </a:solidFill>
              <a:prstDash val="sysDash"/>
              <a:round/>
              <a:headEnd type="none" w="med" len="med"/>
              <a:tailEnd type="arrow"/>
            </a:ln>
            <a:effectLst/>
          </p:spPr>
        </p:cxnSp>
        <p:cxnSp>
          <p:nvCxnSpPr>
            <p:cNvPr id="31" name="Gerade Verbindung mit Pfeil 30"/>
            <p:cNvCxnSpPr>
              <a:stCxn id="8" idx="6"/>
            </p:cNvCxnSpPr>
            <p:nvPr/>
          </p:nvCxnSpPr>
          <p:spPr bwMode="auto">
            <a:xfrm flipV="1">
              <a:off x="6732240" y="3068960"/>
              <a:ext cx="648072" cy="792088"/>
            </a:xfrm>
            <a:prstGeom prst="straightConnector1">
              <a:avLst/>
            </a:prstGeom>
            <a:noFill/>
            <a:ln w="28575" cap="flat" cmpd="sng" algn="ctr">
              <a:solidFill>
                <a:srgbClr val="FF0000"/>
              </a:solidFill>
              <a:prstDash val="solid"/>
              <a:round/>
              <a:headEnd type="none" w="med" len="med"/>
              <a:tailEnd type="arrow"/>
            </a:ln>
            <a:effectLst/>
          </p:spPr>
        </p:cxnSp>
        <p:cxnSp>
          <p:nvCxnSpPr>
            <p:cNvPr id="34" name="Gerade Verbindung mit Pfeil 33"/>
            <p:cNvCxnSpPr/>
            <p:nvPr/>
          </p:nvCxnSpPr>
          <p:spPr bwMode="auto">
            <a:xfrm>
              <a:off x="7385584" y="3068960"/>
              <a:ext cx="642800" cy="766629"/>
            </a:xfrm>
            <a:prstGeom prst="straightConnector1">
              <a:avLst/>
            </a:prstGeom>
            <a:noFill/>
            <a:ln w="28575" cap="flat" cmpd="sng" algn="ctr">
              <a:solidFill>
                <a:srgbClr val="FF0000"/>
              </a:solidFill>
              <a:prstDash val="solid"/>
              <a:round/>
              <a:headEnd type="none" w="med" len="med"/>
              <a:tailEnd type="arrow"/>
            </a:ln>
            <a:effectLst/>
          </p:spPr>
        </p:cxnSp>
        <p:sp>
          <p:nvSpPr>
            <p:cNvPr id="4" name="Rechteck 3"/>
            <p:cNvSpPr/>
            <p:nvPr/>
          </p:nvSpPr>
          <p:spPr bwMode="auto">
            <a:xfrm>
              <a:off x="6084168" y="1772816"/>
              <a:ext cx="2592288" cy="2304256"/>
            </a:xfrm>
            <a:prstGeom prst="rect">
              <a:avLst/>
            </a:prstGeom>
            <a:noFill/>
            <a:ln w="38100" cap="flat" cmpd="sng" algn="ctr">
              <a:solidFill>
                <a:schemeClr val="tx2">
                  <a:lumMod val="95000"/>
                  <a:lumOff val="5000"/>
                </a:schemeClr>
              </a:solid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6" name="Gerade Verbindung 5"/>
            <p:cNvCxnSpPr>
              <a:stCxn id="4" idx="2"/>
            </p:cNvCxnSpPr>
            <p:nvPr/>
          </p:nvCxnSpPr>
          <p:spPr bwMode="auto">
            <a:xfrm flipV="1">
              <a:off x="7380312" y="3068960"/>
              <a:ext cx="0" cy="1008112"/>
            </a:xfrm>
            <a:prstGeom prst="line">
              <a:avLst/>
            </a:prstGeom>
            <a:noFill/>
            <a:ln w="38100" cap="flat" cmpd="sng" algn="ctr">
              <a:solidFill>
                <a:schemeClr val="tx2">
                  <a:lumMod val="95000"/>
                  <a:lumOff val="5000"/>
                </a:schemeClr>
              </a:solidFill>
              <a:prstDash val="solid"/>
              <a:round/>
              <a:headEnd type="none" w="med" len="med"/>
              <a:tailEnd type="none" w="med" len="med"/>
            </a:ln>
            <a:effectLst/>
          </p:spPr>
        </p:cxnSp>
        <p:sp>
          <p:nvSpPr>
            <p:cNvPr id="48" name="Textfeld 47"/>
            <p:cNvSpPr txBox="1"/>
            <p:nvPr/>
          </p:nvSpPr>
          <p:spPr>
            <a:xfrm>
              <a:off x="6346669" y="3738518"/>
              <a:ext cx="396262" cy="338554"/>
            </a:xfrm>
            <a:prstGeom prst="rect">
              <a:avLst/>
            </a:prstGeom>
            <a:noFill/>
          </p:spPr>
          <p:txBody>
            <a:bodyPr wrap="none" rtlCol="0">
              <a:spAutoFit/>
            </a:bodyPr>
            <a:lstStyle/>
            <a:p>
              <a:r>
                <a:rPr lang="en-GB" sz="1600" dirty="0" smtClean="0"/>
                <a:t>S</a:t>
              </a:r>
              <a:r>
                <a:rPr lang="en-GB" sz="1600" baseline="-25000" dirty="0" smtClean="0"/>
                <a:t>1</a:t>
              </a:r>
              <a:endParaRPr lang="en-GB" sz="1600" baseline="-25000" dirty="0"/>
            </a:p>
          </p:txBody>
        </p:sp>
        <p:sp>
          <p:nvSpPr>
            <p:cNvPr id="49" name="Textfeld 48"/>
            <p:cNvSpPr txBox="1"/>
            <p:nvPr/>
          </p:nvSpPr>
          <p:spPr>
            <a:xfrm>
              <a:off x="8104270" y="3738518"/>
              <a:ext cx="396262" cy="338554"/>
            </a:xfrm>
            <a:prstGeom prst="rect">
              <a:avLst/>
            </a:prstGeom>
            <a:noFill/>
          </p:spPr>
          <p:txBody>
            <a:bodyPr wrap="none" rtlCol="0">
              <a:spAutoFit/>
            </a:bodyPr>
            <a:lstStyle/>
            <a:p>
              <a:r>
                <a:rPr lang="en-GB" sz="1600" dirty="0" smtClean="0"/>
                <a:t>S</a:t>
              </a:r>
              <a:r>
                <a:rPr lang="en-GB" sz="1600" baseline="-25000" dirty="0"/>
                <a:t>2</a:t>
              </a:r>
            </a:p>
          </p:txBody>
        </p:sp>
        <p:sp>
          <p:nvSpPr>
            <p:cNvPr id="50" name="Textfeld 49"/>
            <p:cNvSpPr txBox="1"/>
            <p:nvPr/>
          </p:nvSpPr>
          <p:spPr>
            <a:xfrm>
              <a:off x="6263970" y="1855567"/>
              <a:ext cx="407484" cy="338554"/>
            </a:xfrm>
            <a:prstGeom prst="rect">
              <a:avLst/>
            </a:prstGeom>
            <a:noFill/>
          </p:spPr>
          <p:txBody>
            <a:bodyPr wrap="none" rtlCol="0">
              <a:spAutoFit/>
            </a:bodyPr>
            <a:lstStyle/>
            <a:p>
              <a:r>
                <a:rPr lang="en-GB" sz="1600" dirty="0"/>
                <a:t>R</a:t>
              </a:r>
              <a:r>
                <a:rPr lang="en-GB" sz="1600" baseline="-25000" dirty="0" smtClean="0"/>
                <a:t>1</a:t>
              </a:r>
              <a:endParaRPr lang="en-GB" sz="1600" baseline="-25000" dirty="0"/>
            </a:p>
          </p:txBody>
        </p:sp>
        <p:sp>
          <p:nvSpPr>
            <p:cNvPr id="51" name="Textfeld 50"/>
            <p:cNvSpPr txBox="1"/>
            <p:nvPr/>
          </p:nvSpPr>
          <p:spPr>
            <a:xfrm>
              <a:off x="8108148" y="1963579"/>
              <a:ext cx="407484" cy="338554"/>
            </a:xfrm>
            <a:prstGeom prst="rect">
              <a:avLst/>
            </a:prstGeom>
            <a:noFill/>
          </p:spPr>
          <p:txBody>
            <a:bodyPr wrap="none" rtlCol="0">
              <a:spAutoFit/>
            </a:bodyPr>
            <a:lstStyle/>
            <a:p>
              <a:r>
                <a:rPr lang="en-GB" sz="1600" dirty="0" smtClean="0"/>
                <a:t>R</a:t>
              </a:r>
              <a:r>
                <a:rPr lang="en-GB" sz="1600" baseline="-25000" dirty="0"/>
                <a:t>2</a:t>
              </a:r>
            </a:p>
          </p:txBody>
        </p:sp>
      </p:grpSp>
      <p:sp>
        <p:nvSpPr>
          <p:cNvPr id="5" name="Datumsplatzhalter 4"/>
          <p:cNvSpPr>
            <a:spLocks noGrp="1"/>
          </p:cNvSpPr>
          <p:nvPr>
            <p:ph type="dt" sz="half" idx="10"/>
          </p:nvPr>
        </p:nvSpPr>
        <p:spPr/>
        <p:txBody>
          <a:bodyPr/>
          <a:lstStyle/>
          <a:p>
            <a:fld id="{7470D6A4-E86C-4F88-A1FE-28FC26F97277}" type="datetime1">
              <a:rPr lang="en-GB" smtClean="0"/>
              <a:pPr/>
              <a:t>08/04/2011</a:t>
            </a:fld>
            <a:endParaRPr lang="en-GB"/>
          </a:p>
        </p:txBody>
      </p:sp>
      <p:sp>
        <p:nvSpPr>
          <p:cNvPr id="7" name="Foliennummernplatzhalter 6"/>
          <p:cNvSpPr>
            <a:spLocks noGrp="1"/>
          </p:cNvSpPr>
          <p:nvPr>
            <p:ph type="sldNum" sz="quarter" idx="11"/>
          </p:nvPr>
        </p:nvSpPr>
        <p:spPr/>
        <p:txBody>
          <a:bodyPr/>
          <a:lstStyle/>
          <a:p>
            <a:fld id="{E2521953-DFC4-4140-9FF9-82538832EBA0}" type="slidenum">
              <a:rPr lang="en-GB" smtClean="0"/>
              <a:pPr/>
              <a:t>35</a:t>
            </a:fld>
            <a:endParaRPr lang="en-GB"/>
          </a:p>
        </p:txBody>
      </p:sp>
    </p:spTree>
    <p:extLst>
      <p:ext uri="{BB962C8B-B14F-4D97-AF65-F5344CB8AC3E}">
        <p14:creationId xmlns:p14="http://schemas.microsoft.com/office/powerpoint/2010/main" xmlns="" val="35137076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Throughput with Shadowing</a:t>
            </a:r>
            <a:endParaRPr lang="en-GB" dirty="0"/>
          </a:p>
        </p:txBody>
      </p:sp>
      <p:sp>
        <p:nvSpPr>
          <p:cNvPr id="3" name="Inhaltsplatzhalter 2"/>
          <p:cNvSpPr>
            <a:spLocks noGrp="1"/>
          </p:cNvSpPr>
          <p:nvPr>
            <p:ph idx="1"/>
          </p:nvPr>
        </p:nvSpPr>
        <p:spPr>
          <a:xfrm>
            <a:off x="381000" y="1751013"/>
            <a:ext cx="5487144" cy="4678362"/>
          </a:xfrm>
        </p:spPr>
        <p:txBody>
          <a:bodyPr/>
          <a:lstStyle/>
          <a:p>
            <a:r>
              <a:rPr lang="en-GB" dirty="0" smtClean="0"/>
              <a:t>Due to the central limit theorem, we can combine all possible contributions into a single Gaussian random variable</a:t>
            </a:r>
          </a:p>
          <a:p>
            <a:endParaRPr lang="en-GB" dirty="0"/>
          </a:p>
          <a:p>
            <a:r>
              <a:rPr lang="en-GB" dirty="0" smtClean="0"/>
              <a:t>The resulting lognormal shadowing distribution typically has a standard deviation between 4 and 12dB</a:t>
            </a:r>
          </a:p>
          <a:p>
            <a:endParaRPr lang="en-GB" dirty="0"/>
          </a:p>
          <a:p>
            <a:r>
              <a:rPr lang="en-GB" dirty="0" smtClean="0"/>
              <a:t>This is not enough to cause substantially different results</a:t>
            </a:r>
            <a:endParaRPr lang="en-GB" dirty="0"/>
          </a:p>
        </p:txBody>
      </p:sp>
      <p:grpSp>
        <p:nvGrpSpPr>
          <p:cNvPr id="52" name="Gruppieren 51"/>
          <p:cNvGrpSpPr/>
          <p:nvPr/>
        </p:nvGrpSpPr>
        <p:grpSpPr>
          <a:xfrm>
            <a:off x="6084168" y="1772816"/>
            <a:ext cx="2592288" cy="2304256"/>
            <a:chOff x="6084168" y="1772816"/>
            <a:chExt cx="2592288" cy="2304256"/>
          </a:xfrm>
        </p:grpSpPr>
        <p:sp>
          <p:nvSpPr>
            <p:cNvPr id="8" name="Ellipse 7"/>
            <p:cNvSpPr/>
            <p:nvPr/>
          </p:nvSpPr>
          <p:spPr bwMode="auto">
            <a:xfrm>
              <a:off x="6660232" y="3825044"/>
              <a:ext cx="72008" cy="72008"/>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9" name="Ellipse 8"/>
            <p:cNvSpPr/>
            <p:nvPr/>
          </p:nvSpPr>
          <p:spPr bwMode="auto">
            <a:xfrm>
              <a:off x="8028384" y="3825044"/>
              <a:ext cx="72008" cy="72008"/>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0" name="Ellipse 9"/>
            <p:cNvSpPr/>
            <p:nvPr/>
          </p:nvSpPr>
          <p:spPr bwMode="auto">
            <a:xfrm>
              <a:off x="6660232" y="1988840"/>
              <a:ext cx="72008" cy="7200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1" name="Ellipse 10"/>
            <p:cNvSpPr/>
            <p:nvPr/>
          </p:nvSpPr>
          <p:spPr bwMode="auto">
            <a:xfrm>
              <a:off x="8028384" y="1988840"/>
              <a:ext cx="72008" cy="72008"/>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15" name="Gerade Verbindung mit Pfeil 14"/>
            <p:cNvCxnSpPr>
              <a:stCxn id="8" idx="0"/>
              <a:endCxn id="10" idx="4"/>
            </p:cNvCxnSpPr>
            <p:nvPr/>
          </p:nvCxnSpPr>
          <p:spPr bwMode="auto">
            <a:xfrm flipV="1">
              <a:off x="6696236" y="2060848"/>
              <a:ext cx="0" cy="1764196"/>
            </a:xfrm>
            <a:prstGeom prst="straightConnector1">
              <a:avLst/>
            </a:prstGeom>
            <a:noFill/>
            <a:ln w="19050" cap="flat" cmpd="sng" algn="ctr">
              <a:solidFill>
                <a:schemeClr val="bg2">
                  <a:lumMod val="50000"/>
                </a:schemeClr>
              </a:solidFill>
              <a:prstDash val="dash"/>
              <a:round/>
              <a:headEnd type="none" w="med" len="med"/>
              <a:tailEnd type="arrow"/>
            </a:ln>
            <a:effectLst/>
          </p:spPr>
        </p:cxnSp>
        <p:cxnSp>
          <p:nvCxnSpPr>
            <p:cNvPr id="16" name="Gerade Verbindung mit Pfeil 15"/>
            <p:cNvCxnSpPr>
              <a:stCxn id="9" idx="0"/>
              <a:endCxn id="11" idx="4"/>
            </p:cNvCxnSpPr>
            <p:nvPr/>
          </p:nvCxnSpPr>
          <p:spPr bwMode="auto">
            <a:xfrm flipV="1">
              <a:off x="8064388" y="2060848"/>
              <a:ext cx="0" cy="1764196"/>
            </a:xfrm>
            <a:prstGeom prst="straightConnector1">
              <a:avLst/>
            </a:prstGeom>
            <a:noFill/>
            <a:ln w="19050" cap="flat" cmpd="sng" algn="ctr">
              <a:solidFill>
                <a:schemeClr val="bg2">
                  <a:lumMod val="50000"/>
                </a:schemeClr>
              </a:solidFill>
              <a:prstDash val="dash"/>
              <a:round/>
              <a:headEnd type="none" w="med" len="med"/>
              <a:tailEnd type="arrow"/>
            </a:ln>
            <a:effectLst/>
          </p:spPr>
        </p:cxnSp>
        <p:cxnSp>
          <p:nvCxnSpPr>
            <p:cNvPr id="19" name="Gerade Verbindung mit Pfeil 18"/>
            <p:cNvCxnSpPr>
              <a:stCxn id="9" idx="1"/>
              <a:endCxn id="10" idx="6"/>
            </p:cNvCxnSpPr>
            <p:nvPr/>
          </p:nvCxnSpPr>
          <p:spPr bwMode="auto">
            <a:xfrm flipH="1" flipV="1">
              <a:off x="6732240" y="2024844"/>
              <a:ext cx="1306689" cy="1810745"/>
            </a:xfrm>
            <a:prstGeom prst="straightConnector1">
              <a:avLst/>
            </a:prstGeom>
            <a:noFill/>
            <a:ln w="19050" cap="flat" cmpd="sng" algn="ctr">
              <a:solidFill>
                <a:srgbClr val="FF0000"/>
              </a:solidFill>
              <a:prstDash val="dash"/>
              <a:round/>
              <a:headEnd type="none" w="med" len="med"/>
              <a:tailEnd type="arrow"/>
            </a:ln>
            <a:effectLst/>
          </p:spPr>
        </p:cxnSp>
        <p:cxnSp>
          <p:nvCxnSpPr>
            <p:cNvPr id="24" name="Gerade Verbindung mit Pfeil 23"/>
            <p:cNvCxnSpPr>
              <a:stCxn id="8" idx="6"/>
              <a:endCxn id="9" idx="2"/>
            </p:cNvCxnSpPr>
            <p:nvPr/>
          </p:nvCxnSpPr>
          <p:spPr bwMode="auto">
            <a:xfrm>
              <a:off x="6732240" y="3861048"/>
              <a:ext cx="1296144" cy="0"/>
            </a:xfrm>
            <a:prstGeom prst="straightConnector1">
              <a:avLst/>
            </a:prstGeom>
            <a:noFill/>
            <a:ln w="28575" cap="flat" cmpd="sng" algn="ctr">
              <a:solidFill>
                <a:srgbClr val="FF0000"/>
              </a:solidFill>
              <a:prstDash val="solid"/>
              <a:round/>
              <a:headEnd type="none" w="med" len="med"/>
              <a:tailEnd type="arrow"/>
            </a:ln>
            <a:effectLst/>
          </p:spPr>
        </p:cxnSp>
        <p:cxnSp>
          <p:nvCxnSpPr>
            <p:cNvPr id="25" name="Gerade Verbindung mit Pfeil 24"/>
            <p:cNvCxnSpPr>
              <a:stCxn id="8" idx="7"/>
            </p:cNvCxnSpPr>
            <p:nvPr/>
          </p:nvCxnSpPr>
          <p:spPr bwMode="auto">
            <a:xfrm flipV="1">
              <a:off x="6721695" y="1772816"/>
              <a:ext cx="802633" cy="2062773"/>
            </a:xfrm>
            <a:prstGeom prst="straightConnector1">
              <a:avLst/>
            </a:prstGeom>
            <a:noFill/>
            <a:ln w="28575" cap="flat" cmpd="sng" algn="ctr">
              <a:solidFill>
                <a:srgbClr val="FF0000"/>
              </a:solidFill>
              <a:prstDash val="solid"/>
              <a:round/>
              <a:headEnd type="none" w="med" len="med"/>
              <a:tailEnd type="arrow"/>
            </a:ln>
            <a:effectLst/>
          </p:spPr>
        </p:cxnSp>
        <p:cxnSp>
          <p:nvCxnSpPr>
            <p:cNvPr id="28" name="Gerade Verbindung mit Pfeil 27"/>
            <p:cNvCxnSpPr/>
            <p:nvPr/>
          </p:nvCxnSpPr>
          <p:spPr bwMode="auto">
            <a:xfrm>
              <a:off x="7532712" y="1844824"/>
              <a:ext cx="495672" cy="1800200"/>
            </a:xfrm>
            <a:prstGeom prst="straightConnector1">
              <a:avLst/>
            </a:prstGeom>
            <a:noFill/>
            <a:ln w="28575" cap="flat" cmpd="sng" algn="ctr">
              <a:solidFill>
                <a:srgbClr val="FF0000"/>
              </a:solidFill>
              <a:prstDash val="solid"/>
              <a:round/>
              <a:headEnd type="none" w="med" len="med"/>
              <a:tailEnd type="arrow"/>
            </a:ln>
            <a:effectLst/>
          </p:spPr>
        </p:cxnSp>
        <p:cxnSp>
          <p:nvCxnSpPr>
            <p:cNvPr id="31" name="Gerade Verbindung mit Pfeil 30"/>
            <p:cNvCxnSpPr>
              <a:stCxn id="8" idx="6"/>
            </p:cNvCxnSpPr>
            <p:nvPr/>
          </p:nvCxnSpPr>
          <p:spPr bwMode="auto">
            <a:xfrm flipV="1">
              <a:off x="6732240" y="3068960"/>
              <a:ext cx="648072" cy="792088"/>
            </a:xfrm>
            <a:prstGeom prst="straightConnector1">
              <a:avLst/>
            </a:prstGeom>
            <a:noFill/>
            <a:ln w="28575" cap="flat" cmpd="sng" algn="ctr">
              <a:solidFill>
                <a:srgbClr val="FF0000"/>
              </a:solidFill>
              <a:prstDash val="solid"/>
              <a:round/>
              <a:headEnd type="none" w="med" len="med"/>
              <a:tailEnd type="arrow"/>
            </a:ln>
            <a:effectLst/>
          </p:spPr>
        </p:cxnSp>
        <p:cxnSp>
          <p:nvCxnSpPr>
            <p:cNvPr id="34" name="Gerade Verbindung mit Pfeil 33"/>
            <p:cNvCxnSpPr/>
            <p:nvPr/>
          </p:nvCxnSpPr>
          <p:spPr bwMode="auto">
            <a:xfrm>
              <a:off x="7385584" y="3068960"/>
              <a:ext cx="642800" cy="766629"/>
            </a:xfrm>
            <a:prstGeom prst="straightConnector1">
              <a:avLst/>
            </a:prstGeom>
            <a:noFill/>
            <a:ln w="28575" cap="flat" cmpd="sng" algn="ctr">
              <a:solidFill>
                <a:srgbClr val="FF0000"/>
              </a:solidFill>
              <a:prstDash val="solid"/>
              <a:round/>
              <a:headEnd type="none" w="med" len="med"/>
              <a:tailEnd type="arrow"/>
            </a:ln>
            <a:effectLst/>
          </p:spPr>
        </p:cxnSp>
        <p:sp>
          <p:nvSpPr>
            <p:cNvPr id="4" name="Rechteck 3"/>
            <p:cNvSpPr/>
            <p:nvPr/>
          </p:nvSpPr>
          <p:spPr bwMode="auto">
            <a:xfrm>
              <a:off x="6084168" y="1772816"/>
              <a:ext cx="2592288" cy="2304256"/>
            </a:xfrm>
            <a:prstGeom prst="rect">
              <a:avLst/>
            </a:prstGeom>
            <a:noFill/>
            <a:ln w="38100" cap="flat" cmpd="sng" algn="ctr">
              <a:solidFill>
                <a:schemeClr val="tx2">
                  <a:lumMod val="95000"/>
                  <a:lumOff val="5000"/>
                </a:schemeClr>
              </a:solid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6" name="Gerade Verbindung 5"/>
            <p:cNvCxnSpPr>
              <a:stCxn id="4" idx="2"/>
            </p:cNvCxnSpPr>
            <p:nvPr/>
          </p:nvCxnSpPr>
          <p:spPr bwMode="auto">
            <a:xfrm flipV="1">
              <a:off x="7380312" y="3068960"/>
              <a:ext cx="0" cy="1008112"/>
            </a:xfrm>
            <a:prstGeom prst="line">
              <a:avLst/>
            </a:prstGeom>
            <a:noFill/>
            <a:ln w="38100" cap="flat" cmpd="sng" algn="ctr">
              <a:solidFill>
                <a:schemeClr val="tx2">
                  <a:lumMod val="95000"/>
                  <a:lumOff val="5000"/>
                </a:schemeClr>
              </a:solidFill>
              <a:prstDash val="solid"/>
              <a:round/>
              <a:headEnd type="none" w="med" len="med"/>
              <a:tailEnd type="none" w="med" len="med"/>
            </a:ln>
            <a:effectLst/>
          </p:spPr>
        </p:cxnSp>
        <p:sp>
          <p:nvSpPr>
            <p:cNvPr id="48" name="Textfeld 47"/>
            <p:cNvSpPr txBox="1"/>
            <p:nvPr/>
          </p:nvSpPr>
          <p:spPr>
            <a:xfrm>
              <a:off x="6346669" y="3738518"/>
              <a:ext cx="396262" cy="338554"/>
            </a:xfrm>
            <a:prstGeom prst="rect">
              <a:avLst/>
            </a:prstGeom>
            <a:noFill/>
          </p:spPr>
          <p:txBody>
            <a:bodyPr wrap="none" rtlCol="0">
              <a:spAutoFit/>
            </a:bodyPr>
            <a:lstStyle/>
            <a:p>
              <a:r>
                <a:rPr lang="en-GB" sz="1600" dirty="0" smtClean="0"/>
                <a:t>S</a:t>
              </a:r>
              <a:r>
                <a:rPr lang="en-GB" sz="1600" baseline="-25000" dirty="0" smtClean="0"/>
                <a:t>1</a:t>
              </a:r>
              <a:endParaRPr lang="en-GB" sz="1600" baseline="-25000" dirty="0"/>
            </a:p>
          </p:txBody>
        </p:sp>
        <p:sp>
          <p:nvSpPr>
            <p:cNvPr id="49" name="Textfeld 48"/>
            <p:cNvSpPr txBox="1"/>
            <p:nvPr/>
          </p:nvSpPr>
          <p:spPr>
            <a:xfrm>
              <a:off x="8104270" y="3738518"/>
              <a:ext cx="396262" cy="338554"/>
            </a:xfrm>
            <a:prstGeom prst="rect">
              <a:avLst/>
            </a:prstGeom>
            <a:noFill/>
          </p:spPr>
          <p:txBody>
            <a:bodyPr wrap="none" rtlCol="0">
              <a:spAutoFit/>
            </a:bodyPr>
            <a:lstStyle/>
            <a:p>
              <a:r>
                <a:rPr lang="en-GB" sz="1600" dirty="0" smtClean="0"/>
                <a:t>S</a:t>
              </a:r>
              <a:r>
                <a:rPr lang="en-GB" sz="1600" baseline="-25000" dirty="0"/>
                <a:t>2</a:t>
              </a:r>
            </a:p>
          </p:txBody>
        </p:sp>
        <p:sp>
          <p:nvSpPr>
            <p:cNvPr id="50" name="Textfeld 49"/>
            <p:cNvSpPr txBox="1"/>
            <p:nvPr/>
          </p:nvSpPr>
          <p:spPr>
            <a:xfrm>
              <a:off x="6263970" y="1855567"/>
              <a:ext cx="407484" cy="338554"/>
            </a:xfrm>
            <a:prstGeom prst="rect">
              <a:avLst/>
            </a:prstGeom>
            <a:noFill/>
          </p:spPr>
          <p:txBody>
            <a:bodyPr wrap="none" rtlCol="0">
              <a:spAutoFit/>
            </a:bodyPr>
            <a:lstStyle/>
            <a:p>
              <a:r>
                <a:rPr lang="en-GB" sz="1600" dirty="0"/>
                <a:t>R</a:t>
              </a:r>
              <a:r>
                <a:rPr lang="en-GB" sz="1600" baseline="-25000" dirty="0" smtClean="0"/>
                <a:t>1</a:t>
              </a:r>
              <a:endParaRPr lang="en-GB" sz="1600" baseline="-25000" dirty="0"/>
            </a:p>
          </p:txBody>
        </p:sp>
        <p:sp>
          <p:nvSpPr>
            <p:cNvPr id="51" name="Textfeld 50"/>
            <p:cNvSpPr txBox="1"/>
            <p:nvPr/>
          </p:nvSpPr>
          <p:spPr>
            <a:xfrm>
              <a:off x="8108148" y="1963579"/>
              <a:ext cx="407484" cy="338554"/>
            </a:xfrm>
            <a:prstGeom prst="rect">
              <a:avLst/>
            </a:prstGeom>
            <a:noFill/>
          </p:spPr>
          <p:txBody>
            <a:bodyPr wrap="none" rtlCol="0">
              <a:spAutoFit/>
            </a:bodyPr>
            <a:lstStyle/>
            <a:p>
              <a:r>
                <a:rPr lang="en-GB" sz="1600" dirty="0" smtClean="0"/>
                <a:t>R</a:t>
              </a:r>
              <a:r>
                <a:rPr lang="en-GB" sz="1600" baseline="-25000" dirty="0"/>
                <a:t>2</a:t>
              </a:r>
            </a:p>
          </p:txBody>
        </p:sp>
      </p:grpSp>
      <p:sp>
        <p:nvSpPr>
          <p:cNvPr id="5" name="Datumsplatzhalter 4"/>
          <p:cNvSpPr>
            <a:spLocks noGrp="1"/>
          </p:cNvSpPr>
          <p:nvPr>
            <p:ph type="dt" sz="half" idx="10"/>
          </p:nvPr>
        </p:nvSpPr>
        <p:spPr/>
        <p:txBody>
          <a:bodyPr/>
          <a:lstStyle/>
          <a:p>
            <a:fld id="{5786C446-72C5-445B-B832-7CC9ED9631EB}" type="datetime1">
              <a:rPr lang="en-GB" smtClean="0"/>
              <a:pPr/>
              <a:t>08/04/2011</a:t>
            </a:fld>
            <a:endParaRPr lang="en-GB"/>
          </a:p>
        </p:txBody>
      </p:sp>
      <p:sp>
        <p:nvSpPr>
          <p:cNvPr id="7" name="Foliennummernplatzhalter 6"/>
          <p:cNvSpPr>
            <a:spLocks noGrp="1"/>
          </p:cNvSpPr>
          <p:nvPr>
            <p:ph type="sldNum" sz="quarter" idx="11"/>
          </p:nvPr>
        </p:nvSpPr>
        <p:spPr/>
        <p:txBody>
          <a:bodyPr/>
          <a:lstStyle/>
          <a:p>
            <a:fld id="{E2521953-DFC4-4140-9FF9-82538832EBA0}" type="slidenum">
              <a:rPr lang="en-GB" smtClean="0"/>
              <a:pPr/>
              <a:t>36</a:t>
            </a:fld>
            <a:endParaRPr lang="en-GB"/>
          </a:p>
        </p:txBody>
      </p:sp>
    </p:spTree>
    <p:extLst>
      <p:ext uri="{BB962C8B-B14F-4D97-AF65-F5344CB8AC3E}">
        <p14:creationId xmlns:p14="http://schemas.microsoft.com/office/powerpoint/2010/main" xmlns="" val="14184825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Throughput with Shadowing</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700808"/>
            <a:ext cx="3312367" cy="2187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1700808"/>
            <a:ext cx="3318647" cy="2192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8298" y="4149079"/>
            <a:ext cx="3382825" cy="2192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Gerade Verbindung 4"/>
          <p:cNvCxnSpPr/>
          <p:nvPr/>
        </p:nvCxnSpPr>
        <p:spPr bwMode="auto">
          <a:xfrm>
            <a:off x="5760132" y="4293096"/>
            <a:ext cx="252028" cy="0"/>
          </a:xfrm>
          <a:prstGeom prst="line">
            <a:avLst/>
          </a:prstGeom>
          <a:noFill/>
          <a:ln w="28575" cap="flat" cmpd="sng" algn="ctr">
            <a:solidFill>
              <a:srgbClr val="00FF00"/>
            </a:solidFill>
            <a:prstDash val="sysDot"/>
            <a:round/>
            <a:headEnd type="none" w="med" len="med"/>
            <a:tailEnd type="none" w="med" len="med"/>
          </a:ln>
          <a:effectLst/>
        </p:spPr>
      </p:cxnSp>
      <p:sp>
        <p:nvSpPr>
          <p:cNvPr id="7" name="Textfeld 6"/>
          <p:cNvSpPr txBox="1"/>
          <p:nvPr/>
        </p:nvSpPr>
        <p:spPr>
          <a:xfrm>
            <a:off x="6156176" y="4123819"/>
            <a:ext cx="2048959" cy="338554"/>
          </a:xfrm>
          <a:prstGeom prst="rect">
            <a:avLst/>
          </a:prstGeom>
          <a:noFill/>
        </p:spPr>
        <p:txBody>
          <a:bodyPr wrap="none" rtlCol="0">
            <a:spAutoFit/>
          </a:bodyPr>
          <a:lstStyle/>
          <a:p>
            <a:r>
              <a:rPr lang="el-GR" sz="1600" dirty="0" smtClean="0"/>
              <a:t>σ</a:t>
            </a:r>
            <a:r>
              <a:rPr lang="en-GB" sz="1600" dirty="0" smtClean="0"/>
              <a:t> = 0dB multiplexing</a:t>
            </a:r>
            <a:endParaRPr lang="en-GB" sz="1600" dirty="0"/>
          </a:p>
        </p:txBody>
      </p:sp>
      <p:cxnSp>
        <p:nvCxnSpPr>
          <p:cNvPr id="11" name="Gerade Verbindung 10"/>
          <p:cNvCxnSpPr/>
          <p:nvPr/>
        </p:nvCxnSpPr>
        <p:spPr bwMode="auto">
          <a:xfrm>
            <a:off x="5760132" y="4631650"/>
            <a:ext cx="252028" cy="0"/>
          </a:xfrm>
          <a:prstGeom prst="line">
            <a:avLst/>
          </a:prstGeom>
          <a:noFill/>
          <a:ln w="28575" cap="flat" cmpd="sng" algn="ctr">
            <a:solidFill>
              <a:srgbClr val="FF0000"/>
            </a:solidFill>
            <a:prstDash val="sysDot"/>
            <a:round/>
            <a:headEnd type="none" w="med" len="med"/>
            <a:tailEnd type="none" w="med" len="med"/>
          </a:ln>
          <a:effectLst/>
        </p:spPr>
      </p:cxnSp>
      <p:sp>
        <p:nvSpPr>
          <p:cNvPr id="12" name="Textfeld 11"/>
          <p:cNvSpPr txBox="1"/>
          <p:nvPr/>
        </p:nvSpPr>
        <p:spPr>
          <a:xfrm>
            <a:off x="6156176" y="4462373"/>
            <a:ext cx="2085827" cy="338554"/>
          </a:xfrm>
          <a:prstGeom prst="rect">
            <a:avLst/>
          </a:prstGeom>
          <a:noFill/>
        </p:spPr>
        <p:txBody>
          <a:bodyPr wrap="none" rtlCol="0">
            <a:spAutoFit/>
          </a:bodyPr>
          <a:lstStyle/>
          <a:p>
            <a:r>
              <a:rPr lang="el-GR" sz="1600" dirty="0" smtClean="0"/>
              <a:t>σ</a:t>
            </a:r>
            <a:r>
              <a:rPr lang="en-GB" sz="1600" dirty="0" smtClean="0"/>
              <a:t> = 0dB concurrency</a:t>
            </a:r>
            <a:endParaRPr lang="en-GB" sz="1600" dirty="0"/>
          </a:p>
        </p:txBody>
      </p:sp>
      <p:cxnSp>
        <p:nvCxnSpPr>
          <p:cNvPr id="13" name="Gerade Verbindung 12"/>
          <p:cNvCxnSpPr/>
          <p:nvPr/>
        </p:nvCxnSpPr>
        <p:spPr bwMode="auto">
          <a:xfrm>
            <a:off x="5760132" y="4970204"/>
            <a:ext cx="252028" cy="0"/>
          </a:xfrm>
          <a:prstGeom prst="line">
            <a:avLst/>
          </a:prstGeom>
          <a:noFill/>
          <a:ln w="28575" cap="flat" cmpd="sng" algn="ctr">
            <a:solidFill>
              <a:srgbClr val="003399"/>
            </a:solidFill>
            <a:prstDash val="sysDot"/>
            <a:round/>
            <a:headEnd type="none" w="med" len="med"/>
            <a:tailEnd type="none" w="med" len="med"/>
          </a:ln>
          <a:effectLst/>
        </p:spPr>
      </p:cxnSp>
      <p:sp>
        <p:nvSpPr>
          <p:cNvPr id="14" name="Textfeld 13"/>
          <p:cNvSpPr txBox="1"/>
          <p:nvPr/>
        </p:nvSpPr>
        <p:spPr>
          <a:xfrm>
            <a:off x="6156176" y="4800927"/>
            <a:ext cx="1628972" cy="338554"/>
          </a:xfrm>
          <a:prstGeom prst="rect">
            <a:avLst/>
          </a:prstGeom>
          <a:noFill/>
        </p:spPr>
        <p:txBody>
          <a:bodyPr wrap="none" rtlCol="0">
            <a:spAutoFit/>
          </a:bodyPr>
          <a:lstStyle/>
          <a:p>
            <a:r>
              <a:rPr lang="el-GR" sz="1600" dirty="0" smtClean="0"/>
              <a:t>σ</a:t>
            </a:r>
            <a:r>
              <a:rPr lang="en-GB" sz="1600" dirty="0" smtClean="0"/>
              <a:t> = 0dB optimal</a:t>
            </a:r>
            <a:endParaRPr lang="en-GB" sz="1600" dirty="0"/>
          </a:p>
        </p:txBody>
      </p:sp>
      <p:cxnSp>
        <p:nvCxnSpPr>
          <p:cNvPr id="15" name="Gerade Verbindung 14"/>
          <p:cNvCxnSpPr/>
          <p:nvPr/>
        </p:nvCxnSpPr>
        <p:spPr bwMode="auto">
          <a:xfrm>
            <a:off x="5760132" y="5308758"/>
            <a:ext cx="252028" cy="0"/>
          </a:xfrm>
          <a:prstGeom prst="line">
            <a:avLst/>
          </a:prstGeom>
          <a:noFill/>
          <a:ln w="28575" cap="flat" cmpd="sng" algn="ctr">
            <a:solidFill>
              <a:srgbClr val="00FF00"/>
            </a:solidFill>
            <a:prstDash val="solid"/>
            <a:round/>
            <a:headEnd type="none" w="med" len="med"/>
            <a:tailEnd type="none" w="med" len="med"/>
          </a:ln>
          <a:effectLst/>
        </p:spPr>
      </p:cxnSp>
      <p:sp>
        <p:nvSpPr>
          <p:cNvPr id="16" name="Textfeld 15"/>
          <p:cNvSpPr txBox="1"/>
          <p:nvPr/>
        </p:nvSpPr>
        <p:spPr>
          <a:xfrm>
            <a:off x="6156176" y="5139481"/>
            <a:ext cx="2048959" cy="338554"/>
          </a:xfrm>
          <a:prstGeom prst="rect">
            <a:avLst/>
          </a:prstGeom>
          <a:noFill/>
        </p:spPr>
        <p:txBody>
          <a:bodyPr wrap="none" rtlCol="0">
            <a:spAutoFit/>
          </a:bodyPr>
          <a:lstStyle/>
          <a:p>
            <a:r>
              <a:rPr lang="el-GR" sz="1600" dirty="0" smtClean="0"/>
              <a:t>σ</a:t>
            </a:r>
            <a:r>
              <a:rPr lang="en-GB" sz="1600" dirty="0" smtClean="0"/>
              <a:t> = 8dB multiplexing</a:t>
            </a:r>
            <a:endParaRPr lang="en-GB" sz="1600" dirty="0"/>
          </a:p>
        </p:txBody>
      </p:sp>
      <p:cxnSp>
        <p:nvCxnSpPr>
          <p:cNvPr id="17" name="Gerade Verbindung 16"/>
          <p:cNvCxnSpPr/>
          <p:nvPr/>
        </p:nvCxnSpPr>
        <p:spPr bwMode="auto">
          <a:xfrm>
            <a:off x="5760132" y="5647312"/>
            <a:ext cx="252028" cy="0"/>
          </a:xfrm>
          <a:prstGeom prst="line">
            <a:avLst/>
          </a:prstGeom>
          <a:noFill/>
          <a:ln w="28575" cap="flat" cmpd="sng" algn="ctr">
            <a:solidFill>
              <a:srgbClr val="FF0000"/>
            </a:solidFill>
            <a:prstDash val="solid"/>
            <a:round/>
            <a:headEnd type="none" w="med" len="med"/>
            <a:tailEnd type="none" w="med" len="med"/>
          </a:ln>
          <a:effectLst/>
        </p:spPr>
      </p:cxnSp>
      <p:sp>
        <p:nvSpPr>
          <p:cNvPr id="18" name="Textfeld 17"/>
          <p:cNvSpPr txBox="1"/>
          <p:nvPr/>
        </p:nvSpPr>
        <p:spPr>
          <a:xfrm>
            <a:off x="6156176" y="5478035"/>
            <a:ext cx="2085827" cy="338554"/>
          </a:xfrm>
          <a:prstGeom prst="rect">
            <a:avLst/>
          </a:prstGeom>
          <a:noFill/>
        </p:spPr>
        <p:txBody>
          <a:bodyPr wrap="none" rtlCol="0">
            <a:spAutoFit/>
          </a:bodyPr>
          <a:lstStyle/>
          <a:p>
            <a:r>
              <a:rPr lang="el-GR" sz="1600" dirty="0" smtClean="0"/>
              <a:t>σ</a:t>
            </a:r>
            <a:r>
              <a:rPr lang="en-GB" sz="1600" dirty="0" smtClean="0"/>
              <a:t> = </a:t>
            </a:r>
            <a:r>
              <a:rPr lang="en-GB" sz="1600" dirty="0"/>
              <a:t>8dB </a:t>
            </a:r>
            <a:r>
              <a:rPr lang="en-GB" sz="1600" dirty="0" smtClean="0"/>
              <a:t>concurrency</a:t>
            </a:r>
            <a:endParaRPr lang="en-GB" sz="1600" dirty="0"/>
          </a:p>
        </p:txBody>
      </p:sp>
      <p:cxnSp>
        <p:nvCxnSpPr>
          <p:cNvPr id="19" name="Gerade Verbindung 18"/>
          <p:cNvCxnSpPr/>
          <p:nvPr/>
        </p:nvCxnSpPr>
        <p:spPr bwMode="auto">
          <a:xfrm>
            <a:off x="5760132" y="5985866"/>
            <a:ext cx="252028" cy="0"/>
          </a:xfrm>
          <a:prstGeom prst="line">
            <a:avLst/>
          </a:prstGeom>
          <a:noFill/>
          <a:ln w="28575" cap="flat" cmpd="sng" algn="ctr">
            <a:solidFill>
              <a:srgbClr val="00CCFF"/>
            </a:solidFill>
            <a:prstDash val="solid"/>
            <a:round/>
            <a:headEnd type="none" w="med" len="med"/>
            <a:tailEnd type="none" w="med" len="med"/>
          </a:ln>
          <a:effectLst/>
        </p:spPr>
      </p:cxnSp>
      <p:sp>
        <p:nvSpPr>
          <p:cNvPr id="20" name="Textfeld 19"/>
          <p:cNvSpPr txBox="1"/>
          <p:nvPr/>
        </p:nvSpPr>
        <p:spPr>
          <a:xfrm>
            <a:off x="6156176" y="5816589"/>
            <a:ext cx="2299027" cy="338554"/>
          </a:xfrm>
          <a:prstGeom prst="rect">
            <a:avLst/>
          </a:prstGeom>
          <a:noFill/>
        </p:spPr>
        <p:txBody>
          <a:bodyPr wrap="none" rtlCol="0">
            <a:spAutoFit/>
          </a:bodyPr>
          <a:lstStyle/>
          <a:p>
            <a:r>
              <a:rPr lang="el-GR" sz="1600" dirty="0" smtClean="0"/>
              <a:t>σ</a:t>
            </a:r>
            <a:r>
              <a:rPr lang="en-GB" sz="1600" dirty="0" smtClean="0"/>
              <a:t> = </a:t>
            </a:r>
            <a:r>
              <a:rPr lang="en-GB" sz="1600" dirty="0"/>
              <a:t>8dB </a:t>
            </a:r>
            <a:r>
              <a:rPr lang="en-GB" sz="1600" dirty="0" smtClean="0"/>
              <a:t>CS </a:t>
            </a:r>
            <a:r>
              <a:rPr lang="en-GB" sz="1600" dirty="0" err="1" smtClean="0"/>
              <a:t>D</a:t>
            </a:r>
            <a:r>
              <a:rPr lang="en-GB" sz="1600" baseline="-25000" dirty="0" err="1" smtClean="0"/>
              <a:t>thresh</a:t>
            </a:r>
            <a:r>
              <a:rPr lang="en-GB" sz="1600" dirty="0" smtClean="0"/>
              <a:t> = 55</a:t>
            </a:r>
            <a:endParaRPr lang="en-GB" sz="1600" dirty="0"/>
          </a:p>
        </p:txBody>
      </p:sp>
      <p:cxnSp>
        <p:nvCxnSpPr>
          <p:cNvPr id="21" name="Gerade Verbindung 20"/>
          <p:cNvCxnSpPr/>
          <p:nvPr/>
        </p:nvCxnSpPr>
        <p:spPr bwMode="auto">
          <a:xfrm>
            <a:off x="5760132" y="6324420"/>
            <a:ext cx="252028" cy="0"/>
          </a:xfrm>
          <a:prstGeom prst="line">
            <a:avLst/>
          </a:prstGeom>
          <a:noFill/>
          <a:ln w="28575" cap="flat" cmpd="sng" algn="ctr">
            <a:solidFill>
              <a:srgbClr val="003399"/>
            </a:solidFill>
            <a:prstDash val="solid"/>
            <a:round/>
            <a:headEnd type="none" w="med" len="med"/>
            <a:tailEnd type="none" w="med" len="med"/>
          </a:ln>
          <a:effectLst/>
        </p:spPr>
      </p:cxnSp>
      <p:sp>
        <p:nvSpPr>
          <p:cNvPr id="22" name="Textfeld 21"/>
          <p:cNvSpPr txBox="1"/>
          <p:nvPr/>
        </p:nvSpPr>
        <p:spPr>
          <a:xfrm>
            <a:off x="6156176" y="6155143"/>
            <a:ext cx="845103" cy="338554"/>
          </a:xfrm>
          <a:prstGeom prst="rect">
            <a:avLst/>
          </a:prstGeom>
          <a:noFill/>
        </p:spPr>
        <p:txBody>
          <a:bodyPr wrap="none" rtlCol="0">
            <a:spAutoFit/>
          </a:bodyPr>
          <a:lstStyle/>
          <a:p>
            <a:r>
              <a:rPr lang="de-CH" sz="1600" dirty="0" smtClean="0"/>
              <a:t>optimal</a:t>
            </a:r>
            <a:endParaRPr lang="en-GB" sz="1600" dirty="0"/>
          </a:p>
        </p:txBody>
      </p:sp>
      <p:sp>
        <p:nvSpPr>
          <p:cNvPr id="3" name="Datumsplatzhalter 2"/>
          <p:cNvSpPr>
            <a:spLocks noGrp="1"/>
          </p:cNvSpPr>
          <p:nvPr>
            <p:ph type="dt" sz="half" idx="10"/>
          </p:nvPr>
        </p:nvSpPr>
        <p:spPr/>
        <p:txBody>
          <a:bodyPr/>
          <a:lstStyle/>
          <a:p>
            <a:fld id="{700FB9FF-92EC-463E-BD54-4EC116B5C5F3}" type="datetime1">
              <a:rPr lang="en-GB" smtClean="0"/>
              <a:pPr/>
              <a:t>08/04/2011</a:t>
            </a:fld>
            <a:endParaRPr lang="en-GB"/>
          </a:p>
        </p:txBody>
      </p:sp>
      <p:sp>
        <p:nvSpPr>
          <p:cNvPr id="4" name="Foliennummernplatzhalter 3"/>
          <p:cNvSpPr>
            <a:spLocks noGrp="1"/>
          </p:cNvSpPr>
          <p:nvPr>
            <p:ph type="sldNum" sz="quarter" idx="11"/>
          </p:nvPr>
        </p:nvSpPr>
        <p:spPr/>
        <p:txBody>
          <a:bodyPr/>
          <a:lstStyle/>
          <a:p>
            <a:fld id="{E2521953-DFC4-4140-9FF9-82538832EBA0}" type="slidenum">
              <a:rPr lang="en-GB" smtClean="0"/>
              <a:pPr/>
              <a:t>37</a:t>
            </a:fld>
            <a:endParaRPr lang="en-GB"/>
          </a:p>
        </p:txBody>
      </p:sp>
    </p:spTree>
    <p:extLst>
      <p:ext uri="{BB962C8B-B14F-4D97-AF65-F5344CB8AC3E}">
        <p14:creationId xmlns:p14="http://schemas.microsoft.com/office/powerpoint/2010/main" xmlns="" val="4477433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Experimental Evaluation</a:t>
            </a:r>
            <a:endParaRPr lang="en-GB" dirty="0"/>
          </a:p>
        </p:txBody>
      </p:sp>
      <p:sp>
        <p:nvSpPr>
          <p:cNvPr id="3" name="Inhaltsplatzhalter 2"/>
          <p:cNvSpPr>
            <a:spLocks noGrp="1"/>
          </p:cNvSpPr>
          <p:nvPr>
            <p:ph idx="1"/>
          </p:nvPr>
        </p:nvSpPr>
        <p:spPr/>
        <p:txBody>
          <a:bodyPr/>
          <a:lstStyle/>
          <a:p>
            <a:r>
              <a:rPr lang="en-GB" dirty="0" smtClean="0"/>
              <a:t>Indoor </a:t>
            </a:r>
            <a:r>
              <a:rPr lang="en-GB" dirty="0" err="1" smtClean="0"/>
              <a:t>testbed</a:t>
            </a:r>
            <a:r>
              <a:rPr lang="en-GB" dirty="0" smtClean="0"/>
              <a:t> of Atheros AR5212 and AR5213 based devices scattered over 2 floors of a modern office building</a:t>
            </a:r>
          </a:p>
          <a:p>
            <a:endParaRPr lang="en-GB" dirty="0" smtClean="0"/>
          </a:p>
          <a:p>
            <a:r>
              <a:rPr lang="en-GB" dirty="0" smtClean="0"/>
              <a:t>Senders continuously transmit 1400-byte packets for 15 seconds</a:t>
            </a:r>
          </a:p>
          <a:p>
            <a:endParaRPr lang="en-GB" dirty="0" smtClean="0"/>
          </a:p>
          <a:p>
            <a:r>
              <a:rPr lang="en-GB" dirty="0" smtClean="0"/>
              <a:t>Concurrency is achieved by turning off hardware carrier sense, multiplexing by first only enabling one sender, then the other</a:t>
            </a:r>
          </a:p>
          <a:p>
            <a:endParaRPr lang="en-GB" dirty="0" smtClean="0"/>
          </a:p>
          <a:p>
            <a:r>
              <a:rPr lang="en-GB" dirty="0" smtClean="0"/>
              <a:t>Runs with 6, 9, 12, 18 and 24 Mbps</a:t>
            </a:r>
            <a:endParaRPr lang="en-GB" dirty="0"/>
          </a:p>
        </p:txBody>
      </p:sp>
      <p:sp>
        <p:nvSpPr>
          <p:cNvPr id="4" name="Datumsplatzhalter 3"/>
          <p:cNvSpPr>
            <a:spLocks noGrp="1"/>
          </p:cNvSpPr>
          <p:nvPr>
            <p:ph type="dt" sz="half" idx="10"/>
          </p:nvPr>
        </p:nvSpPr>
        <p:spPr/>
        <p:txBody>
          <a:bodyPr/>
          <a:lstStyle/>
          <a:p>
            <a:fld id="{3B74A24A-72CF-405A-A3C9-5C7E3955111E}" type="datetime1">
              <a:rPr lang="en-GB" smtClean="0"/>
              <a:pPr/>
              <a:t>08/04/2011</a:t>
            </a:fld>
            <a:endParaRPr lang="en-GB"/>
          </a:p>
        </p:txBody>
      </p:sp>
      <p:sp>
        <p:nvSpPr>
          <p:cNvPr id="5" name="Foliennummernplatzhalter 4"/>
          <p:cNvSpPr>
            <a:spLocks noGrp="1"/>
          </p:cNvSpPr>
          <p:nvPr>
            <p:ph type="sldNum" sz="quarter" idx="11"/>
          </p:nvPr>
        </p:nvSpPr>
        <p:spPr/>
        <p:txBody>
          <a:bodyPr/>
          <a:lstStyle/>
          <a:p>
            <a:fld id="{E2521953-DFC4-4140-9FF9-82538832EBA0}" type="slidenum">
              <a:rPr lang="en-GB" smtClean="0"/>
              <a:pPr/>
              <a:t>38</a:t>
            </a:fld>
            <a:endParaRPr lang="en-GB"/>
          </a:p>
        </p:txBody>
      </p:sp>
    </p:spTree>
    <p:extLst>
      <p:ext uri="{BB962C8B-B14F-4D97-AF65-F5344CB8AC3E}">
        <p14:creationId xmlns:p14="http://schemas.microsoft.com/office/powerpoint/2010/main" xmlns="" val="41623153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Experimental Evaluation</a:t>
            </a:r>
            <a:endParaRPr lang="en-GB" dirty="0"/>
          </a:p>
        </p:txBody>
      </p:sp>
      <p:sp>
        <p:nvSpPr>
          <p:cNvPr id="3" name="Inhaltsplatzhalter 2"/>
          <p:cNvSpPr>
            <a:spLocks noGrp="1"/>
          </p:cNvSpPr>
          <p:nvPr>
            <p:ph idx="1"/>
          </p:nvPr>
        </p:nvSpPr>
        <p:spPr/>
        <p:txBody>
          <a:bodyPr/>
          <a:lstStyle/>
          <a:p>
            <a:r>
              <a:rPr lang="en-GB" dirty="0" smtClean="0"/>
              <a:t>A short-range network is simulated by only communicating with receivers that receive 94% of packets at 6 Mbps. This results in a SNR of about 27dB which corresponds to </a:t>
            </a:r>
            <a:br>
              <a:rPr lang="en-GB" dirty="0" smtClean="0"/>
            </a:br>
            <a:r>
              <a:rPr lang="en-GB" dirty="0" err="1" smtClean="0"/>
              <a:t>R</a:t>
            </a:r>
            <a:r>
              <a:rPr lang="en-GB" baseline="-25000" dirty="0" err="1" smtClean="0"/>
              <a:t>max</a:t>
            </a:r>
            <a:r>
              <a:rPr lang="en-GB" dirty="0" smtClean="0"/>
              <a:t> = 30</a:t>
            </a:r>
          </a:p>
          <a:p>
            <a:endParaRPr lang="en-GB" dirty="0"/>
          </a:p>
          <a:p>
            <a:r>
              <a:rPr lang="en-GB" dirty="0" smtClean="0"/>
              <a:t>A long-range network is simulated by including the receivers that receive 80% to 95% of packets. This results in a SNR of about 16dB which corresponds to </a:t>
            </a:r>
            <a:r>
              <a:rPr lang="en-GB" dirty="0" err="1" smtClean="0"/>
              <a:t>R</a:t>
            </a:r>
            <a:r>
              <a:rPr lang="en-GB" baseline="-25000" dirty="0" err="1" smtClean="0"/>
              <a:t>max</a:t>
            </a:r>
            <a:r>
              <a:rPr lang="en-GB" dirty="0"/>
              <a:t> </a:t>
            </a:r>
            <a:r>
              <a:rPr lang="en-GB" dirty="0" smtClean="0"/>
              <a:t>= 70</a:t>
            </a:r>
            <a:endParaRPr lang="en-GB" dirty="0"/>
          </a:p>
        </p:txBody>
      </p:sp>
      <p:sp>
        <p:nvSpPr>
          <p:cNvPr id="4" name="Datumsplatzhalter 3"/>
          <p:cNvSpPr>
            <a:spLocks noGrp="1"/>
          </p:cNvSpPr>
          <p:nvPr>
            <p:ph type="dt" sz="half" idx="10"/>
          </p:nvPr>
        </p:nvSpPr>
        <p:spPr/>
        <p:txBody>
          <a:bodyPr/>
          <a:lstStyle/>
          <a:p>
            <a:fld id="{BB343C52-11E0-49FB-8E65-32CFDDF46988}" type="datetime1">
              <a:rPr lang="en-GB" smtClean="0"/>
              <a:pPr/>
              <a:t>08/04/2011</a:t>
            </a:fld>
            <a:endParaRPr lang="en-GB"/>
          </a:p>
        </p:txBody>
      </p:sp>
      <p:sp>
        <p:nvSpPr>
          <p:cNvPr id="5" name="Foliennummernplatzhalter 4"/>
          <p:cNvSpPr>
            <a:spLocks noGrp="1"/>
          </p:cNvSpPr>
          <p:nvPr>
            <p:ph type="sldNum" sz="quarter" idx="11"/>
          </p:nvPr>
        </p:nvSpPr>
        <p:spPr/>
        <p:txBody>
          <a:bodyPr/>
          <a:lstStyle/>
          <a:p>
            <a:fld id="{E2521953-DFC4-4140-9FF9-82538832EBA0}" type="slidenum">
              <a:rPr lang="en-GB" smtClean="0"/>
              <a:pPr/>
              <a:t>39</a:t>
            </a:fld>
            <a:endParaRPr lang="en-GB"/>
          </a:p>
        </p:txBody>
      </p:sp>
    </p:spTree>
    <p:extLst>
      <p:ext uri="{BB962C8B-B14F-4D97-AF65-F5344CB8AC3E}">
        <p14:creationId xmlns:p14="http://schemas.microsoft.com/office/powerpoint/2010/main" xmlns="" val="20450443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Fixing Hidden Terminal </a:t>
            </a:r>
            <a:r>
              <a:rPr lang="de-CH" dirty="0" err="1" smtClean="0"/>
              <a:t>Issues</a:t>
            </a:r>
            <a:endParaRPr lang="de-CH" dirty="0"/>
          </a:p>
        </p:txBody>
      </p:sp>
      <p:sp>
        <p:nvSpPr>
          <p:cNvPr id="3" name="Inhaltsplatzhalter 2"/>
          <p:cNvSpPr>
            <a:spLocks noGrp="1"/>
          </p:cNvSpPr>
          <p:nvPr>
            <p:ph idx="1"/>
          </p:nvPr>
        </p:nvSpPr>
        <p:spPr/>
        <p:txBody>
          <a:bodyPr/>
          <a:lstStyle/>
          <a:p>
            <a:r>
              <a:rPr lang="en-GB" dirty="0" smtClean="0"/>
              <a:t>Instead of just trying to transmit, schedule transmissions</a:t>
            </a:r>
          </a:p>
          <a:p>
            <a:endParaRPr lang="en-GB" dirty="0"/>
          </a:p>
          <a:p>
            <a:r>
              <a:rPr lang="en-GB" dirty="0" smtClean="0"/>
              <a:t>Needs a mechanism to coordinate senders</a:t>
            </a:r>
          </a:p>
          <a:p>
            <a:endParaRPr lang="en-GB" dirty="0"/>
          </a:p>
          <a:p>
            <a:r>
              <a:rPr lang="en-GB" dirty="0" smtClean="0"/>
              <a:t>Hybrid approach taken by </a:t>
            </a:r>
            <a:r>
              <a:rPr lang="en-GB" dirty="0" err="1" smtClean="0"/>
              <a:t>WiFi</a:t>
            </a:r>
            <a:r>
              <a:rPr lang="en-GB" dirty="0" smtClean="0"/>
              <a:t>: CSMA/CA &amp; RTS/CTS</a:t>
            </a:r>
          </a:p>
          <a:p>
            <a:pPr lvl="1"/>
            <a:r>
              <a:rPr lang="en-GB" dirty="0" smtClean="0"/>
              <a:t>Sender sends an RTS frame to reserve medium around itself</a:t>
            </a:r>
          </a:p>
          <a:p>
            <a:pPr lvl="1"/>
            <a:r>
              <a:rPr lang="en-GB" dirty="0" smtClean="0"/>
              <a:t>Receiver responds with CTS to also reserve medium around receiver</a:t>
            </a:r>
          </a:p>
          <a:p>
            <a:pPr lvl="1"/>
            <a:r>
              <a:rPr lang="en-GB" dirty="0" smtClean="0"/>
              <a:t>Sender sends data</a:t>
            </a:r>
          </a:p>
          <a:p>
            <a:pPr lvl="1"/>
            <a:r>
              <a:rPr lang="en-GB" dirty="0" smtClean="0"/>
              <a:t>Receiver acknowledges data</a:t>
            </a:r>
          </a:p>
        </p:txBody>
      </p:sp>
      <p:grpSp>
        <p:nvGrpSpPr>
          <p:cNvPr id="4" name="Gruppieren 3"/>
          <p:cNvGrpSpPr/>
          <p:nvPr/>
        </p:nvGrpSpPr>
        <p:grpSpPr>
          <a:xfrm>
            <a:off x="6255875" y="5805264"/>
            <a:ext cx="2520280" cy="448958"/>
            <a:chOff x="5439225" y="4293096"/>
            <a:chExt cx="2520280" cy="448958"/>
          </a:xfrm>
        </p:grpSpPr>
        <p:cxnSp>
          <p:nvCxnSpPr>
            <p:cNvPr id="5" name="Gerade Verbindung 4"/>
            <p:cNvCxnSpPr/>
            <p:nvPr/>
          </p:nvCxnSpPr>
          <p:spPr bwMode="auto">
            <a:xfrm>
              <a:off x="5439225" y="4293096"/>
              <a:ext cx="0" cy="432048"/>
            </a:xfrm>
            <a:prstGeom prst="line">
              <a:avLst/>
            </a:prstGeom>
            <a:noFill/>
            <a:ln w="38100" cap="flat" cmpd="sng" algn="ctr">
              <a:solidFill>
                <a:schemeClr val="accent1"/>
              </a:solidFill>
              <a:prstDash val="solid"/>
              <a:round/>
              <a:headEnd type="none" w="med" len="med"/>
              <a:tailEnd type="none" w="med" len="med"/>
            </a:ln>
            <a:effectLst/>
          </p:spPr>
        </p:cxnSp>
        <p:sp>
          <p:nvSpPr>
            <p:cNvPr id="6" name="Rechteck 5"/>
            <p:cNvSpPr/>
            <p:nvPr/>
          </p:nvSpPr>
          <p:spPr bwMode="auto">
            <a:xfrm>
              <a:off x="5583241"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7" name="Rechteck 6"/>
            <p:cNvSpPr/>
            <p:nvPr/>
          </p:nvSpPr>
          <p:spPr bwMode="auto">
            <a:xfrm>
              <a:off x="6591353"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8" name="Rechteck 7"/>
            <p:cNvSpPr/>
            <p:nvPr/>
          </p:nvSpPr>
          <p:spPr bwMode="auto">
            <a:xfrm>
              <a:off x="6087297" y="4526030"/>
              <a:ext cx="504056"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9" name="Rechteck 8"/>
            <p:cNvSpPr/>
            <p:nvPr/>
          </p:nvSpPr>
          <p:spPr bwMode="auto">
            <a:xfrm>
              <a:off x="7095409" y="4509120"/>
              <a:ext cx="504056"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10" name="Gerade Verbindung 9"/>
            <p:cNvCxnSpPr/>
            <p:nvPr/>
          </p:nvCxnSpPr>
          <p:spPr bwMode="auto">
            <a:xfrm>
              <a:off x="5439225" y="4509120"/>
              <a:ext cx="2520280" cy="0"/>
            </a:xfrm>
            <a:prstGeom prst="line">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sp>
        <p:nvSpPr>
          <p:cNvPr id="11" name="Datumsplatzhalter 10"/>
          <p:cNvSpPr>
            <a:spLocks noGrp="1"/>
          </p:cNvSpPr>
          <p:nvPr>
            <p:ph type="dt" sz="half" idx="10"/>
          </p:nvPr>
        </p:nvSpPr>
        <p:spPr/>
        <p:txBody>
          <a:bodyPr/>
          <a:lstStyle/>
          <a:p>
            <a:fld id="{D9740CCA-F7B3-4427-BC3E-D4F89037C9B0}" type="datetime1">
              <a:rPr lang="en-GB" smtClean="0"/>
              <a:pPr/>
              <a:t>08/04/2011</a:t>
            </a:fld>
            <a:endParaRPr lang="en-GB"/>
          </a:p>
        </p:txBody>
      </p:sp>
      <p:sp>
        <p:nvSpPr>
          <p:cNvPr id="12" name="Foliennummernplatzhalter 11"/>
          <p:cNvSpPr>
            <a:spLocks noGrp="1"/>
          </p:cNvSpPr>
          <p:nvPr>
            <p:ph type="sldNum" sz="quarter" idx="11"/>
          </p:nvPr>
        </p:nvSpPr>
        <p:spPr/>
        <p:txBody>
          <a:bodyPr/>
          <a:lstStyle/>
          <a:p>
            <a:fld id="{E2521953-DFC4-4140-9FF9-82538832EBA0}" type="slidenum">
              <a:rPr lang="en-GB" smtClean="0"/>
              <a:pPr/>
              <a:t>4</a:t>
            </a:fld>
            <a:endParaRPr lang="en-GB"/>
          </a:p>
        </p:txBody>
      </p:sp>
    </p:spTree>
    <p:extLst>
      <p:ext uri="{BB962C8B-B14F-4D97-AF65-F5344CB8AC3E}">
        <p14:creationId xmlns:p14="http://schemas.microsoft.com/office/powerpoint/2010/main" xmlns="" val="159403618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Experimental Evaluation: Short-Range</a:t>
            </a:r>
            <a:endParaRPr lang="en-GB" dirty="0"/>
          </a:p>
        </p:txBody>
      </p:sp>
      <p:pic>
        <p:nvPicPr>
          <p:cNvPr id="5" name="Grafi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1628800"/>
            <a:ext cx="7596336" cy="4548036"/>
          </a:xfrm>
          <a:prstGeom prst="rect">
            <a:avLst/>
          </a:prstGeom>
        </p:spPr>
      </p:pic>
      <p:sp>
        <p:nvSpPr>
          <p:cNvPr id="2" name="Datumsplatzhalter 1"/>
          <p:cNvSpPr>
            <a:spLocks noGrp="1"/>
          </p:cNvSpPr>
          <p:nvPr>
            <p:ph type="dt" sz="half" idx="10"/>
          </p:nvPr>
        </p:nvSpPr>
        <p:spPr/>
        <p:txBody>
          <a:bodyPr/>
          <a:lstStyle/>
          <a:p>
            <a:fld id="{079D906E-6FE7-44FA-B23D-CEDCA85207A7}" type="datetime1">
              <a:rPr lang="en-GB" smtClean="0"/>
              <a:pPr/>
              <a:t>08/04/2011</a:t>
            </a:fld>
            <a:endParaRPr lang="en-GB"/>
          </a:p>
        </p:txBody>
      </p:sp>
      <p:sp>
        <p:nvSpPr>
          <p:cNvPr id="3" name="Foliennummernplatzhalter 2"/>
          <p:cNvSpPr>
            <a:spLocks noGrp="1"/>
          </p:cNvSpPr>
          <p:nvPr>
            <p:ph type="sldNum" sz="quarter" idx="11"/>
          </p:nvPr>
        </p:nvSpPr>
        <p:spPr/>
        <p:txBody>
          <a:bodyPr/>
          <a:lstStyle/>
          <a:p>
            <a:fld id="{E2521953-DFC4-4140-9FF9-82538832EBA0}" type="slidenum">
              <a:rPr lang="en-GB" smtClean="0"/>
              <a:pPr/>
              <a:t>40</a:t>
            </a:fld>
            <a:endParaRPr lang="en-GB"/>
          </a:p>
        </p:txBody>
      </p:sp>
    </p:spTree>
    <p:extLst>
      <p:ext uri="{BB962C8B-B14F-4D97-AF65-F5344CB8AC3E}">
        <p14:creationId xmlns:p14="http://schemas.microsoft.com/office/powerpoint/2010/main" xmlns="" val="33572941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Experimental Evaluation: Short-Range</a:t>
            </a:r>
            <a:endParaRPr lang="en-GB" dirty="0"/>
          </a:p>
        </p:txBody>
      </p:sp>
      <p:pic>
        <p:nvPicPr>
          <p:cNvPr id="5" name="Grafi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9651" y="1628800"/>
            <a:ext cx="7524170" cy="4548036"/>
          </a:xfrm>
          <a:prstGeom prst="rect">
            <a:avLst/>
          </a:prstGeom>
        </p:spPr>
      </p:pic>
      <p:sp>
        <p:nvSpPr>
          <p:cNvPr id="2" name="Datumsplatzhalter 1"/>
          <p:cNvSpPr>
            <a:spLocks noGrp="1"/>
          </p:cNvSpPr>
          <p:nvPr>
            <p:ph type="dt" sz="half" idx="10"/>
          </p:nvPr>
        </p:nvSpPr>
        <p:spPr/>
        <p:txBody>
          <a:bodyPr/>
          <a:lstStyle/>
          <a:p>
            <a:fld id="{F76C7D2F-9676-4247-A281-B47EAD90F5A3}" type="datetime1">
              <a:rPr lang="en-GB" smtClean="0"/>
              <a:pPr/>
              <a:t>08/04/2011</a:t>
            </a:fld>
            <a:endParaRPr lang="en-GB"/>
          </a:p>
        </p:txBody>
      </p:sp>
      <p:sp>
        <p:nvSpPr>
          <p:cNvPr id="3" name="Foliennummernplatzhalter 2"/>
          <p:cNvSpPr>
            <a:spLocks noGrp="1"/>
          </p:cNvSpPr>
          <p:nvPr>
            <p:ph type="sldNum" sz="quarter" idx="11"/>
          </p:nvPr>
        </p:nvSpPr>
        <p:spPr/>
        <p:txBody>
          <a:bodyPr/>
          <a:lstStyle/>
          <a:p>
            <a:fld id="{E2521953-DFC4-4140-9FF9-82538832EBA0}" type="slidenum">
              <a:rPr lang="en-GB" smtClean="0"/>
              <a:pPr/>
              <a:t>41</a:t>
            </a:fld>
            <a:endParaRPr lang="en-GB"/>
          </a:p>
        </p:txBody>
      </p:sp>
    </p:spTree>
    <p:extLst>
      <p:ext uri="{BB962C8B-B14F-4D97-AF65-F5344CB8AC3E}">
        <p14:creationId xmlns:p14="http://schemas.microsoft.com/office/powerpoint/2010/main" xmlns="" val="11112811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Experimental Evaluation: Long-Range</a:t>
            </a:r>
            <a:endParaRPr lang="en-GB" dirty="0"/>
          </a:p>
        </p:txBody>
      </p:sp>
      <p:pic>
        <p:nvPicPr>
          <p:cNvPr id="5" name="Grafi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171" y="1628800"/>
            <a:ext cx="7545129" cy="4548036"/>
          </a:xfrm>
          <a:prstGeom prst="rect">
            <a:avLst/>
          </a:prstGeom>
        </p:spPr>
      </p:pic>
      <p:sp>
        <p:nvSpPr>
          <p:cNvPr id="2" name="Datumsplatzhalter 1"/>
          <p:cNvSpPr>
            <a:spLocks noGrp="1"/>
          </p:cNvSpPr>
          <p:nvPr>
            <p:ph type="dt" sz="half" idx="10"/>
          </p:nvPr>
        </p:nvSpPr>
        <p:spPr/>
        <p:txBody>
          <a:bodyPr/>
          <a:lstStyle/>
          <a:p>
            <a:fld id="{ACACBFF1-B183-4595-B462-C99B20E71232}" type="datetime1">
              <a:rPr lang="en-GB" smtClean="0"/>
              <a:pPr/>
              <a:t>08/04/2011</a:t>
            </a:fld>
            <a:endParaRPr lang="en-GB"/>
          </a:p>
        </p:txBody>
      </p:sp>
      <p:sp>
        <p:nvSpPr>
          <p:cNvPr id="3" name="Foliennummernplatzhalter 2"/>
          <p:cNvSpPr>
            <a:spLocks noGrp="1"/>
          </p:cNvSpPr>
          <p:nvPr>
            <p:ph type="sldNum" sz="quarter" idx="11"/>
          </p:nvPr>
        </p:nvSpPr>
        <p:spPr/>
        <p:txBody>
          <a:bodyPr/>
          <a:lstStyle/>
          <a:p>
            <a:fld id="{E2521953-DFC4-4140-9FF9-82538832EBA0}" type="slidenum">
              <a:rPr lang="en-GB" smtClean="0"/>
              <a:pPr/>
              <a:t>42</a:t>
            </a:fld>
            <a:endParaRPr lang="en-GB"/>
          </a:p>
        </p:txBody>
      </p:sp>
    </p:spTree>
    <p:extLst>
      <p:ext uri="{BB962C8B-B14F-4D97-AF65-F5344CB8AC3E}">
        <p14:creationId xmlns:p14="http://schemas.microsoft.com/office/powerpoint/2010/main" xmlns="" val="11112811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Experimental Evaluation: Long-Range</a:t>
            </a:r>
            <a:endParaRPr lang="en-GB" dirty="0"/>
          </a:p>
        </p:txBody>
      </p:sp>
      <p:pic>
        <p:nvPicPr>
          <p:cNvPr id="5" name="Grafi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045" y="1628800"/>
            <a:ext cx="7531381" cy="4548036"/>
          </a:xfrm>
          <a:prstGeom prst="rect">
            <a:avLst/>
          </a:prstGeom>
        </p:spPr>
      </p:pic>
      <p:sp>
        <p:nvSpPr>
          <p:cNvPr id="2" name="Datumsplatzhalter 1"/>
          <p:cNvSpPr>
            <a:spLocks noGrp="1"/>
          </p:cNvSpPr>
          <p:nvPr>
            <p:ph type="dt" sz="half" idx="10"/>
          </p:nvPr>
        </p:nvSpPr>
        <p:spPr/>
        <p:txBody>
          <a:bodyPr/>
          <a:lstStyle/>
          <a:p>
            <a:fld id="{B48411D5-FF24-4911-BBF6-2EC5E29527AA}" type="datetime1">
              <a:rPr lang="en-GB" smtClean="0"/>
              <a:pPr/>
              <a:t>08/04/2011</a:t>
            </a:fld>
            <a:endParaRPr lang="en-GB"/>
          </a:p>
        </p:txBody>
      </p:sp>
      <p:sp>
        <p:nvSpPr>
          <p:cNvPr id="3" name="Foliennummernplatzhalter 2"/>
          <p:cNvSpPr>
            <a:spLocks noGrp="1"/>
          </p:cNvSpPr>
          <p:nvPr>
            <p:ph type="sldNum" sz="quarter" idx="11"/>
          </p:nvPr>
        </p:nvSpPr>
        <p:spPr/>
        <p:txBody>
          <a:bodyPr/>
          <a:lstStyle/>
          <a:p>
            <a:fld id="{E2521953-DFC4-4140-9FF9-82538832EBA0}" type="slidenum">
              <a:rPr lang="en-GB" smtClean="0"/>
              <a:pPr/>
              <a:t>43</a:t>
            </a:fld>
            <a:endParaRPr lang="en-GB"/>
          </a:p>
        </p:txBody>
      </p:sp>
    </p:spTree>
    <p:extLst>
      <p:ext uri="{BB962C8B-B14F-4D97-AF65-F5344CB8AC3E}">
        <p14:creationId xmlns:p14="http://schemas.microsoft.com/office/powerpoint/2010/main" xmlns="" val="11112811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Conclusion</a:t>
            </a:r>
            <a:endParaRPr lang="en-GB" dirty="0"/>
          </a:p>
        </p:txBody>
      </p:sp>
      <p:sp>
        <p:nvSpPr>
          <p:cNvPr id="3" name="Inhaltsplatzhalter 2"/>
          <p:cNvSpPr>
            <a:spLocks noGrp="1"/>
          </p:cNvSpPr>
          <p:nvPr>
            <p:ph idx="1"/>
          </p:nvPr>
        </p:nvSpPr>
        <p:spPr/>
        <p:txBody>
          <a:bodyPr/>
          <a:lstStyle/>
          <a:p>
            <a:r>
              <a:rPr lang="en-GB" dirty="0" smtClean="0"/>
              <a:t>Carrier sense reaches near-optimal performance in the average case</a:t>
            </a:r>
          </a:p>
          <a:p>
            <a:endParaRPr lang="en-GB" dirty="0"/>
          </a:p>
          <a:p>
            <a:r>
              <a:rPr lang="en-GB" dirty="0" smtClean="0"/>
              <a:t>Carrier sense performs particularly well in short-range networks</a:t>
            </a:r>
          </a:p>
          <a:p>
            <a:endParaRPr lang="en-GB" dirty="0"/>
          </a:p>
          <a:p>
            <a:r>
              <a:rPr lang="en-GB" dirty="0" smtClean="0"/>
              <a:t>Shadowing does not introduce dramatic differences</a:t>
            </a:r>
            <a:endParaRPr lang="en-GB" dirty="0"/>
          </a:p>
        </p:txBody>
      </p:sp>
      <p:sp>
        <p:nvSpPr>
          <p:cNvPr id="4" name="Datumsplatzhalter 3"/>
          <p:cNvSpPr>
            <a:spLocks noGrp="1"/>
          </p:cNvSpPr>
          <p:nvPr>
            <p:ph type="dt" sz="half" idx="10"/>
          </p:nvPr>
        </p:nvSpPr>
        <p:spPr/>
        <p:txBody>
          <a:bodyPr/>
          <a:lstStyle/>
          <a:p>
            <a:fld id="{2FC97201-9B10-41CA-9177-B16BA054CE65}" type="datetime1">
              <a:rPr lang="en-GB" smtClean="0"/>
              <a:pPr/>
              <a:t>08/04/2011</a:t>
            </a:fld>
            <a:endParaRPr lang="en-GB"/>
          </a:p>
        </p:txBody>
      </p:sp>
      <p:sp>
        <p:nvSpPr>
          <p:cNvPr id="5" name="Foliennummernplatzhalter 4"/>
          <p:cNvSpPr>
            <a:spLocks noGrp="1"/>
          </p:cNvSpPr>
          <p:nvPr>
            <p:ph type="sldNum" sz="quarter" idx="11"/>
          </p:nvPr>
        </p:nvSpPr>
        <p:spPr/>
        <p:txBody>
          <a:bodyPr/>
          <a:lstStyle/>
          <a:p>
            <a:fld id="{E2521953-DFC4-4140-9FF9-82538832EBA0}" type="slidenum">
              <a:rPr lang="en-GB" smtClean="0"/>
              <a:pPr/>
              <a:t>44</a:t>
            </a:fld>
            <a:endParaRPr lang="en-GB"/>
          </a:p>
        </p:txBody>
      </p:sp>
    </p:spTree>
    <p:extLst>
      <p:ext uri="{BB962C8B-B14F-4D97-AF65-F5344CB8AC3E}">
        <p14:creationId xmlns:p14="http://schemas.microsoft.com/office/powerpoint/2010/main" xmlns="" val="8110241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Concurrency vs. Multiplexing</a:t>
            </a:r>
            <a:endParaRPr lang="en-GB"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xmlns="" val="122012542"/>
              </p:ext>
            </p:extLst>
          </p:nvPr>
        </p:nvGraphicFramePr>
        <p:xfrm>
          <a:off x="381000" y="1751013"/>
          <a:ext cx="8382000" cy="1854200"/>
        </p:xfrm>
        <a:graphic>
          <a:graphicData uri="http://schemas.openxmlformats.org/drawingml/2006/table">
            <a:tbl>
              <a:tblPr firstRow="1" bandRow="1">
                <a:tableStyleId>{F5AB1C69-6EDB-4FF4-983F-18BD219EF322}</a:tableStyleId>
              </a:tblPr>
              <a:tblGrid>
                <a:gridCol w="4191000"/>
                <a:gridCol w="4191000"/>
              </a:tblGrid>
              <a:tr h="370840">
                <a:tc>
                  <a:txBody>
                    <a:bodyPr/>
                    <a:lstStyle/>
                    <a:p>
                      <a:r>
                        <a:rPr lang="en-GB" dirty="0" smtClean="0"/>
                        <a:t>Concurrency</a:t>
                      </a:r>
                      <a:endParaRPr lang="en-GB" dirty="0"/>
                    </a:p>
                  </a:txBody>
                  <a:tcPr/>
                </a:tc>
                <a:tc>
                  <a:txBody>
                    <a:bodyPr/>
                    <a:lstStyle/>
                    <a:p>
                      <a:r>
                        <a:rPr lang="en-GB" dirty="0" smtClean="0"/>
                        <a:t>Multiplexing</a:t>
                      </a:r>
                      <a:endParaRPr lang="en-GB" dirty="0"/>
                    </a:p>
                  </a:txBody>
                  <a:tcPr/>
                </a:tc>
              </a:tr>
              <a:tr h="370840">
                <a:tc>
                  <a:txBody>
                    <a:bodyPr/>
                    <a:lstStyle/>
                    <a:p>
                      <a:r>
                        <a:rPr lang="en-GB" dirty="0" smtClean="0"/>
                        <a:t>Senders transmit at the same time</a:t>
                      </a:r>
                      <a:endParaRPr lang="en-GB" dirty="0"/>
                    </a:p>
                  </a:txBody>
                  <a:tcPr/>
                </a:tc>
                <a:tc>
                  <a:txBody>
                    <a:bodyPr/>
                    <a:lstStyle/>
                    <a:p>
                      <a:r>
                        <a:rPr lang="en-GB" dirty="0" smtClean="0"/>
                        <a:t>Senders take turns</a:t>
                      </a:r>
                      <a:endParaRPr lang="en-GB" dirty="0"/>
                    </a:p>
                  </a:txBody>
                  <a:tcPr/>
                </a:tc>
              </a:tr>
              <a:tr h="370840">
                <a:tc>
                  <a:txBody>
                    <a:bodyPr/>
                    <a:lstStyle/>
                    <a:p>
                      <a:r>
                        <a:rPr lang="en-GB" dirty="0" smtClean="0"/>
                        <a:t>Interference contributes to noise</a:t>
                      </a:r>
                      <a:endParaRPr lang="en-GB" dirty="0"/>
                    </a:p>
                  </a:txBody>
                  <a:tcPr/>
                </a:tc>
                <a:tc>
                  <a:txBody>
                    <a:bodyPr/>
                    <a:lstStyle/>
                    <a:p>
                      <a:r>
                        <a:rPr lang="en-GB" dirty="0" smtClean="0"/>
                        <a:t>No interference</a:t>
                      </a:r>
                      <a:endParaRPr lang="en-GB" dirty="0"/>
                    </a:p>
                  </a:txBody>
                  <a:tcPr/>
                </a:tc>
              </a:tr>
              <a:tr h="370840">
                <a:tc>
                  <a:txBody>
                    <a:bodyPr/>
                    <a:lstStyle/>
                    <a:p>
                      <a:r>
                        <a:rPr lang="en-GB" dirty="0" smtClean="0"/>
                        <a:t>If SINR too low, decoding fails</a:t>
                      </a:r>
                      <a:endParaRPr lang="en-GB" dirty="0"/>
                    </a:p>
                  </a:txBody>
                  <a:tcPr/>
                </a:tc>
                <a:tc>
                  <a:txBody>
                    <a:bodyPr/>
                    <a:lstStyle/>
                    <a:p>
                      <a:r>
                        <a:rPr lang="en-GB" dirty="0" smtClean="0"/>
                        <a:t>If SNR too low, decoding fails</a:t>
                      </a:r>
                      <a:endParaRPr lang="en-GB" dirty="0"/>
                    </a:p>
                  </a:txBody>
                  <a:tcPr/>
                </a:tc>
              </a:tr>
              <a:tr h="370840">
                <a:tc>
                  <a:txBody>
                    <a:bodyPr/>
                    <a:lstStyle/>
                    <a:p>
                      <a:r>
                        <a:rPr lang="en-GB" dirty="0" smtClean="0"/>
                        <a:t>Full throughput</a:t>
                      </a:r>
                      <a:r>
                        <a:rPr lang="en-GB" baseline="0" dirty="0" smtClean="0"/>
                        <a:t> on both pairs</a:t>
                      </a:r>
                      <a:endParaRPr lang="en-GB" dirty="0"/>
                    </a:p>
                  </a:txBody>
                  <a:tcPr/>
                </a:tc>
                <a:tc>
                  <a:txBody>
                    <a:bodyPr/>
                    <a:lstStyle/>
                    <a:p>
                      <a:r>
                        <a:rPr lang="en-GB" dirty="0" smtClean="0"/>
                        <a:t>Throughput</a:t>
                      </a:r>
                      <a:r>
                        <a:rPr lang="en-GB" baseline="0" dirty="0" smtClean="0"/>
                        <a:t> only 50% on both pairs</a:t>
                      </a:r>
                      <a:endParaRPr lang="en-GB" dirty="0"/>
                    </a:p>
                  </a:txBody>
                  <a:tcPr/>
                </a:tc>
              </a:tr>
            </a:tbl>
          </a:graphicData>
        </a:graphic>
      </p:graphicFrame>
      <p:grpSp>
        <p:nvGrpSpPr>
          <p:cNvPr id="24" name="Gruppieren 23"/>
          <p:cNvGrpSpPr/>
          <p:nvPr/>
        </p:nvGrpSpPr>
        <p:grpSpPr>
          <a:xfrm>
            <a:off x="1170242" y="4293096"/>
            <a:ext cx="2520280" cy="448958"/>
            <a:chOff x="1170242" y="4293096"/>
            <a:chExt cx="2520280" cy="448958"/>
          </a:xfrm>
        </p:grpSpPr>
        <p:cxnSp>
          <p:nvCxnSpPr>
            <p:cNvPr id="8" name="Gerade Verbindung 7"/>
            <p:cNvCxnSpPr/>
            <p:nvPr/>
          </p:nvCxnSpPr>
          <p:spPr bwMode="auto">
            <a:xfrm>
              <a:off x="1170242" y="4293096"/>
              <a:ext cx="0" cy="432048"/>
            </a:xfrm>
            <a:prstGeom prst="line">
              <a:avLst/>
            </a:prstGeom>
            <a:noFill/>
            <a:ln w="38100" cap="flat" cmpd="sng" algn="ctr">
              <a:solidFill>
                <a:schemeClr val="accent1"/>
              </a:solidFill>
              <a:prstDash val="solid"/>
              <a:round/>
              <a:headEnd type="none" w="med" len="med"/>
              <a:tailEnd type="none" w="med" len="med"/>
            </a:ln>
            <a:effectLst/>
          </p:spPr>
        </p:cxnSp>
        <p:sp>
          <p:nvSpPr>
            <p:cNvPr id="12" name="Rechteck 11"/>
            <p:cNvSpPr/>
            <p:nvPr/>
          </p:nvSpPr>
          <p:spPr bwMode="auto">
            <a:xfrm>
              <a:off x="1314258"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3" name="Rechteck 12"/>
            <p:cNvSpPr/>
            <p:nvPr/>
          </p:nvSpPr>
          <p:spPr bwMode="auto">
            <a:xfrm>
              <a:off x="1970714"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4" name="Rechteck 13"/>
            <p:cNvSpPr/>
            <p:nvPr/>
          </p:nvSpPr>
          <p:spPr bwMode="auto">
            <a:xfrm>
              <a:off x="2898434"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5" name="Rechteck 14"/>
            <p:cNvSpPr/>
            <p:nvPr/>
          </p:nvSpPr>
          <p:spPr bwMode="auto">
            <a:xfrm>
              <a:off x="1566286" y="4509120"/>
              <a:ext cx="756084"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6" name="Rechteck 15"/>
            <p:cNvSpPr/>
            <p:nvPr/>
          </p:nvSpPr>
          <p:spPr bwMode="auto">
            <a:xfrm>
              <a:off x="2709144" y="4526030"/>
              <a:ext cx="504056"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6" name="Gerade Verbindung 5"/>
            <p:cNvCxnSpPr/>
            <p:nvPr/>
          </p:nvCxnSpPr>
          <p:spPr bwMode="auto">
            <a:xfrm>
              <a:off x="1170242" y="4509120"/>
              <a:ext cx="2520280" cy="0"/>
            </a:xfrm>
            <a:prstGeom prst="line">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grpSp>
        <p:nvGrpSpPr>
          <p:cNvPr id="25" name="Gruppieren 24"/>
          <p:cNvGrpSpPr/>
          <p:nvPr/>
        </p:nvGrpSpPr>
        <p:grpSpPr>
          <a:xfrm>
            <a:off x="5439225" y="4293096"/>
            <a:ext cx="2520280" cy="448958"/>
            <a:chOff x="5439225" y="4293096"/>
            <a:chExt cx="2520280" cy="448958"/>
          </a:xfrm>
        </p:grpSpPr>
        <p:cxnSp>
          <p:nvCxnSpPr>
            <p:cNvPr id="17" name="Gerade Verbindung 16"/>
            <p:cNvCxnSpPr/>
            <p:nvPr/>
          </p:nvCxnSpPr>
          <p:spPr bwMode="auto">
            <a:xfrm>
              <a:off x="5439225" y="4293096"/>
              <a:ext cx="0" cy="432048"/>
            </a:xfrm>
            <a:prstGeom prst="line">
              <a:avLst/>
            </a:prstGeom>
            <a:noFill/>
            <a:ln w="38100" cap="flat" cmpd="sng" algn="ctr">
              <a:solidFill>
                <a:schemeClr val="accent1"/>
              </a:solidFill>
              <a:prstDash val="solid"/>
              <a:round/>
              <a:headEnd type="none" w="med" len="med"/>
              <a:tailEnd type="none" w="med" len="med"/>
            </a:ln>
            <a:effectLst/>
          </p:spPr>
        </p:cxnSp>
        <p:sp>
          <p:nvSpPr>
            <p:cNvPr id="18" name="Rechteck 17"/>
            <p:cNvSpPr/>
            <p:nvPr/>
          </p:nvSpPr>
          <p:spPr bwMode="auto">
            <a:xfrm>
              <a:off x="5583241"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9" name="Rechteck 18"/>
            <p:cNvSpPr/>
            <p:nvPr/>
          </p:nvSpPr>
          <p:spPr bwMode="auto">
            <a:xfrm>
              <a:off x="6591353" y="4293096"/>
              <a:ext cx="504056" cy="216024"/>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21" name="Rechteck 20"/>
            <p:cNvSpPr/>
            <p:nvPr/>
          </p:nvSpPr>
          <p:spPr bwMode="auto">
            <a:xfrm>
              <a:off x="6087297" y="4526030"/>
              <a:ext cx="504056"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22" name="Rechteck 21"/>
            <p:cNvSpPr/>
            <p:nvPr/>
          </p:nvSpPr>
          <p:spPr bwMode="auto">
            <a:xfrm>
              <a:off x="7095409" y="4509120"/>
              <a:ext cx="504056" cy="21602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23" name="Gerade Verbindung 22"/>
            <p:cNvCxnSpPr/>
            <p:nvPr/>
          </p:nvCxnSpPr>
          <p:spPr bwMode="auto">
            <a:xfrm>
              <a:off x="5439225" y="4509120"/>
              <a:ext cx="2520280" cy="0"/>
            </a:xfrm>
            <a:prstGeom prst="line">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sp>
        <p:nvSpPr>
          <p:cNvPr id="3" name="Datumsplatzhalter 2"/>
          <p:cNvSpPr>
            <a:spLocks noGrp="1"/>
          </p:cNvSpPr>
          <p:nvPr>
            <p:ph type="dt" sz="half" idx="10"/>
          </p:nvPr>
        </p:nvSpPr>
        <p:spPr/>
        <p:txBody>
          <a:bodyPr/>
          <a:lstStyle/>
          <a:p>
            <a:fld id="{C0C55052-2735-484F-91B8-00B9E94052E8}" type="datetime1">
              <a:rPr lang="en-GB" smtClean="0"/>
              <a:pPr/>
              <a:t>08/04/2011</a:t>
            </a:fld>
            <a:endParaRPr lang="en-GB"/>
          </a:p>
        </p:txBody>
      </p:sp>
      <p:sp>
        <p:nvSpPr>
          <p:cNvPr id="5" name="Foliennummernplatzhalter 4"/>
          <p:cNvSpPr>
            <a:spLocks noGrp="1"/>
          </p:cNvSpPr>
          <p:nvPr>
            <p:ph type="sldNum" sz="quarter" idx="11"/>
          </p:nvPr>
        </p:nvSpPr>
        <p:spPr/>
        <p:txBody>
          <a:bodyPr/>
          <a:lstStyle/>
          <a:p>
            <a:fld id="{E2521953-DFC4-4140-9FF9-82538832EBA0}" type="slidenum">
              <a:rPr lang="en-GB" smtClean="0"/>
              <a:pPr/>
              <a:t>5</a:t>
            </a:fld>
            <a:endParaRPr lang="en-GB"/>
          </a:p>
        </p:txBody>
      </p:sp>
    </p:spTree>
    <p:extLst>
      <p:ext uri="{BB962C8B-B14F-4D97-AF65-F5344CB8AC3E}">
        <p14:creationId xmlns:p14="http://schemas.microsoft.com/office/powerpoint/2010/main" xmlns="" val="4661033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Motivation</a:t>
            </a:r>
            <a:endParaRPr lang="en-GB" dirty="0"/>
          </a:p>
        </p:txBody>
      </p:sp>
      <p:sp>
        <p:nvSpPr>
          <p:cNvPr id="3" name="Inhaltsplatzhalter 2"/>
          <p:cNvSpPr>
            <a:spLocks noGrp="1"/>
          </p:cNvSpPr>
          <p:nvPr>
            <p:ph idx="1"/>
          </p:nvPr>
        </p:nvSpPr>
        <p:spPr/>
        <p:txBody>
          <a:bodyPr/>
          <a:lstStyle/>
          <a:p>
            <a:r>
              <a:rPr lang="en-GB" dirty="0" smtClean="0"/>
              <a:t>Carrier sense has been challenged in the past and schemes for TDMA, such as </a:t>
            </a:r>
            <a:r>
              <a:rPr lang="en-GB" dirty="0" err="1" smtClean="0"/>
              <a:t>WiMAX</a:t>
            </a:r>
            <a:r>
              <a:rPr lang="en-GB" dirty="0" smtClean="0"/>
              <a:t>, have been proposed as an alternative.</a:t>
            </a:r>
          </a:p>
          <a:p>
            <a:endParaRPr lang="en-GB" dirty="0"/>
          </a:p>
          <a:p>
            <a:r>
              <a:rPr lang="en-GB" dirty="0" smtClean="0"/>
              <a:t>This paper analyses the performance of carrier sense based on a general model to evaluate how close to optimal </a:t>
            </a:r>
            <a:r>
              <a:rPr lang="en-GB" dirty="0"/>
              <a:t>c</a:t>
            </a:r>
            <a:r>
              <a:rPr lang="en-GB" dirty="0" smtClean="0"/>
              <a:t>arrier sense performs</a:t>
            </a:r>
            <a:endParaRPr lang="en-GB" dirty="0"/>
          </a:p>
        </p:txBody>
      </p:sp>
      <p:sp>
        <p:nvSpPr>
          <p:cNvPr id="4" name="Datumsplatzhalter 3"/>
          <p:cNvSpPr>
            <a:spLocks noGrp="1"/>
          </p:cNvSpPr>
          <p:nvPr>
            <p:ph type="dt" sz="half" idx="10"/>
          </p:nvPr>
        </p:nvSpPr>
        <p:spPr/>
        <p:txBody>
          <a:bodyPr/>
          <a:lstStyle/>
          <a:p>
            <a:fld id="{400FC9BB-0A2B-4F35-B131-79FE331F0DD4}" type="datetime1">
              <a:rPr lang="en-GB" smtClean="0"/>
              <a:pPr/>
              <a:t>08/04/2011</a:t>
            </a:fld>
            <a:endParaRPr lang="en-GB"/>
          </a:p>
        </p:txBody>
      </p:sp>
      <p:sp>
        <p:nvSpPr>
          <p:cNvPr id="5" name="Foliennummernplatzhalter 4"/>
          <p:cNvSpPr>
            <a:spLocks noGrp="1"/>
          </p:cNvSpPr>
          <p:nvPr>
            <p:ph type="sldNum" sz="quarter" idx="11"/>
          </p:nvPr>
        </p:nvSpPr>
        <p:spPr/>
        <p:txBody>
          <a:bodyPr/>
          <a:lstStyle/>
          <a:p>
            <a:fld id="{E2521953-DFC4-4140-9FF9-82538832EBA0}" type="slidenum">
              <a:rPr lang="en-GB" smtClean="0"/>
              <a:pPr/>
              <a:t>6</a:t>
            </a:fld>
            <a:endParaRPr lang="en-GB"/>
          </a:p>
        </p:txBody>
      </p:sp>
    </p:spTree>
    <p:extLst>
      <p:ext uri="{BB962C8B-B14F-4D97-AF65-F5344CB8AC3E}">
        <p14:creationId xmlns:p14="http://schemas.microsoft.com/office/powerpoint/2010/main" xmlns="" val="39657645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Model</a:t>
            </a:r>
            <a:endParaRPr lang="en-GB" dirty="0"/>
          </a:p>
        </p:txBody>
      </p:sp>
      <p:cxnSp>
        <p:nvCxnSpPr>
          <p:cNvPr id="5" name="Gerade Verbindung 4"/>
          <p:cNvCxnSpPr/>
          <p:nvPr/>
        </p:nvCxnSpPr>
        <p:spPr bwMode="auto">
          <a:xfrm>
            <a:off x="755576" y="3933056"/>
            <a:ext cx="6327672"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Gerade Verbindung 9"/>
          <p:cNvCxnSpPr/>
          <p:nvPr/>
        </p:nvCxnSpPr>
        <p:spPr bwMode="auto">
          <a:xfrm>
            <a:off x="2555776" y="1772816"/>
            <a:ext cx="0" cy="417646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4" name="Ellipse 13"/>
          <p:cNvSpPr/>
          <p:nvPr/>
        </p:nvSpPr>
        <p:spPr bwMode="auto">
          <a:xfrm>
            <a:off x="2483768" y="3861048"/>
            <a:ext cx="144016" cy="144016"/>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5" name="Ellipse 14"/>
          <p:cNvSpPr/>
          <p:nvPr/>
        </p:nvSpPr>
        <p:spPr bwMode="auto">
          <a:xfrm>
            <a:off x="4572000" y="3861048"/>
            <a:ext cx="144016" cy="144016"/>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6" name="Ellipse 15"/>
          <p:cNvSpPr/>
          <p:nvPr/>
        </p:nvSpPr>
        <p:spPr bwMode="auto">
          <a:xfrm>
            <a:off x="1349642" y="2654914"/>
            <a:ext cx="2556284" cy="2556284"/>
          </a:xfrm>
          <a:prstGeom prst="ellipse">
            <a:avLst/>
          </a:prstGeom>
          <a:noFill/>
          <a:ln>
            <a:solidFill>
              <a:schemeClr val="accent3">
                <a:lumMod val="75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8" name="Ellipse 17"/>
          <p:cNvSpPr/>
          <p:nvPr/>
        </p:nvSpPr>
        <p:spPr bwMode="auto">
          <a:xfrm>
            <a:off x="3365866" y="2654914"/>
            <a:ext cx="2556284" cy="2556284"/>
          </a:xfrm>
          <a:prstGeom prst="ellipse">
            <a:avLst/>
          </a:prstGeom>
          <a:noFill/>
          <a:ln>
            <a:solidFill>
              <a:schemeClr val="accent3">
                <a:lumMod val="75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19" name="Ellipse 18"/>
          <p:cNvSpPr/>
          <p:nvPr/>
        </p:nvSpPr>
        <p:spPr bwMode="auto">
          <a:xfrm>
            <a:off x="5283451" y="3181618"/>
            <a:ext cx="144016" cy="144016"/>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sp>
        <p:nvSpPr>
          <p:cNvPr id="20" name="Ellipse 19"/>
          <p:cNvSpPr/>
          <p:nvPr/>
        </p:nvSpPr>
        <p:spPr bwMode="auto">
          <a:xfrm>
            <a:off x="1547664" y="3356992"/>
            <a:ext cx="144016" cy="144016"/>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GB" sz="1600" b="0" i="0" u="none" strike="noStrike" cap="none" normalizeH="0" baseline="0" smtClean="0">
              <a:ln>
                <a:noFill/>
              </a:ln>
              <a:solidFill>
                <a:srgbClr val="000000"/>
              </a:solidFill>
              <a:effectLst/>
              <a:latin typeface="Arial" charset="0"/>
            </a:endParaRPr>
          </a:p>
        </p:txBody>
      </p:sp>
      <p:cxnSp>
        <p:nvCxnSpPr>
          <p:cNvPr id="22" name="Gerade Verbindung mit Pfeil 21"/>
          <p:cNvCxnSpPr>
            <a:stCxn id="14" idx="1"/>
            <a:endCxn id="20" idx="5"/>
          </p:cNvCxnSpPr>
          <p:nvPr/>
        </p:nvCxnSpPr>
        <p:spPr bwMode="auto">
          <a:xfrm flipH="1" flipV="1">
            <a:off x="1670589" y="3479917"/>
            <a:ext cx="834270" cy="402222"/>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15" idx="7"/>
            <a:endCxn id="19" idx="3"/>
          </p:cNvCxnSpPr>
          <p:nvPr/>
        </p:nvCxnSpPr>
        <p:spPr bwMode="auto">
          <a:xfrm flipV="1">
            <a:off x="4694925" y="3304543"/>
            <a:ext cx="609617" cy="577596"/>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2555776" y="3937590"/>
            <a:ext cx="423514" cy="369332"/>
          </a:xfrm>
          <a:prstGeom prst="rect">
            <a:avLst/>
          </a:prstGeom>
          <a:noFill/>
        </p:spPr>
        <p:txBody>
          <a:bodyPr wrap="none" rtlCol="0">
            <a:spAutoFit/>
          </a:bodyPr>
          <a:lstStyle/>
          <a:p>
            <a:r>
              <a:rPr lang="en-GB" dirty="0" smtClean="0"/>
              <a:t>S</a:t>
            </a:r>
            <a:r>
              <a:rPr lang="en-GB" baseline="-25000" dirty="0" smtClean="0"/>
              <a:t>1</a:t>
            </a:r>
            <a:endParaRPr lang="en-GB" baseline="-25000" dirty="0"/>
          </a:p>
        </p:txBody>
      </p:sp>
      <p:sp>
        <p:nvSpPr>
          <p:cNvPr id="34" name="Textfeld 33"/>
          <p:cNvSpPr txBox="1"/>
          <p:nvPr/>
        </p:nvSpPr>
        <p:spPr>
          <a:xfrm>
            <a:off x="4644008" y="3937590"/>
            <a:ext cx="423514" cy="369332"/>
          </a:xfrm>
          <a:prstGeom prst="rect">
            <a:avLst/>
          </a:prstGeom>
          <a:noFill/>
        </p:spPr>
        <p:txBody>
          <a:bodyPr wrap="none" rtlCol="0">
            <a:spAutoFit/>
          </a:bodyPr>
          <a:lstStyle/>
          <a:p>
            <a:r>
              <a:rPr lang="en-GB" dirty="0" smtClean="0"/>
              <a:t>S</a:t>
            </a:r>
            <a:r>
              <a:rPr lang="en-GB" baseline="-25000" dirty="0"/>
              <a:t>2</a:t>
            </a:r>
          </a:p>
        </p:txBody>
      </p:sp>
      <p:sp>
        <p:nvSpPr>
          <p:cNvPr id="35" name="Textfeld 34"/>
          <p:cNvSpPr txBox="1"/>
          <p:nvPr/>
        </p:nvSpPr>
        <p:spPr>
          <a:xfrm>
            <a:off x="1407915" y="3529075"/>
            <a:ext cx="436338" cy="369332"/>
          </a:xfrm>
          <a:prstGeom prst="rect">
            <a:avLst/>
          </a:prstGeom>
          <a:noFill/>
        </p:spPr>
        <p:txBody>
          <a:bodyPr wrap="none" rtlCol="0">
            <a:spAutoFit/>
          </a:bodyPr>
          <a:lstStyle/>
          <a:p>
            <a:r>
              <a:rPr lang="en-GB" dirty="0"/>
              <a:t>R</a:t>
            </a:r>
            <a:r>
              <a:rPr lang="en-GB" baseline="-25000" dirty="0" smtClean="0"/>
              <a:t>1</a:t>
            </a:r>
            <a:endParaRPr lang="en-GB" baseline="-25000" dirty="0"/>
          </a:p>
        </p:txBody>
      </p:sp>
      <p:sp>
        <p:nvSpPr>
          <p:cNvPr id="36" name="Textfeld 35"/>
          <p:cNvSpPr txBox="1"/>
          <p:nvPr/>
        </p:nvSpPr>
        <p:spPr>
          <a:xfrm>
            <a:off x="5410751" y="3172326"/>
            <a:ext cx="436338" cy="369332"/>
          </a:xfrm>
          <a:prstGeom prst="rect">
            <a:avLst/>
          </a:prstGeom>
          <a:noFill/>
        </p:spPr>
        <p:txBody>
          <a:bodyPr wrap="none" rtlCol="0">
            <a:spAutoFit/>
          </a:bodyPr>
          <a:lstStyle/>
          <a:p>
            <a:r>
              <a:rPr lang="en-GB" dirty="0" smtClean="0"/>
              <a:t>R</a:t>
            </a:r>
            <a:r>
              <a:rPr lang="en-GB" baseline="-25000" dirty="0"/>
              <a:t>2</a:t>
            </a:r>
          </a:p>
        </p:txBody>
      </p:sp>
      <p:cxnSp>
        <p:nvCxnSpPr>
          <p:cNvPr id="38" name="Gerade Verbindung mit Pfeil 37"/>
          <p:cNvCxnSpPr>
            <a:stCxn id="14" idx="7"/>
            <a:endCxn id="16" idx="7"/>
          </p:cNvCxnSpPr>
          <p:nvPr/>
        </p:nvCxnSpPr>
        <p:spPr bwMode="auto">
          <a:xfrm flipV="1">
            <a:off x="2606693" y="3029273"/>
            <a:ext cx="924874" cy="852866"/>
          </a:xfrm>
          <a:prstGeom prst="straightConnector1">
            <a:avLst/>
          </a:prstGeom>
          <a:ln>
            <a:solidFill>
              <a:srgbClr val="FF0000"/>
            </a:solidFill>
            <a:headEnd type="none" w="med" len="med"/>
            <a:tailEnd type="arrow"/>
          </a:ln>
        </p:spPr>
        <p:style>
          <a:lnRef idx="1">
            <a:schemeClr val="accent5"/>
          </a:lnRef>
          <a:fillRef idx="0">
            <a:schemeClr val="accent5"/>
          </a:fillRef>
          <a:effectRef idx="0">
            <a:schemeClr val="accent5"/>
          </a:effectRef>
          <a:fontRef idx="minor">
            <a:schemeClr val="tx1"/>
          </a:fontRef>
        </p:style>
      </p:cxnSp>
      <p:sp>
        <p:nvSpPr>
          <p:cNvPr id="40" name="Textfeld 39"/>
          <p:cNvSpPr txBox="1"/>
          <p:nvPr/>
        </p:nvSpPr>
        <p:spPr>
          <a:xfrm>
            <a:off x="2843585" y="2812286"/>
            <a:ext cx="641522" cy="369332"/>
          </a:xfrm>
          <a:prstGeom prst="rect">
            <a:avLst/>
          </a:prstGeom>
          <a:noFill/>
        </p:spPr>
        <p:txBody>
          <a:bodyPr wrap="none" rtlCol="0">
            <a:spAutoFit/>
          </a:bodyPr>
          <a:lstStyle/>
          <a:p>
            <a:r>
              <a:rPr lang="en-GB" dirty="0" err="1" smtClean="0">
                <a:solidFill>
                  <a:srgbClr val="FF0000"/>
                </a:solidFill>
              </a:rPr>
              <a:t>R</a:t>
            </a:r>
            <a:r>
              <a:rPr lang="en-GB" baseline="-25000" dirty="0" err="1" smtClean="0">
                <a:solidFill>
                  <a:srgbClr val="FF0000"/>
                </a:solidFill>
              </a:rPr>
              <a:t>max</a:t>
            </a:r>
            <a:endParaRPr lang="en-GB" baseline="-25000" dirty="0">
              <a:solidFill>
                <a:srgbClr val="FF0000"/>
              </a:solidFill>
            </a:endParaRPr>
          </a:p>
        </p:txBody>
      </p:sp>
      <p:cxnSp>
        <p:nvCxnSpPr>
          <p:cNvPr id="43" name="Gerade Verbindung mit Pfeil 42"/>
          <p:cNvCxnSpPr/>
          <p:nvPr/>
        </p:nvCxnSpPr>
        <p:spPr bwMode="auto">
          <a:xfrm>
            <a:off x="2555776" y="4581128"/>
            <a:ext cx="2088232" cy="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45" name="Textfeld 44"/>
          <p:cNvSpPr txBox="1"/>
          <p:nvPr/>
        </p:nvSpPr>
        <p:spPr>
          <a:xfrm>
            <a:off x="3730237" y="4596830"/>
            <a:ext cx="351378" cy="369332"/>
          </a:xfrm>
          <a:prstGeom prst="rect">
            <a:avLst/>
          </a:prstGeom>
          <a:noFill/>
        </p:spPr>
        <p:txBody>
          <a:bodyPr wrap="none" rtlCol="0">
            <a:spAutoFit/>
          </a:bodyPr>
          <a:lstStyle/>
          <a:p>
            <a:r>
              <a:rPr lang="en-GB" dirty="0" smtClean="0">
                <a:solidFill>
                  <a:schemeClr val="accent2">
                    <a:lumMod val="75000"/>
                  </a:schemeClr>
                </a:solidFill>
              </a:rPr>
              <a:t>D</a:t>
            </a:r>
            <a:endParaRPr lang="en-GB" dirty="0">
              <a:solidFill>
                <a:schemeClr val="accent2">
                  <a:lumMod val="75000"/>
                </a:schemeClr>
              </a:solidFill>
            </a:endParaRPr>
          </a:p>
        </p:txBody>
      </p:sp>
      <p:sp>
        <p:nvSpPr>
          <p:cNvPr id="3" name="Textfeld 2"/>
          <p:cNvSpPr txBox="1"/>
          <p:nvPr/>
        </p:nvSpPr>
        <p:spPr>
          <a:xfrm>
            <a:off x="5508104" y="1584461"/>
            <a:ext cx="3589444" cy="1200329"/>
          </a:xfrm>
          <a:prstGeom prst="rect">
            <a:avLst/>
          </a:prstGeom>
          <a:noFill/>
        </p:spPr>
        <p:txBody>
          <a:bodyPr wrap="none" rtlCol="0">
            <a:spAutoFit/>
          </a:bodyPr>
          <a:lstStyle/>
          <a:p>
            <a:pPr marL="285750" indent="-285750">
              <a:buFont typeface="Arial" pitchFamily="34" charset="0"/>
              <a:buChar char="•"/>
            </a:pPr>
            <a:r>
              <a:rPr lang="en-GB" dirty="0" smtClean="0"/>
              <a:t>Two sender-receiver pairs</a:t>
            </a:r>
          </a:p>
          <a:p>
            <a:pPr marL="285750" indent="-285750">
              <a:buFont typeface="Arial" pitchFamily="34" charset="0"/>
              <a:buChar char="•"/>
            </a:pPr>
            <a:r>
              <a:rPr lang="en-GB" dirty="0" smtClean="0"/>
              <a:t>Distance between senders: D</a:t>
            </a:r>
          </a:p>
          <a:p>
            <a:pPr marL="285750" indent="-285750">
              <a:buFont typeface="Arial" pitchFamily="34" charset="0"/>
              <a:buChar char="•"/>
            </a:pPr>
            <a:r>
              <a:rPr lang="en-GB" dirty="0" smtClean="0"/>
              <a:t>Average over all possible</a:t>
            </a:r>
            <a:br>
              <a:rPr lang="en-GB" dirty="0" smtClean="0"/>
            </a:br>
            <a:r>
              <a:rPr lang="en-GB" dirty="0" smtClean="0"/>
              <a:t>receiver locations within </a:t>
            </a:r>
            <a:r>
              <a:rPr lang="en-GB" dirty="0" err="1" smtClean="0"/>
              <a:t>R</a:t>
            </a:r>
            <a:r>
              <a:rPr lang="en-GB" baseline="-25000" dirty="0" err="1" smtClean="0"/>
              <a:t>max</a:t>
            </a:r>
            <a:endParaRPr lang="en-GB" baseline="-25000" dirty="0"/>
          </a:p>
        </p:txBody>
      </p:sp>
      <p:sp>
        <p:nvSpPr>
          <p:cNvPr id="4" name="Datumsplatzhalter 3"/>
          <p:cNvSpPr>
            <a:spLocks noGrp="1"/>
          </p:cNvSpPr>
          <p:nvPr>
            <p:ph type="dt" sz="half" idx="10"/>
          </p:nvPr>
        </p:nvSpPr>
        <p:spPr/>
        <p:txBody>
          <a:bodyPr/>
          <a:lstStyle/>
          <a:p>
            <a:fld id="{ECB027D5-0DD9-4B25-9110-2BB47A35AD53}" type="datetime1">
              <a:rPr lang="en-GB" smtClean="0"/>
              <a:pPr/>
              <a:t>08/04/2011</a:t>
            </a:fld>
            <a:endParaRPr lang="en-GB"/>
          </a:p>
        </p:txBody>
      </p:sp>
      <p:sp>
        <p:nvSpPr>
          <p:cNvPr id="6" name="Foliennummernplatzhalter 5"/>
          <p:cNvSpPr>
            <a:spLocks noGrp="1"/>
          </p:cNvSpPr>
          <p:nvPr>
            <p:ph type="sldNum" sz="quarter" idx="11"/>
          </p:nvPr>
        </p:nvSpPr>
        <p:spPr/>
        <p:txBody>
          <a:bodyPr/>
          <a:lstStyle/>
          <a:p>
            <a:fld id="{E2521953-DFC4-4140-9FF9-82538832EBA0}" type="slidenum">
              <a:rPr lang="en-GB" smtClean="0"/>
              <a:pPr/>
              <a:t>7</a:t>
            </a:fld>
            <a:endParaRPr lang="en-GB"/>
          </a:p>
        </p:txBody>
      </p:sp>
    </p:spTree>
    <p:extLst>
      <p:ext uri="{BB962C8B-B14F-4D97-AF65-F5344CB8AC3E}">
        <p14:creationId xmlns:p14="http://schemas.microsoft.com/office/powerpoint/2010/main" xmlns="" val="34280015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Capacity Model</a:t>
            </a:r>
            <a:endParaRPr lang="en-GB" dirty="0"/>
          </a:p>
        </p:txBody>
      </p:sp>
      <p:sp>
        <p:nvSpPr>
          <p:cNvPr id="3" name="Inhaltsplatzhalter 2"/>
          <p:cNvSpPr>
            <a:spLocks noGrp="1"/>
          </p:cNvSpPr>
          <p:nvPr>
            <p:ph idx="1"/>
          </p:nvPr>
        </p:nvSpPr>
        <p:spPr/>
        <p:txBody>
          <a:bodyPr/>
          <a:lstStyle/>
          <a:p>
            <a:r>
              <a:rPr lang="en-GB" dirty="0" smtClean="0"/>
              <a:t>Shannon’s capacity formula:</a:t>
            </a:r>
          </a:p>
          <a:p>
            <a:endParaRPr lang="en-GB" dirty="0" smtClean="0"/>
          </a:p>
          <a:p>
            <a:endParaRPr lang="en-GB" dirty="0"/>
          </a:p>
          <a:p>
            <a:endParaRPr lang="en-GB" dirty="0" smtClean="0"/>
          </a:p>
          <a:p>
            <a:endParaRPr lang="en-GB" dirty="0" smtClean="0"/>
          </a:p>
          <a:p>
            <a:pPr marL="0" indent="0">
              <a:buNone/>
            </a:pPr>
            <a:endParaRPr lang="en-GB" dirty="0" smtClean="0"/>
          </a:p>
        </p:txBody>
      </p:sp>
      <mc:AlternateContent xmlns:mc="http://schemas.openxmlformats.org/markup-compatibility/2006">
        <mc:Choice xmlns:a14="http://schemas.microsoft.com/office/drawing/2010/main" xmlns="" Requires="a14">
          <p:sp>
            <p:nvSpPr>
              <p:cNvPr id="5" name="Textfeld 4"/>
              <p:cNvSpPr txBox="1"/>
              <p:nvPr/>
            </p:nvSpPr>
            <p:spPr>
              <a:xfrm>
                <a:off x="1187624" y="2420888"/>
                <a:ext cx="459286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a:rPr>
                          </m:ctrlPr>
                        </m:fPr>
                        <m:num>
                          <m:r>
                            <a:rPr lang="de-CH" b="0" i="1" smtClean="0">
                              <a:latin typeface="Cambria Math"/>
                            </a:rPr>
                            <m:t>𝐶𝑎𝑝𝑎𝑐𝑖𝑡𝑦</m:t>
                          </m:r>
                          <m:r>
                            <a:rPr lang="de-CH" b="0" i="1" smtClean="0">
                              <a:latin typeface="Cambria Math"/>
                            </a:rPr>
                            <m:t> [</m:t>
                          </m:r>
                          <m:r>
                            <a:rPr lang="de-CH" b="0" i="1" smtClean="0">
                              <a:latin typeface="Cambria Math"/>
                            </a:rPr>
                            <m:t>𝑏𝑖𝑡𝑠</m:t>
                          </m:r>
                          <m:r>
                            <a:rPr lang="de-CH" b="0" i="1" smtClean="0">
                              <a:latin typeface="Cambria Math"/>
                            </a:rPr>
                            <m:t>]</m:t>
                          </m:r>
                        </m:num>
                        <m:den>
                          <m:r>
                            <a:rPr lang="de-CH" b="0" i="1" smtClean="0">
                              <a:latin typeface="Cambria Math"/>
                            </a:rPr>
                            <m:t>𝐵𝑎𝑛𝑑𝑤𝑖𝑑𝑡h</m:t>
                          </m:r>
                          <m:r>
                            <a:rPr lang="de-CH" b="0" i="1" smtClean="0">
                              <a:latin typeface="Cambria Math"/>
                            </a:rPr>
                            <m:t> [</m:t>
                          </m:r>
                          <m:r>
                            <a:rPr lang="de-CH" b="0" i="1" smtClean="0">
                              <a:latin typeface="Cambria Math"/>
                            </a:rPr>
                            <m:t>𝐻𝑧</m:t>
                          </m:r>
                          <m:r>
                            <a:rPr lang="de-CH" b="0" i="1" smtClean="0">
                              <a:latin typeface="Cambria Math"/>
                            </a:rPr>
                            <m:t>]</m:t>
                          </m:r>
                        </m:den>
                      </m:f>
                      <m:r>
                        <a:rPr lang="de-CH" b="0" i="1" smtClean="0">
                          <a:latin typeface="Cambria Math"/>
                        </a:rPr>
                        <m:t>= </m:t>
                      </m:r>
                      <m:func>
                        <m:funcPr>
                          <m:ctrlPr>
                            <a:rPr lang="de-CH" b="0" i="1" smtClean="0">
                              <a:latin typeface="Cambria Math"/>
                            </a:rPr>
                          </m:ctrlPr>
                        </m:funcPr>
                        <m:fName>
                          <m:sSub>
                            <m:sSubPr>
                              <m:ctrlPr>
                                <a:rPr lang="de-CH" b="0" i="1" smtClean="0">
                                  <a:latin typeface="Cambria Math"/>
                                </a:rPr>
                              </m:ctrlPr>
                            </m:sSubPr>
                            <m:e>
                              <m:r>
                                <m:rPr>
                                  <m:sty m:val="p"/>
                                </m:rPr>
                                <a:rPr lang="de-CH" b="0" i="0" smtClean="0">
                                  <a:latin typeface="Cambria Math"/>
                                </a:rPr>
                                <m:t>log</m:t>
                              </m:r>
                            </m:e>
                            <m:sub>
                              <m:r>
                                <a:rPr lang="de-CH" b="0" i="1" smtClean="0">
                                  <a:latin typeface="Cambria Math"/>
                                </a:rPr>
                                <m:t>2</m:t>
                              </m:r>
                            </m:sub>
                          </m:sSub>
                        </m:fName>
                        <m:e>
                          <m:d>
                            <m:dPr>
                              <m:ctrlPr>
                                <a:rPr lang="de-CH" i="1">
                                  <a:latin typeface="Cambria Math"/>
                                </a:rPr>
                              </m:ctrlPr>
                            </m:dPr>
                            <m:e>
                              <m:r>
                                <a:rPr lang="de-CH" i="1">
                                  <a:latin typeface="Cambria Math"/>
                                </a:rPr>
                                <m:t>1+ </m:t>
                              </m:r>
                              <m:f>
                                <m:fPr>
                                  <m:ctrlPr>
                                    <a:rPr lang="de-CH" i="1">
                                      <a:latin typeface="Cambria Math"/>
                                    </a:rPr>
                                  </m:ctrlPr>
                                </m:fPr>
                                <m:num>
                                  <m:r>
                                    <a:rPr lang="de-CH" i="1">
                                      <a:latin typeface="Cambria Math"/>
                                    </a:rPr>
                                    <m:t>𝑆𝑖𝑔𝑛𝑎𝑙</m:t>
                                  </m:r>
                                  <m:r>
                                    <a:rPr lang="de-CH" i="1">
                                      <a:latin typeface="Cambria Math"/>
                                    </a:rPr>
                                    <m:t> [</m:t>
                                  </m:r>
                                  <m:r>
                                    <a:rPr lang="de-CH" i="1">
                                      <a:latin typeface="Cambria Math"/>
                                    </a:rPr>
                                    <m:t>𝑊</m:t>
                                  </m:r>
                                  <m:r>
                                    <a:rPr lang="de-CH" i="1">
                                      <a:latin typeface="Cambria Math"/>
                                    </a:rPr>
                                    <m:t>]</m:t>
                                  </m:r>
                                </m:num>
                                <m:den>
                                  <m:r>
                                    <a:rPr lang="de-CH" i="1">
                                      <a:latin typeface="Cambria Math"/>
                                    </a:rPr>
                                    <m:t>𝑁𝑜𝑖𝑠𝑒</m:t>
                                  </m:r>
                                  <m:r>
                                    <a:rPr lang="de-CH" i="1">
                                      <a:latin typeface="Cambria Math"/>
                                    </a:rPr>
                                    <m:t> [</m:t>
                                  </m:r>
                                  <m:r>
                                    <a:rPr lang="de-CH" i="1">
                                      <a:latin typeface="Cambria Math"/>
                                    </a:rPr>
                                    <m:t>𝑊</m:t>
                                  </m:r>
                                  <m:r>
                                    <a:rPr lang="de-CH" i="1">
                                      <a:latin typeface="Cambria Math"/>
                                    </a:rPr>
                                    <m:t>]</m:t>
                                  </m:r>
                                </m:den>
                              </m:f>
                            </m:e>
                          </m:d>
                        </m:e>
                      </m:func>
                    </m:oMath>
                  </m:oMathPara>
                </a14:m>
                <a:endParaRPr lang="en-GB" dirty="0"/>
              </a:p>
            </p:txBody>
          </p:sp>
        </mc:Choice>
        <mc:Fallback>
          <p:sp>
            <p:nvSpPr>
              <p:cNvPr id="5" name="Textfeld 4"/>
              <p:cNvSpPr txBox="1">
                <a:spLocks noRot="1" noChangeAspect="1" noMove="1" noResize="1" noEditPoints="1" noAdjustHandles="1" noChangeArrowheads="1" noChangeShapeType="1" noTextEdit="1"/>
              </p:cNvSpPr>
              <p:nvPr/>
            </p:nvSpPr>
            <p:spPr>
              <a:xfrm>
                <a:off x="1187624" y="2420888"/>
                <a:ext cx="4592860" cy="714683"/>
              </a:xfrm>
              <a:prstGeom prst="rect">
                <a:avLst/>
              </a:prstGeom>
              <a:blipFill rotWithShape="1">
                <a:blip r:embed="rId2" cstate="print"/>
                <a:stretch>
                  <a:fillRect/>
                </a:stretch>
              </a:blipFill>
            </p:spPr>
            <p:txBody>
              <a:bodyPr/>
              <a:lstStyle/>
              <a:p>
                <a:r>
                  <a:rPr lang="en-GB">
                    <a:noFill/>
                  </a:rPr>
                  <a:t> </a:t>
                </a:r>
              </a:p>
            </p:txBody>
          </p:sp>
        </mc:Fallback>
      </mc:AlternateContent>
      <p:cxnSp>
        <p:nvCxnSpPr>
          <p:cNvPr id="45" name="Gerade Verbindung mit Pfeil 44"/>
          <p:cNvCxnSpPr>
            <a:stCxn id="7" idx="1"/>
          </p:cNvCxnSpPr>
          <p:nvPr/>
        </p:nvCxnSpPr>
        <p:spPr bwMode="auto">
          <a:xfrm flipH="1" flipV="1">
            <a:off x="4824028" y="3141162"/>
            <a:ext cx="1440160" cy="473394"/>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mc:AlternateContent xmlns:mc="http://schemas.openxmlformats.org/markup-compatibility/2006">
        <mc:Choice xmlns:a14="http://schemas.microsoft.com/office/drawing/2010/main" xmlns="" Requires="a14">
          <p:sp>
            <p:nvSpPr>
              <p:cNvPr id="7" name="Textfeld 6"/>
              <p:cNvSpPr txBox="1"/>
              <p:nvPr/>
            </p:nvSpPr>
            <p:spPr>
              <a:xfrm>
                <a:off x="6264188" y="3185977"/>
                <a:ext cx="2689647" cy="85715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sz="1600" dirty="0" smtClean="0"/>
                  <a:t>usually given in dB:</a:t>
                </a:r>
              </a:p>
              <a:p>
                <a:pPr/>
                <a14:m>
                  <m:oMathPara xmlns:m="http://schemas.openxmlformats.org/officeDocument/2006/math">
                    <m:oMathParaPr>
                      <m:jc m:val="centerGroup"/>
                    </m:oMathParaPr>
                    <m:oMath xmlns:m="http://schemas.openxmlformats.org/officeDocument/2006/math">
                      <m:r>
                        <a:rPr lang="de-CH" b="0" i="1" smtClean="0">
                          <a:latin typeface="Cambria Math"/>
                        </a:rPr>
                        <m:t>𝑆𝑁𝑅</m:t>
                      </m:r>
                      <m:r>
                        <a:rPr lang="de-CH" b="0" i="1" smtClean="0">
                          <a:latin typeface="Cambria Math"/>
                        </a:rPr>
                        <m:t> </m:t>
                      </m:r>
                      <m:d>
                        <m:dPr>
                          <m:begChr m:val="["/>
                          <m:endChr m:val="]"/>
                          <m:ctrlPr>
                            <a:rPr lang="de-CH" b="0" i="1" smtClean="0">
                              <a:latin typeface="Cambria Math"/>
                            </a:rPr>
                          </m:ctrlPr>
                        </m:dPr>
                        <m:e>
                          <m:r>
                            <a:rPr lang="de-CH" b="0" i="1" smtClean="0">
                              <a:latin typeface="Cambria Math"/>
                            </a:rPr>
                            <m:t>𝑑𝐵</m:t>
                          </m:r>
                        </m:e>
                      </m:d>
                      <m:r>
                        <a:rPr lang="de-CH" b="0" i="1" smtClean="0">
                          <a:latin typeface="Cambria Math"/>
                        </a:rPr>
                        <m:t>=10∗</m:t>
                      </m:r>
                      <m:func>
                        <m:funcPr>
                          <m:ctrlPr>
                            <a:rPr lang="de-CH" b="0" i="1" smtClean="0">
                              <a:latin typeface="Cambria Math"/>
                            </a:rPr>
                          </m:ctrlPr>
                        </m:funcPr>
                        <m:fName>
                          <m:sSub>
                            <m:sSubPr>
                              <m:ctrlPr>
                                <a:rPr lang="de-CH" b="0" i="1" smtClean="0">
                                  <a:latin typeface="Cambria Math"/>
                                </a:rPr>
                              </m:ctrlPr>
                            </m:sSubPr>
                            <m:e>
                              <m:r>
                                <m:rPr>
                                  <m:sty m:val="p"/>
                                </m:rPr>
                                <a:rPr lang="de-CH" b="0" i="0" smtClean="0">
                                  <a:latin typeface="Cambria Math"/>
                                </a:rPr>
                                <m:t>log</m:t>
                              </m:r>
                            </m:e>
                            <m:sub>
                              <m:r>
                                <a:rPr lang="de-CH" b="0" i="1" smtClean="0">
                                  <a:latin typeface="Cambria Math"/>
                                </a:rPr>
                                <m:t>10</m:t>
                              </m:r>
                            </m:sub>
                          </m:sSub>
                        </m:fName>
                        <m:e>
                          <m:f>
                            <m:fPr>
                              <m:ctrlPr>
                                <a:rPr lang="de-CH" b="0" i="1" smtClean="0">
                                  <a:latin typeface="Cambria Math"/>
                                </a:rPr>
                              </m:ctrlPr>
                            </m:fPr>
                            <m:num>
                              <m:r>
                                <a:rPr lang="de-CH" b="0" i="1" smtClean="0">
                                  <a:latin typeface="Cambria Math"/>
                                </a:rPr>
                                <m:t>𝑆</m:t>
                              </m:r>
                            </m:num>
                            <m:den>
                              <m:r>
                                <a:rPr lang="de-CH" b="0" i="1" smtClean="0">
                                  <a:latin typeface="Cambria Math"/>
                                </a:rPr>
                                <m:t>𝑁</m:t>
                              </m:r>
                            </m:den>
                          </m:f>
                        </m:e>
                      </m:func>
                    </m:oMath>
                  </m:oMathPara>
                </a14:m>
                <a:endParaRPr lang="en-GB" dirty="0"/>
              </a:p>
            </p:txBody>
          </p:sp>
        </mc:Choice>
        <mc:Fallback>
          <p:sp>
            <p:nvSpPr>
              <p:cNvPr id="7" name="Textfeld 6"/>
              <p:cNvSpPr txBox="1">
                <a:spLocks noRot="1" noChangeAspect="1" noMove="1" noResize="1" noEditPoints="1" noAdjustHandles="1" noChangeArrowheads="1" noChangeShapeType="1" noTextEdit="1"/>
              </p:cNvSpPr>
              <p:nvPr/>
            </p:nvSpPr>
            <p:spPr>
              <a:xfrm>
                <a:off x="6264188" y="3185977"/>
                <a:ext cx="2689647" cy="857158"/>
              </a:xfrm>
              <a:prstGeom prst="rect">
                <a:avLst/>
              </a:prstGeom>
              <a:blipFill rotWithShape="1">
                <a:blip r:embed="rId3" cstate="print"/>
                <a:stretch>
                  <a:fillRect/>
                </a:stretch>
              </a:blipFill>
            </p:spPr>
            <p:txBody>
              <a:bodyPr/>
              <a:lstStyle/>
              <a:p>
                <a:r>
                  <a:rPr lang="en-GB">
                    <a:noFill/>
                  </a:rPr>
                  <a:t> </a:t>
                </a:r>
              </a:p>
            </p:txBody>
          </p:sp>
        </mc:Fallback>
      </mc:AlternateContent>
      <p:sp>
        <p:nvSpPr>
          <p:cNvPr id="4" name="Datumsplatzhalter 3"/>
          <p:cNvSpPr>
            <a:spLocks noGrp="1"/>
          </p:cNvSpPr>
          <p:nvPr>
            <p:ph type="dt" sz="half" idx="10"/>
          </p:nvPr>
        </p:nvSpPr>
        <p:spPr/>
        <p:txBody>
          <a:bodyPr/>
          <a:lstStyle/>
          <a:p>
            <a:fld id="{24D302E2-9F00-4BCD-9D4D-84E8E8CAF284}" type="datetime1">
              <a:rPr lang="en-GB" smtClean="0"/>
              <a:pPr/>
              <a:t>08/04/2011</a:t>
            </a:fld>
            <a:endParaRPr lang="en-GB"/>
          </a:p>
        </p:txBody>
      </p:sp>
      <p:sp>
        <p:nvSpPr>
          <p:cNvPr id="8" name="Foliennummernplatzhalter 7"/>
          <p:cNvSpPr>
            <a:spLocks noGrp="1"/>
          </p:cNvSpPr>
          <p:nvPr>
            <p:ph type="sldNum" sz="quarter" idx="11"/>
          </p:nvPr>
        </p:nvSpPr>
        <p:spPr/>
        <p:txBody>
          <a:bodyPr/>
          <a:lstStyle/>
          <a:p>
            <a:fld id="{E2521953-DFC4-4140-9FF9-82538832EBA0}" type="slidenum">
              <a:rPr lang="en-GB" smtClean="0"/>
              <a:pPr/>
              <a:t>8</a:t>
            </a:fld>
            <a:endParaRPr lang="en-GB"/>
          </a:p>
        </p:txBody>
      </p:sp>
    </p:spTree>
    <p:extLst>
      <p:ext uri="{BB962C8B-B14F-4D97-AF65-F5344CB8AC3E}">
        <p14:creationId xmlns:p14="http://schemas.microsoft.com/office/powerpoint/2010/main" xmlns="" val="185999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Capacity Model</a:t>
            </a:r>
            <a:endParaRPr lang="en-GB" dirty="0"/>
          </a:p>
        </p:txBody>
      </p:sp>
      <p:sp>
        <p:nvSpPr>
          <p:cNvPr id="3" name="Inhaltsplatzhalter 2"/>
          <p:cNvSpPr>
            <a:spLocks noGrp="1"/>
          </p:cNvSpPr>
          <p:nvPr>
            <p:ph idx="1"/>
          </p:nvPr>
        </p:nvSpPr>
        <p:spPr/>
        <p:txBody>
          <a:bodyPr/>
          <a:lstStyle/>
          <a:p>
            <a:r>
              <a:rPr lang="en-GB" dirty="0" smtClean="0"/>
              <a:t>Shannon’s capacity formula:</a:t>
            </a:r>
          </a:p>
          <a:p>
            <a:endParaRPr lang="en-GB" dirty="0" smtClean="0"/>
          </a:p>
          <a:p>
            <a:endParaRPr lang="en-GB" dirty="0"/>
          </a:p>
          <a:p>
            <a:endParaRPr lang="en-GB" dirty="0" smtClean="0"/>
          </a:p>
          <a:p>
            <a:endParaRPr lang="en-GB" dirty="0" smtClean="0"/>
          </a:p>
          <a:p>
            <a:r>
              <a:rPr lang="en-GB" dirty="0" smtClean="0"/>
              <a:t>And with interference:</a:t>
            </a:r>
          </a:p>
          <a:p>
            <a:pPr marL="0" indent="0">
              <a:buNone/>
            </a:pPr>
            <a:endParaRPr lang="en-GB" dirty="0" smtClean="0"/>
          </a:p>
        </p:txBody>
      </p:sp>
      <mc:AlternateContent xmlns:mc="http://schemas.openxmlformats.org/markup-compatibility/2006">
        <mc:Choice xmlns:a14="http://schemas.microsoft.com/office/drawing/2010/main" xmlns="" Requires="a14">
          <p:sp>
            <p:nvSpPr>
              <p:cNvPr id="6" name="Textfeld 5"/>
              <p:cNvSpPr txBox="1"/>
              <p:nvPr/>
            </p:nvSpPr>
            <p:spPr>
              <a:xfrm>
                <a:off x="1187623" y="4581128"/>
                <a:ext cx="6529608"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a:rPr>
                          </m:ctrlPr>
                        </m:fPr>
                        <m:num>
                          <m:r>
                            <a:rPr lang="de-CH" b="0" i="1" smtClean="0">
                              <a:latin typeface="Cambria Math"/>
                            </a:rPr>
                            <m:t>𝐶𝑎𝑝𝑎𝑐𝑖𝑡𝑦</m:t>
                          </m:r>
                          <m:r>
                            <a:rPr lang="de-CH" b="0" i="1" smtClean="0">
                              <a:latin typeface="Cambria Math"/>
                            </a:rPr>
                            <m:t> [</m:t>
                          </m:r>
                          <m:r>
                            <a:rPr lang="de-CH" b="0" i="1" smtClean="0">
                              <a:latin typeface="Cambria Math"/>
                            </a:rPr>
                            <m:t>𝑏𝑖𝑡𝑠</m:t>
                          </m:r>
                          <m:r>
                            <a:rPr lang="de-CH" b="0" i="1" smtClean="0">
                              <a:latin typeface="Cambria Math"/>
                            </a:rPr>
                            <m:t>]</m:t>
                          </m:r>
                        </m:num>
                        <m:den>
                          <m:r>
                            <a:rPr lang="de-CH" b="0" i="1" smtClean="0">
                              <a:latin typeface="Cambria Math"/>
                            </a:rPr>
                            <m:t>𝐵𝑎𝑛𝑑𝑤𝑖𝑑𝑡h</m:t>
                          </m:r>
                          <m:r>
                            <a:rPr lang="de-CH" b="0" i="1" smtClean="0">
                              <a:latin typeface="Cambria Math"/>
                            </a:rPr>
                            <m:t> [</m:t>
                          </m:r>
                          <m:r>
                            <a:rPr lang="de-CH" b="0" i="1" smtClean="0">
                              <a:latin typeface="Cambria Math"/>
                            </a:rPr>
                            <m:t>𝐻𝑧</m:t>
                          </m:r>
                          <m:r>
                            <a:rPr lang="de-CH" b="0" i="1" smtClean="0">
                              <a:latin typeface="Cambria Math"/>
                            </a:rPr>
                            <m:t>]</m:t>
                          </m:r>
                        </m:den>
                      </m:f>
                      <m:r>
                        <a:rPr lang="de-CH" b="0" i="1" smtClean="0">
                          <a:latin typeface="Cambria Math"/>
                        </a:rPr>
                        <m:t>= </m:t>
                      </m:r>
                      <m:func>
                        <m:funcPr>
                          <m:ctrlPr>
                            <a:rPr lang="de-CH" b="0" i="1" smtClean="0">
                              <a:latin typeface="Cambria Math"/>
                            </a:rPr>
                          </m:ctrlPr>
                        </m:funcPr>
                        <m:fName>
                          <m:sSub>
                            <m:sSubPr>
                              <m:ctrlPr>
                                <a:rPr lang="de-CH" b="0" i="1" smtClean="0">
                                  <a:latin typeface="Cambria Math"/>
                                </a:rPr>
                              </m:ctrlPr>
                            </m:sSubPr>
                            <m:e>
                              <m:r>
                                <m:rPr>
                                  <m:sty m:val="p"/>
                                </m:rPr>
                                <a:rPr lang="de-CH" b="0" i="0" smtClean="0">
                                  <a:latin typeface="Cambria Math"/>
                                </a:rPr>
                                <m:t>log</m:t>
                              </m:r>
                            </m:e>
                            <m:sub>
                              <m:r>
                                <a:rPr lang="de-CH" b="0" i="1" smtClean="0">
                                  <a:latin typeface="Cambria Math"/>
                                </a:rPr>
                                <m:t>2</m:t>
                              </m:r>
                            </m:sub>
                          </m:sSub>
                        </m:fName>
                        <m:e>
                          <m:d>
                            <m:dPr>
                              <m:ctrlPr>
                                <a:rPr lang="de-CH" i="1">
                                  <a:latin typeface="Cambria Math"/>
                                </a:rPr>
                              </m:ctrlPr>
                            </m:dPr>
                            <m:e>
                              <m:r>
                                <a:rPr lang="de-CH" i="1">
                                  <a:latin typeface="Cambria Math"/>
                                </a:rPr>
                                <m:t>1+ </m:t>
                              </m:r>
                              <m:f>
                                <m:fPr>
                                  <m:ctrlPr>
                                    <a:rPr lang="de-CH" i="1">
                                      <a:latin typeface="Cambria Math"/>
                                    </a:rPr>
                                  </m:ctrlPr>
                                </m:fPr>
                                <m:num>
                                  <m:r>
                                    <a:rPr lang="de-CH" i="1">
                                      <a:latin typeface="Cambria Math"/>
                                    </a:rPr>
                                    <m:t>𝑆𝑖𝑔𝑛𝑎𝑙</m:t>
                                  </m:r>
                                  <m:r>
                                    <a:rPr lang="de-CH" i="1">
                                      <a:latin typeface="Cambria Math"/>
                                    </a:rPr>
                                    <m:t> [</m:t>
                                  </m:r>
                                  <m:r>
                                    <a:rPr lang="de-CH" i="1">
                                      <a:latin typeface="Cambria Math"/>
                                    </a:rPr>
                                    <m:t>𝑊</m:t>
                                  </m:r>
                                  <m:r>
                                    <a:rPr lang="de-CH" i="1">
                                      <a:latin typeface="Cambria Math"/>
                                    </a:rPr>
                                    <m:t>]</m:t>
                                  </m:r>
                                </m:num>
                                <m:den>
                                  <m:r>
                                    <a:rPr lang="de-CH" i="1">
                                      <a:latin typeface="Cambria Math"/>
                                    </a:rPr>
                                    <m:t>𝑁𝑜𝑖𝑠𝑒</m:t>
                                  </m:r>
                                  <m:d>
                                    <m:dPr>
                                      <m:begChr m:val="["/>
                                      <m:endChr m:val="]"/>
                                      <m:ctrlPr>
                                        <a:rPr lang="de-CH" i="1">
                                          <a:latin typeface="Cambria Math"/>
                                        </a:rPr>
                                      </m:ctrlPr>
                                    </m:dPr>
                                    <m:e>
                                      <m:r>
                                        <a:rPr lang="de-CH" i="1">
                                          <a:latin typeface="Cambria Math"/>
                                        </a:rPr>
                                        <m:t>𝑊</m:t>
                                      </m:r>
                                    </m:e>
                                  </m:d>
                                  <m:r>
                                    <a:rPr lang="de-CH" i="1">
                                      <a:latin typeface="Cambria Math"/>
                                    </a:rPr>
                                    <m:t>+</m:t>
                                  </m:r>
                                  <m:r>
                                    <a:rPr lang="de-CH" i="1">
                                      <a:latin typeface="Cambria Math"/>
                                    </a:rPr>
                                    <m:t>𝐼𝑛𝑡𝑒𝑟𝑓𝑒𝑟𝑒𝑛𝑐𝑒</m:t>
                                  </m:r>
                                  <m:r>
                                    <a:rPr lang="de-CH" i="1">
                                      <a:latin typeface="Cambria Math"/>
                                    </a:rPr>
                                    <m:t> [</m:t>
                                  </m:r>
                                  <m:r>
                                    <a:rPr lang="de-CH" i="1">
                                      <a:latin typeface="Cambria Math"/>
                                    </a:rPr>
                                    <m:t>𝑊</m:t>
                                  </m:r>
                                  <m:r>
                                    <a:rPr lang="de-CH" i="1">
                                      <a:latin typeface="Cambria Math"/>
                                    </a:rPr>
                                    <m:t>]</m:t>
                                  </m:r>
                                </m:den>
                              </m:f>
                            </m:e>
                          </m:d>
                        </m:e>
                      </m:func>
                    </m:oMath>
                  </m:oMathPara>
                </a14:m>
                <a:endParaRPr lang="en-GB" dirty="0"/>
              </a:p>
            </p:txBody>
          </p:sp>
        </mc:Choice>
        <mc:Fallback>
          <p:sp>
            <p:nvSpPr>
              <p:cNvPr id="6" name="Textfeld 5"/>
              <p:cNvSpPr txBox="1">
                <a:spLocks noRot="1" noChangeAspect="1" noMove="1" noResize="1" noEditPoints="1" noAdjustHandles="1" noChangeArrowheads="1" noChangeShapeType="1" noTextEdit="1"/>
              </p:cNvSpPr>
              <p:nvPr/>
            </p:nvSpPr>
            <p:spPr>
              <a:xfrm>
                <a:off x="1187623" y="4581128"/>
                <a:ext cx="6529608" cy="714683"/>
              </a:xfrm>
              <a:prstGeom prst="rect">
                <a:avLst/>
              </a:prstGeom>
              <a:blipFill rotWithShape="1">
                <a:blip r:embed="rId2" cstate="print"/>
                <a:stretch>
                  <a:fillRect/>
                </a:stretch>
              </a:blipFill>
            </p:spPr>
            <p:txBody>
              <a:bodyPr/>
              <a:lstStyle/>
              <a:p>
                <a:r>
                  <a:rPr lang="en-GB">
                    <a:noFill/>
                  </a:rPr>
                  <a:t> </a:t>
                </a:r>
              </a:p>
            </p:txBody>
          </p:sp>
        </mc:Fallback>
      </mc:AlternateContent>
      <p:cxnSp>
        <p:nvCxnSpPr>
          <p:cNvPr id="42" name="Gerade Verbindung mit Pfeil 41"/>
          <p:cNvCxnSpPr>
            <a:stCxn id="7" idx="1"/>
          </p:cNvCxnSpPr>
          <p:nvPr/>
        </p:nvCxnSpPr>
        <p:spPr bwMode="auto">
          <a:xfrm flipH="1">
            <a:off x="5472100" y="3614556"/>
            <a:ext cx="792088" cy="942272"/>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45" name="Gerade Verbindung mit Pfeil 44"/>
          <p:cNvCxnSpPr>
            <a:stCxn id="7" idx="1"/>
          </p:cNvCxnSpPr>
          <p:nvPr/>
        </p:nvCxnSpPr>
        <p:spPr bwMode="auto">
          <a:xfrm flipH="1" flipV="1">
            <a:off x="4824028" y="3141162"/>
            <a:ext cx="1440160" cy="473394"/>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mc:AlternateContent xmlns:mc="http://schemas.openxmlformats.org/markup-compatibility/2006">
        <mc:Choice xmlns:a14="http://schemas.microsoft.com/office/drawing/2010/main" xmlns="" Requires="a14">
          <p:sp>
            <p:nvSpPr>
              <p:cNvPr id="7" name="Textfeld 6"/>
              <p:cNvSpPr txBox="1"/>
              <p:nvPr/>
            </p:nvSpPr>
            <p:spPr>
              <a:xfrm>
                <a:off x="6264188" y="3185977"/>
                <a:ext cx="2689647" cy="85715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sz="1600" dirty="0" smtClean="0"/>
                  <a:t>usually given in dB:</a:t>
                </a:r>
              </a:p>
              <a:p>
                <a:pPr/>
                <a14:m>
                  <m:oMathPara xmlns:m="http://schemas.openxmlformats.org/officeDocument/2006/math">
                    <m:oMathParaPr>
                      <m:jc m:val="centerGroup"/>
                    </m:oMathParaPr>
                    <m:oMath xmlns:m="http://schemas.openxmlformats.org/officeDocument/2006/math">
                      <m:r>
                        <a:rPr lang="de-CH" b="0" i="1" smtClean="0">
                          <a:latin typeface="Cambria Math"/>
                        </a:rPr>
                        <m:t>𝑆𝑁𝑅</m:t>
                      </m:r>
                      <m:r>
                        <a:rPr lang="de-CH" b="0" i="1" smtClean="0">
                          <a:latin typeface="Cambria Math"/>
                        </a:rPr>
                        <m:t> </m:t>
                      </m:r>
                      <m:d>
                        <m:dPr>
                          <m:begChr m:val="["/>
                          <m:endChr m:val="]"/>
                          <m:ctrlPr>
                            <a:rPr lang="de-CH" b="0" i="1" smtClean="0">
                              <a:latin typeface="Cambria Math"/>
                            </a:rPr>
                          </m:ctrlPr>
                        </m:dPr>
                        <m:e>
                          <m:r>
                            <a:rPr lang="de-CH" b="0" i="1" smtClean="0">
                              <a:latin typeface="Cambria Math"/>
                            </a:rPr>
                            <m:t>𝑑𝐵</m:t>
                          </m:r>
                        </m:e>
                      </m:d>
                      <m:r>
                        <a:rPr lang="de-CH" b="0" i="1" smtClean="0">
                          <a:latin typeface="Cambria Math"/>
                        </a:rPr>
                        <m:t>=10∗</m:t>
                      </m:r>
                      <m:func>
                        <m:funcPr>
                          <m:ctrlPr>
                            <a:rPr lang="de-CH" b="0" i="1" smtClean="0">
                              <a:latin typeface="Cambria Math"/>
                            </a:rPr>
                          </m:ctrlPr>
                        </m:funcPr>
                        <m:fName>
                          <m:sSub>
                            <m:sSubPr>
                              <m:ctrlPr>
                                <a:rPr lang="de-CH" b="0" i="1" smtClean="0">
                                  <a:latin typeface="Cambria Math"/>
                                </a:rPr>
                              </m:ctrlPr>
                            </m:sSubPr>
                            <m:e>
                              <m:r>
                                <m:rPr>
                                  <m:sty m:val="p"/>
                                </m:rPr>
                                <a:rPr lang="de-CH" b="0" i="0" smtClean="0">
                                  <a:latin typeface="Cambria Math"/>
                                </a:rPr>
                                <m:t>log</m:t>
                              </m:r>
                            </m:e>
                            <m:sub>
                              <m:r>
                                <a:rPr lang="de-CH" b="0" i="1" smtClean="0">
                                  <a:latin typeface="Cambria Math"/>
                                </a:rPr>
                                <m:t>10</m:t>
                              </m:r>
                            </m:sub>
                          </m:sSub>
                        </m:fName>
                        <m:e>
                          <m:f>
                            <m:fPr>
                              <m:ctrlPr>
                                <a:rPr lang="de-CH" b="0" i="1" smtClean="0">
                                  <a:latin typeface="Cambria Math"/>
                                </a:rPr>
                              </m:ctrlPr>
                            </m:fPr>
                            <m:num>
                              <m:r>
                                <a:rPr lang="de-CH" b="0" i="1" smtClean="0">
                                  <a:latin typeface="Cambria Math"/>
                                </a:rPr>
                                <m:t>𝑆</m:t>
                              </m:r>
                            </m:num>
                            <m:den>
                              <m:r>
                                <a:rPr lang="de-CH" b="0" i="1" smtClean="0">
                                  <a:latin typeface="Cambria Math"/>
                                </a:rPr>
                                <m:t>𝑁</m:t>
                              </m:r>
                            </m:den>
                          </m:f>
                        </m:e>
                      </m:func>
                    </m:oMath>
                  </m:oMathPara>
                </a14:m>
                <a:endParaRPr lang="en-GB" dirty="0"/>
              </a:p>
            </p:txBody>
          </p:sp>
        </mc:Choice>
        <mc:Fallback>
          <p:sp>
            <p:nvSpPr>
              <p:cNvPr id="7" name="Textfeld 6"/>
              <p:cNvSpPr txBox="1">
                <a:spLocks noRot="1" noChangeAspect="1" noMove="1" noResize="1" noEditPoints="1" noAdjustHandles="1" noChangeArrowheads="1" noChangeShapeType="1" noTextEdit="1"/>
              </p:cNvSpPr>
              <p:nvPr/>
            </p:nvSpPr>
            <p:spPr>
              <a:xfrm>
                <a:off x="6264188" y="3185977"/>
                <a:ext cx="2689647" cy="857158"/>
              </a:xfrm>
              <a:prstGeom prst="rect">
                <a:avLst/>
              </a:prstGeom>
              <a:blipFill rotWithShape="1">
                <a:blip r:embed="rId3" cstate="print"/>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9" name="Textfeld 8"/>
              <p:cNvSpPr txBox="1"/>
              <p:nvPr/>
            </p:nvSpPr>
            <p:spPr>
              <a:xfrm>
                <a:off x="1187624" y="2420888"/>
                <a:ext cx="459286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a:rPr>
                          </m:ctrlPr>
                        </m:fPr>
                        <m:num>
                          <m:r>
                            <a:rPr lang="de-CH" b="0" i="1" smtClean="0">
                              <a:latin typeface="Cambria Math"/>
                            </a:rPr>
                            <m:t>𝐶𝑎𝑝𝑎𝑐𝑖𝑡𝑦</m:t>
                          </m:r>
                          <m:r>
                            <a:rPr lang="de-CH" b="0" i="1" smtClean="0">
                              <a:latin typeface="Cambria Math"/>
                            </a:rPr>
                            <m:t> [</m:t>
                          </m:r>
                          <m:r>
                            <a:rPr lang="de-CH" b="0" i="1" smtClean="0">
                              <a:latin typeface="Cambria Math"/>
                            </a:rPr>
                            <m:t>𝑏𝑖𝑡𝑠</m:t>
                          </m:r>
                          <m:r>
                            <a:rPr lang="de-CH" b="0" i="1" smtClean="0">
                              <a:latin typeface="Cambria Math"/>
                            </a:rPr>
                            <m:t>]</m:t>
                          </m:r>
                        </m:num>
                        <m:den>
                          <m:r>
                            <a:rPr lang="de-CH" b="0" i="1" smtClean="0">
                              <a:latin typeface="Cambria Math"/>
                            </a:rPr>
                            <m:t>𝐵𝑎𝑛𝑑𝑤𝑖𝑑𝑡h</m:t>
                          </m:r>
                          <m:r>
                            <a:rPr lang="de-CH" b="0" i="1" smtClean="0">
                              <a:latin typeface="Cambria Math"/>
                            </a:rPr>
                            <m:t> [</m:t>
                          </m:r>
                          <m:r>
                            <a:rPr lang="de-CH" b="0" i="1" smtClean="0">
                              <a:latin typeface="Cambria Math"/>
                            </a:rPr>
                            <m:t>𝐻𝑧</m:t>
                          </m:r>
                          <m:r>
                            <a:rPr lang="de-CH" b="0" i="1" smtClean="0">
                              <a:latin typeface="Cambria Math"/>
                            </a:rPr>
                            <m:t>]</m:t>
                          </m:r>
                        </m:den>
                      </m:f>
                      <m:r>
                        <a:rPr lang="de-CH" b="0" i="1" smtClean="0">
                          <a:latin typeface="Cambria Math"/>
                        </a:rPr>
                        <m:t>= </m:t>
                      </m:r>
                      <m:func>
                        <m:funcPr>
                          <m:ctrlPr>
                            <a:rPr lang="de-CH" b="0" i="1" smtClean="0">
                              <a:latin typeface="Cambria Math"/>
                            </a:rPr>
                          </m:ctrlPr>
                        </m:funcPr>
                        <m:fName>
                          <m:sSub>
                            <m:sSubPr>
                              <m:ctrlPr>
                                <a:rPr lang="de-CH" b="0" i="1" smtClean="0">
                                  <a:latin typeface="Cambria Math"/>
                                </a:rPr>
                              </m:ctrlPr>
                            </m:sSubPr>
                            <m:e>
                              <m:r>
                                <m:rPr>
                                  <m:sty m:val="p"/>
                                </m:rPr>
                                <a:rPr lang="de-CH" b="0" i="0" smtClean="0">
                                  <a:latin typeface="Cambria Math"/>
                                </a:rPr>
                                <m:t>log</m:t>
                              </m:r>
                            </m:e>
                            <m:sub>
                              <m:r>
                                <a:rPr lang="de-CH" b="0" i="1" smtClean="0">
                                  <a:latin typeface="Cambria Math"/>
                                </a:rPr>
                                <m:t>2</m:t>
                              </m:r>
                            </m:sub>
                          </m:sSub>
                        </m:fName>
                        <m:e>
                          <m:d>
                            <m:dPr>
                              <m:ctrlPr>
                                <a:rPr lang="de-CH" i="1">
                                  <a:latin typeface="Cambria Math"/>
                                </a:rPr>
                              </m:ctrlPr>
                            </m:dPr>
                            <m:e>
                              <m:r>
                                <a:rPr lang="de-CH" i="1">
                                  <a:latin typeface="Cambria Math"/>
                                </a:rPr>
                                <m:t>1+ </m:t>
                              </m:r>
                              <m:f>
                                <m:fPr>
                                  <m:ctrlPr>
                                    <a:rPr lang="de-CH" i="1">
                                      <a:latin typeface="Cambria Math"/>
                                    </a:rPr>
                                  </m:ctrlPr>
                                </m:fPr>
                                <m:num>
                                  <m:r>
                                    <a:rPr lang="de-CH" i="1">
                                      <a:latin typeface="Cambria Math"/>
                                    </a:rPr>
                                    <m:t>𝑆𝑖𝑔𝑛𝑎𝑙</m:t>
                                  </m:r>
                                  <m:r>
                                    <a:rPr lang="de-CH" i="1">
                                      <a:latin typeface="Cambria Math"/>
                                    </a:rPr>
                                    <m:t> [</m:t>
                                  </m:r>
                                  <m:r>
                                    <a:rPr lang="de-CH" i="1">
                                      <a:latin typeface="Cambria Math"/>
                                    </a:rPr>
                                    <m:t>𝑊</m:t>
                                  </m:r>
                                  <m:r>
                                    <a:rPr lang="de-CH" i="1">
                                      <a:latin typeface="Cambria Math"/>
                                    </a:rPr>
                                    <m:t>]</m:t>
                                  </m:r>
                                </m:num>
                                <m:den>
                                  <m:r>
                                    <a:rPr lang="de-CH" i="1">
                                      <a:latin typeface="Cambria Math"/>
                                    </a:rPr>
                                    <m:t>𝑁𝑜𝑖𝑠𝑒</m:t>
                                  </m:r>
                                  <m:r>
                                    <a:rPr lang="de-CH" i="1">
                                      <a:latin typeface="Cambria Math"/>
                                    </a:rPr>
                                    <m:t> [</m:t>
                                  </m:r>
                                  <m:r>
                                    <a:rPr lang="de-CH" i="1">
                                      <a:latin typeface="Cambria Math"/>
                                    </a:rPr>
                                    <m:t>𝑊</m:t>
                                  </m:r>
                                  <m:r>
                                    <a:rPr lang="de-CH" i="1">
                                      <a:latin typeface="Cambria Math"/>
                                    </a:rPr>
                                    <m:t>]</m:t>
                                  </m:r>
                                </m:den>
                              </m:f>
                            </m:e>
                          </m:d>
                        </m:e>
                      </m:func>
                    </m:oMath>
                  </m:oMathPara>
                </a14:m>
                <a:endParaRPr lang="en-GB" dirty="0"/>
              </a:p>
            </p:txBody>
          </p:sp>
        </mc:Choice>
        <mc:Fallback>
          <p:sp>
            <p:nvSpPr>
              <p:cNvPr id="9" name="Textfeld 8"/>
              <p:cNvSpPr txBox="1">
                <a:spLocks noRot="1" noChangeAspect="1" noMove="1" noResize="1" noEditPoints="1" noAdjustHandles="1" noChangeArrowheads="1" noChangeShapeType="1" noTextEdit="1"/>
              </p:cNvSpPr>
              <p:nvPr/>
            </p:nvSpPr>
            <p:spPr>
              <a:xfrm>
                <a:off x="1187624" y="2420888"/>
                <a:ext cx="4592860" cy="714683"/>
              </a:xfrm>
              <a:prstGeom prst="rect">
                <a:avLst/>
              </a:prstGeom>
              <a:blipFill rotWithShape="1">
                <a:blip r:embed="rId4" cstate="print"/>
                <a:stretch>
                  <a:fillRect/>
                </a:stretch>
              </a:blipFill>
            </p:spPr>
            <p:txBody>
              <a:bodyPr/>
              <a:lstStyle/>
              <a:p>
                <a:r>
                  <a:rPr lang="en-GB">
                    <a:noFill/>
                  </a:rPr>
                  <a:t> </a:t>
                </a:r>
              </a:p>
            </p:txBody>
          </p:sp>
        </mc:Fallback>
      </mc:AlternateContent>
      <p:sp>
        <p:nvSpPr>
          <p:cNvPr id="4" name="Datumsplatzhalter 3"/>
          <p:cNvSpPr>
            <a:spLocks noGrp="1"/>
          </p:cNvSpPr>
          <p:nvPr>
            <p:ph type="dt" sz="half" idx="10"/>
          </p:nvPr>
        </p:nvSpPr>
        <p:spPr/>
        <p:txBody>
          <a:bodyPr/>
          <a:lstStyle/>
          <a:p>
            <a:fld id="{EC08BB65-CD57-46C6-AEBC-47840713A428}" type="datetime1">
              <a:rPr lang="en-GB" smtClean="0"/>
              <a:pPr/>
              <a:t>08/04/2011</a:t>
            </a:fld>
            <a:endParaRPr lang="en-GB"/>
          </a:p>
        </p:txBody>
      </p:sp>
      <p:sp>
        <p:nvSpPr>
          <p:cNvPr id="8" name="Foliennummernplatzhalter 7"/>
          <p:cNvSpPr>
            <a:spLocks noGrp="1"/>
          </p:cNvSpPr>
          <p:nvPr>
            <p:ph type="sldNum" sz="quarter" idx="11"/>
          </p:nvPr>
        </p:nvSpPr>
        <p:spPr/>
        <p:txBody>
          <a:bodyPr/>
          <a:lstStyle/>
          <a:p>
            <a:fld id="{E2521953-DFC4-4140-9FF9-82538832EBA0}" type="slidenum">
              <a:rPr lang="en-GB" smtClean="0"/>
              <a:pPr/>
              <a:t>9</a:t>
            </a:fld>
            <a:endParaRPr lang="en-GB"/>
          </a:p>
        </p:txBody>
      </p:sp>
    </p:spTree>
    <p:extLst>
      <p:ext uri="{BB962C8B-B14F-4D97-AF65-F5344CB8AC3E}">
        <p14:creationId xmlns:p14="http://schemas.microsoft.com/office/powerpoint/2010/main" xmlns="" val="31672546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Master CC ETH Zürich">
  <a:themeElements>
    <a:clrScheme name="ETH">
      <a:dk1>
        <a:srgbClr val="000000"/>
      </a:dk1>
      <a:lt1>
        <a:srgbClr val="FFFFFF"/>
      </a:lt1>
      <a:dk2>
        <a:srgbClr val="000000"/>
      </a:dk2>
      <a:lt2>
        <a:srgbClr val="FFFFFF"/>
      </a:lt2>
      <a:accent1>
        <a:srgbClr val="00335B"/>
      </a:accent1>
      <a:accent2>
        <a:srgbClr val="005091"/>
      </a:accent2>
      <a:accent3>
        <a:srgbClr val="7FA7C8"/>
      </a:accent3>
      <a:accent4>
        <a:srgbClr val="BFD3E3"/>
      </a:accent4>
      <a:accent5>
        <a:srgbClr val="F5A858"/>
      </a:accent5>
      <a:accent6>
        <a:srgbClr val="7A4A60"/>
      </a:accent6>
      <a:hlink>
        <a:srgbClr val="52ADE7"/>
      </a:hlink>
      <a:folHlink>
        <a:srgbClr val="C7E4F7"/>
      </a:folHlink>
    </a:clrScheme>
    <a:fontScheme name="1_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template_praesentation_master_2007</Template>
  <TotalTime>0</TotalTime>
  <Words>1346</Words>
  <Application>Microsoft Office PowerPoint</Application>
  <PresentationFormat>On-screen Show (4:3)</PresentationFormat>
  <Paragraphs>400</Paragraphs>
  <Slides>44</Slides>
  <Notes>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Master CC ETH Zürich</vt:lpstr>
      <vt:lpstr>In Defense of Wireless Carrier Sense Micah Z. Brodsky, Robert T. Morris SIGCOMM 2009</vt:lpstr>
      <vt:lpstr>So what is Carrier Sense?</vt:lpstr>
      <vt:lpstr>Problems with Carrier Sense</vt:lpstr>
      <vt:lpstr>Fixing Hidden Terminal Issues</vt:lpstr>
      <vt:lpstr>Concurrency vs. Multiplexing</vt:lpstr>
      <vt:lpstr>Motivation</vt:lpstr>
      <vt:lpstr>Model</vt:lpstr>
      <vt:lpstr>Capacity Model</vt:lpstr>
      <vt:lpstr>Capacity Model</vt:lpstr>
      <vt:lpstr>Single Pair Capacity</vt:lpstr>
      <vt:lpstr>Single Pair Capacity</vt:lpstr>
      <vt:lpstr>Single Pair Capacity</vt:lpstr>
      <vt:lpstr>Single Pair Capacity</vt:lpstr>
      <vt:lpstr>Two Pair Capacity: Multiplexing</vt:lpstr>
      <vt:lpstr>Two Pair Capacity: Concurrency</vt:lpstr>
      <vt:lpstr>Two Pair Capacity: Carrier Sensing MAC</vt:lpstr>
      <vt:lpstr>Average Capacity</vt:lpstr>
      <vt:lpstr>Carrier Sense Performance: Border Cases</vt:lpstr>
      <vt:lpstr>Capacity Landscape</vt:lpstr>
      <vt:lpstr>CS Performance: Receiver’s Choice</vt:lpstr>
      <vt:lpstr>Quantitative Results</vt:lpstr>
      <vt:lpstr>Quantitative Results: Consistency</vt:lpstr>
      <vt:lpstr>Global Threshold Selection</vt:lpstr>
      <vt:lpstr>Global Threshold Selection</vt:lpstr>
      <vt:lpstr>CS Performance: Throughput</vt:lpstr>
      <vt:lpstr>Transition Region Performance</vt:lpstr>
      <vt:lpstr>Picking a Global Threshold</vt:lpstr>
      <vt:lpstr>Long-range vs. Short-range Networks</vt:lpstr>
      <vt:lpstr>Threshold Robustness</vt:lpstr>
      <vt:lpstr>Threshold Robustness</vt:lpstr>
      <vt:lpstr>Threshold Robustness</vt:lpstr>
      <vt:lpstr>Throughput with Shadowing</vt:lpstr>
      <vt:lpstr>Shadowing: Signal Penetration</vt:lpstr>
      <vt:lpstr>Shadowing: Reflections</vt:lpstr>
      <vt:lpstr>Throughput with Shadowing</vt:lpstr>
      <vt:lpstr>Throughput with Shadowing</vt:lpstr>
      <vt:lpstr>Throughput with Shadowing</vt:lpstr>
      <vt:lpstr>Experimental Evaluation</vt:lpstr>
      <vt:lpstr>Experimental Evaluation</vt:lpstr>
      <vt:lpstr>Experimental Evaluation: Short-Range</vt:lpstr>
      <vt:lpstr>Experimental Evaluation: Short-Range</vt:lpstr>
      <vt:lpstr>Experimental Evaluation: Long-Range</vt:lpstr>
      <vt:lpstr>Experimental Evaluation: Long-Range</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Defense of Wireless Carrier Sense</dc:title>
  <dc:creator>mensi</dc:creator>
  <cp:lastModifiedBy>Stephan Holzer</cp:lastModifiedBy>
  <cp:revision>108</cp:revision>
  <cp:lastPrinted>2011-03-29T08:47:10Z</cp:lastPrinted>
  <dcterms:created xsi:type="dcterms:W3CDTF">2011-03-13T15:37:04Z</dcterms:created>
  <dcterms:modified xsi:type="dcterms:W3CDTF">2011-04-08T11:05:59Z</dcterms:modified>
</cp:coreProperties>
</file>