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94" r:id="rId7"/>
    <p:sldId id="275" r:id="rId8"/>
    <p:sldId id="263" r:id="rId9"/>
    <p:sldId id="264" r:id="rId10"/>
    <p:sldId id="267" r:id="rId11"/>
    <p:sldId id="269" r:id="rId12"/>
    <p:sldId id="295" r:id="rId13"/>
    <p:sldId id="296" r:id="rId14"/>
    <p:sldId id="271" r:id="rId15"/>
    <p:sldId id="273" r:id="rId16"/>
    <p:sldId id="276" r:id="rId17"/>
    <p:sldId id="277" r:id="rId18"/>
    <p:sldId id="278" r:id="rId19"/>
    <p:sldId id="281" r:id="rId20"/>
    <p:sldId id="283" r:id="rId21"/>
    <p:sldId id="284" r:id="rId22"/>
    <p:sldId id="279" r:id="rId23"/>
    <p:sldId id="282" r:id="rId24"/>
    <p:sldId id="285" r:id="rId25"/>
    <p:sldId id="286" r:id="rId26"/>
    <p:sldId id="288" r:id="rId27"/>
    <p:sldId id="289" r:id="rId28"/>
    <p:sldId id="290" r:id="rId29"/>
    <p:sldId id="291" r:id="rId30"/>
    <p:sldId id="292" r:id="rId31"/>
    <p:sldId id="280" r:id="rId32"/>
    <p:sldId id="287" r:id="rId33"/>
    <p:sldId id="29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11" autoAdjust="0"/>
  </p:normalViewPr>
  <p:slideViewPr>
    <p:cSldViewPr>
      <p:cViewPr varScale="1">
        <p:scale>
          <a:sx n="98" d="100"/>
          <a:sy n="98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6F3E5-474F-4976-B65D-00A472061A77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B7FD3-1DE1-409B-8110-7E9F32D14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7FD3-1DE1-409B-8110-7E9F32D1488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Uniform random graph: everybody</a:t>
            </a:r>
            <a:r>
              <a:rPr lang="en-US" baseline="0" dirty="0" smtClean="0"/>
              <a:t> is equally likely to link to anybody.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7FD3-1DE1-409B-8110-7E9F32D1488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nodes,</a:t>
            </a:r>
            <a:r>
              <a:rPr lang="en-US" baseline="0" dirty="0" smtClean="0"/>
              <a:t> different hierarchies</a:t>
            </a:r>
          </a:p>
          <a:p>
            <a:r>
              <a:rPr lang="en-US" baseline="0" dirty="0" smtClean="0"/>
              <a:t>Graphs build according to each hierarchy (superposition of graphs)</a:t>
            </a:r>
          </a:p>
          <a:p>
            <a:r>
              <a:rPr lang="en-US" baseline="0" dirty="0" smtClean="0"/>
              <a:t>If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and j are very similar in a hierarchy, </a:t>
            </a:r>
            <a:r>
              <a:rPr lang="en-US" baseline="0" dirty="0" err="1" smtClean="0"/>
              <a:t>thery</a:t>
            </a:r>
            <a:r>
              <a:rPr lang="en-US" baseline="0" dirty="0" smtClean="0"/>
              <a:t> are also close socially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7FD3-1DE1-409B-8110-7E9F32D1488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setting similar to </a:t>
            </a:r>
            <a:r>
              <a:rPr lang="en-US" dirty="0" err="1" smtClean="0"/>
              <a:t>Milgram’s</a:t>
            </a:r>
            <a:r>
              <a:rPr lang="en-US" dirty="0" smtClean="0"/>
              <a:t> experiment</a:t>
            </a:r>
          </a:p>
          <a:p>
            <a:r>
              <a:rPr lang="en-US" dirty="0" smtClean="0"/>
              <a:t>q</a:t>
            </a:r>
            <a:r>
              <a:rPr lang="en-US" baseline="0" dirty="0" smtClean="0"/>
              <a:t>= the probability of a chain reaching the </a:t>
            </a:r>
            <a:r>
              <a:rPr lang="en-US" baseline="0" dirty="0" smtClean="0"/>
              <a:t>target</a:t>
            </a:r>
          </a:p>
          <a:p>
            <a:r>
              <a:rPr lang="en-US" baseline="0" dirty="0" smtClean="0"/>
              <a:t>Average z: 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 no of friends in all dimensions (larger H implies fewer ties per dimension)</a:t>
            </a:r>
          </a:p>
          <a:p>
            <a:r>
              <a:rPr lang="en-US" baseline="0" dirty="0" smtClean="0"/>
              <a:t>Upper limit of H: random walk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7FD3-1DE1-409B-8110-7E9F32D1488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experiment</a:t>
            </a:r>
          </a:p>
          <a:p>
            <a:r>
              <a:rPr lang="en-US" dirty="0" smtClean="0"/>
              <a:t>Chain fails if u has no other friend v that is close to the target</a:t>
            </a:r>
          </a:p>
          <a:p>
            <a:r>
              <a:rPr lang="en-US" dirty="0" smtClean="0"/>
              <a:t>Modified experiment</a:t>
            </a:r>
          </a:p>
          <a:p>
            <a:pPr lvl="1"/>
            <a:r>
              <a:rPr lang="en-US" dirty="0" smtClean="0"/>
              <a:t>If d(</a:t>
            </a:r>
            <a:r>
              <a:rPr lang="en-US" dirty="0" err="1" smtClean="0"/>
              <a:t>v,t</a:t>
            </a:r>
            <a:r>
              <a:rPr lang="en-US" dirty="0" smtClean="0"/>
              <a:t>)&gt;d(</a:t>
            </a:r>
            <a:r>
              <a:rPr lang="en-US" dirty="0" err="1" smtClean="0"/>
              <a:t>u,t</a:t>
            </a:r>
            <a:r>
              <a:rPr lang="en-US" dirty="0" smtClean="0"/>
              <a:t>), u picks a random person from the same city to continue</a:t>
            </a:r>
          </a:p>
          <a:p>
            <a:pPr lvl="1"/>
            <a:r>
              <a:rPr lang="en-US" dirty="0" smtClean="0"/>
              <a:t>80% of chains completed with avg. length of 16.74</a:t>
            </a:r>
          </a:p>
          <a:p>
            <a:r>
              <a:rPr lang="en-US" dirty="0" smtClean="0"/>
              <a:t>Geography seems to be enough </a:t>
            </a:r>
            <a:r>
              <a:rPr lang="en-US" dirty="0" smtClean="0">
                <a:sym typeface="Wingdings" pitchFamily="2" charset="2"/>
              </a:rPr>
              <a:t> surface similarity to </a:t>
            </a:r>
            <a:r>
              <a:rPr lang="en-US" dirty="0" err="1" smtClean="0">
                <a:sym typeface="Wingdings" pitchFamily="2" charset="2"/>
              </a:rPr>
              <a:t>Milgram’s</a:t>
            </a:r>
            <a:r>
              <a:rPr lang="en-US" dirty="0" smtClean="0">
                <a:sym typeface="Wingdings" pitchFamily="2" charset="2"/>
              </a:rPr>
              <a:t> experiment (18% of messages completed)</a:t>
            </a:r>
            <a:endParaRPr lang="en-US" dirty="0" smtClean="0"/>
          </a:p>
          <a:p>
            <a:r>
              <a:rPr lang="en-US" dirty="0" smtClean="0"/>
              <a:t>13 % &lt; completion rate &lt; 80%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7FD3-1DE1-409B-8110-7E9F32D1488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P(delta) : proportion of pairs separated by delta/</a:t>
            </a:r>
            <a:r>
              <a:rPr lang="en-US" baseline="0" dirty="0" smtClean="0"/>
              <a:t> or the probability of </a:t>
            </a:r>
            <a:r>
              <a:rPr lang="en-US" baseline="0" dirty="0" err="1" smtClean="0"/>
              <a:t>u,v</a:t>
            </a:r>
            <a:r>
              <a:rPr lang="en-US" baseline="0" dirty="0" smtClean="0"/>
              <a:t> within distance delta to be friends</a:t>
            </a:r>
          </a:p>
          <a:p>
            <a:r>
              <a:rPr lang="en-US" baseline="0" dirty="0" smtClean="0"/>
              <a:t>Ill-approximation using Kleinberg model with pure geographic distance/network is still searchable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7FD3-1DE1-409B-8110-7E9F32D1488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Figure: much better approximation of population distribution</a:t>
            </a:r>
          </a:p>
          <a:p>
            <a:r>
              <a:rPr lang="en-US" dirty="0" smtClean="0"/>
              <a:t>Theorem: Analytic</a:t>
            </a:r>
            <a:r>
              <a:rPr lang="en-US" baseline="0" dirty="0" smtClean="0"/>
              <a:t> 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7FD3-1DE1-409B-8110-7E9F32D1488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Search often transitions from geography-based (global/coarse-grained) to non-geography-based (local/fine-grained)</a:t>
            </a:r>
          </a:p>
          <a:p>
            <a:endParaRPr lang="en-US" dirty="0" smtClean="0"/>
          </a:p>
          <a:p>
            <a:r>
              <a:rPr lang="en-US" dirty="0" err="1" smtClean="0"/>
              <a:t>LiveJournal</a:t>
            </a:r>
            <a:r>
              <a:rPr lang="en-US" dirty="0" smtClean="0"/>
              <a:t>: only 2 thirds were geography-based</a:t>
            </a:r>
            <a:r>
              <a:rPr lang="en-US" baseline="0" dirty="0" smtClean="0"/>
              <a:t> friendships.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7FD3-1DE1-409B-8110-7E9F32D1488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were</a:t>
            </a:r>
            <a:r>
              <a:rPr lang="en-US" baseline="0" dirty="0" smtClean="0"/>
              <a:t> also asked why they considered their chosen friend as a good recipient.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7FD3-1DE1-409B-8110-7E9F32D1488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 Analytical 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7FD3-1DE1-409B-8110-7E9F32D1488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a structured network and add random links with probability</a:t>
            </a:r>
            <a:r>
              <a:rPr lang="en-US" baseline="0" dirty="0" smtClean="0"/>
              <a:t> depending on distance (position in the network)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7FD3-1DE1-409B-8110-7E9F32D1488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distance in the US: socially and geographically.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7FD3-1DE1-409B-8110-7E9F32D1488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Six</a:t>
            </a:r>
            <a:r>
              <a:rPr lang="en-US" baseline="0" dirty="0" smtClean="0"/>
              <a:t> handshakes to the President/Six degrees of Kevin Bacon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7FD3-1DE1-409B-8110-7E9F32D1488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Superposition of structured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subgraph</a:t>
            </a:r>
            <a:r>
              <a:rPr lang="en-US" baseline="0" dirty="0" smtClean="0"/>
              <a:t> (typical network structures: lattices, hierarchies, groups) with a random </a:t>
            </a:r>
            <a:r>
              <a:rPr lang="en-US" baseline="0" dirty="0" err="1" smtClean="0"/>
              <a:t>subgraph</a:t>
            </a:r>
            <a:r>
              <a:rPr lang="en-US" baseline="0" dirty="0" smtClean="0"/>
              <a:t> ~ geographical interpretation</a:t>
            </a:r>
          </a:p>
          <a:p>
            <a:r>
              <a:rPr lang="en-US" baseline="0" dirty="0" smtClean="0"/>
              <a:t>Network is generated using some probability distribution function (related to the long-range edges)</a:t>
            </a:r>
          </a:p>
          <a:p>
            <a:r>
              <a:rPr lang="en-US" baseline="0" dirty="0" smtClean="0"/>
              <a:t>Low network diameter (like uniform random networks)</a:t>
            </a:r>
          </a:p>
          <a:p>
            <a:r>
              <a:rPr lang="en-US" baseline="0" dirty="0" smtClean="0"/>
              <a:t>Clustering: </a:t>
            </a:r>
            <a:r>
              <a:rPr lang="en-US" baseline="0" dirty="0" err="1" smtClean="0"/>
              <a:t>neighbours</a:t>
            </a:r>
            <a:r>
              <a:rPr lang="en-US" baseline="0" dirty="0" smtClean="0"/>
              <a:t> of x are also </a:t>
            </a:r>
            <a:r>
              <a:rPr lang="en-US" baseline="0" dirty="0" err="1" smtClean="0"/>
              <a:t>neighbours</a:t>
            </a:r>
            <a:endParaRPr lang="en-US" baseline="0" dirty="0" smtClean="0"/>
          </a:p>
          <a:p>
            <a:r>
              <a:rPr lang="en-US" baseline="0" dirty="0" smtClean="0"/>
              <a:t>What is a good network model that exhibits such characteristics?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7FD3-1DE1-409B-8110-7E9F32D1488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Estimated distance</a:t>
            </a:r>
            <a:r>
              <a:rPr lang="en-US" baseline="0" dirty="0" smtClean="0"/>
              <a:t> has a global character (may not be a real distance)</a:t>
            </a:r>
          </a:p>
          <a:p>
            <a:r>
              <a:rPr lang="en-US" baseline="0" dirty="0" smtClean="0"/>
              <a:t>Chain length has a local character (real distance)</a:t>
            </a:r>
          </a:p>
          <a:p>
            <a:r>
              <a:rPr lang="en-US" baseline="0" dirty="0" smtClean="0"/>
              <a:t>Pr(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)=f(d(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)) for long-range edges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7FD3-1DE1-409B-8110-7E9F32D1488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Take a regular lattice, add random links, and you get a small-world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Example K=4, beta=0.2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7FD3-1DE1-409B-8110-7E9F32D1488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Two-dimensional grid network structure</a:t>
            </a:r>
            <a:r>
              <a:rPr lang="en-US" sz="2800" baseline="0" dirty="0" smtClean="0"/>
              <a:t> (</a:t>
            </a:r>
            <a:r>
              <a:rPr lang="en-US" sz="2400" i="1" dirty="0" smtClean="0"/>
              <a:t>n x n  </a:t>
            </a:r>
            <a:r>
              <a:rPr lang="en-US" sz="2400" dirty="0" smtClean="0"/>
              <a:t>square)</a:t>
            </a:r>
            <a:endParaRPr lang="en-US" sz="2400" i="1" dirty="0" smtClean="0"/>
          </a:p>
          <a:p>
            <a:r>
              <a:rPr lang="en-US" sz="2800" dirty="0" smtClean="0"/>
              <a:t>Set of nodes</a:t>
            </a:r>
            <a:r>
              <a:rPr lang="en-US" sz="2800" baseline="0" dirty="0" smtClean="0"/>
              <a:t> </a:t>
            </a:r>
            <a:r>
              <a:rPr lang="en-US" sz="2400" i="1" dirty="0" smtClean="0"/>
              <a:t>{(</a:t>
            </a:r>
            <a:r>
              <a:rPr lang="en-US" sz="2400" i="1" dirty="0" err="1" smtClean="0"/>
              <a:t>i,j</a:t>
            </a:r>
            <a:r>
              <a:rPr lang="en-US" sz="2400" i="1" dirty="0" smtClean="0"/>
              <a:t>) :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i="1" dirty="0" smtClean="0">
                <a:sym typeface="Symbol"/>
              </a:rPr>
              <a:t> {1,…,n}, j  {1,…,n}</a:t>
            </a:r>
            <a:r>
              <a:rPr lang="en-US" sz="2400" i="1" dirty="0" smtClean="0"/>
              <a:t>}</a:t>
            </a:r>
          </a:p>
          <a:p>
            <a:r>
              <a:rPr lang="en-US" sz="2400" i="1" dirty="0" smtClean="0"/>
              <a:t>N=6, p=1,q=0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7FD3-1DE1-409B-8110-7E9F32D1488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Polylogarithmic</a:t>
            </a:r>
            <a:r>
              <a:rPr lang="en-US" dirty="0" smtClean="0"/>
              <a:t>: T grows slowly while N increases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7FD3-1DE1-409B-8110-7E9F32D1488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 smtClean="0"/>
              <a:t>Alfa=2</a:t>
            </a:r>
            <a:r>
              <a:rPr lang="en-US" sz="2700" baseline="0" dirty="0" smtClean="0"/>
              <a:t>: </a:t>
            </a:r>
            <a:r>
              <a:rPr lang="en-US" sz="2700" dirty="0" smtClean="0"/>
              <a:t>Target area progressively closes as new nodes are added to the chain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B7FD3-1DE1-409B-8110-7E9F32D1488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3C89AFB-D797-47E1-BC51-9596F9B92DBD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01A9A1-0BA3-4D6B-BBC2-D4E724D35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5657-4370-4521-AB89-3CBF560816B7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A9A1-0BA3-4D6B-BBC2-D4E724D35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23122A2-A272-43F3-A7DD-B7F23454D137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601A9A1-0BA3-4D6B-BBC2-D4E724D35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01A9A1-0BA3-4D6B-BBC2-D4E724D35A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8F90-ACDE-4238-BC88-8D442CF2FC58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601A9A1-0BA3-4D6B-BBC2-D4E724D35A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5BD9E4-59B5-4813-A338-64777B4B4CE6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601A9A1-0BA3-4D6B-BBC2-D4E724D35A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601CCA-F97E-4B31-B2BA-E3A91905772E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601A9A1-0BA3-4D6B-BBC2-D4E724D35A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EB4-7599-47B2-AFF1-E7D5A20C12F2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01A9A1-0BA3-4D6B-BBC2-D4E724D35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06B0-1FF1-4CA5-9E07-33BBFC503AAD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01A9A1-0BA3-4D6B-BBC2-D4E724D35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AB6B-5876-455A-917F-36C55AD0DD50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01A9A1-0BA3-4D6B-BBC2-D4E724D35A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EE02BAE-1F3F-47E6-A13B-B61CC9C01A9E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601A9A1-0BA3-4D6B-BBC2-D4E724D35A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B28877-8EC6-474A-ADF6-40BDDC1F4161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01A9A1-0BA3-4D6B-BBC2-D4E724D35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Small-World Navigability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200" dirty="0" err="1" smtClean="0"/>
              <a:t>Alexandru</a:t>
            </a:r>
            <a:r>
              <a:rPr lang="en-US" sz="2200" dirty="0" smtClean="0"/>
              <a:t> </a:t>
            </a:r>
            <a:r>
              <a:rPr lang="en-US" sz="2200" dirty="0" err="1" smtClean="0"/>
              <a:t>Moga</a:t>
            </a:r>
            <a:r>
              <a:rPr lang="en-US" sz="2200" dirty="0" smtClean="0"/>
              <a:t> @ Seminar in Distributed Computing</a:t>
            </a:r>
            <a:endParaRPr lang="en-US" sz="2200" dirty="0"/>
          </a:p>
        </p:txBody>
      </p:sp>
      <p:pic>
        <p:nvPicPr>
          <p:cNvPr id="7" name="Picture 4"/>
          <p:cNvPicPr preferRelativeResize="0"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"/>
            <a:ext cx="9143999" cy="518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Clustering exponent </a:t>
            </a:r>
            <a:r>
              <a:rPr lang="en-US" i="1" dirty="0" smtClean="0">
                <a:sym typeface="Symbol"/>
              </a:rPr>
              <a:t>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Family of network models with parameter </a:t>
            </a:r>
            <a:r>
              <a:rPr lang="en-US" i="1" dirty="0" smtClean="0">
                <a:sym typeface="Symbol"/>
              </a:rPr>
              <a:t></a:t>
            </a:r>
          </a:p>
          <a:p>
            <a:pPr>
              <a:buNone/>
            </a:pPr>
            <a:endParaRPr lang="en-US" i="1" dirty="0" smtClean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Alexandru</a:t>
            </a:r>
            <a:r>
              <a:rPr lang="en-US" dirty="0" smtClean="0"/>
              <a:t> </a:t>
            </a:r>
            <a:r>
              <a:rPr lang="en-US" dirty="0" err="1" smtClean="0"/>
              <a:t>Moga</a:t>
            </a:r>
            <a:r>
              <a:rPr lang="en-US" dirty="0" smtClean="0"/>
              <a:t> @ Seminar in Distributed Computing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C184-0DE9-41AD-A6F4-2AA07AE574D5}" type="datetime1">
              <a:rPr lang="en-US" smtClean="0"/>
              <a:pPr/>
              <a:t>3/3/2010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2667000"/>
            <a:ext cx="5334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29918" y="2143780"/>
            <a:ext cx="1047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ym typeface="Symbol"/>
              </a:rPr>
              <a:t> &gt; 0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596732" y="2133600"/>
            <a:ext cx="114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ym typeface="Symbol"/>
              </a:rPr>
              <a:t> = 0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4400" y="3124200"/>
            <a:ext cx="4038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Long-range contacts chosen independently of their position (~Watts-</a:t>
            </a:r>
            <a:r>
              <a:rPr lang="en-US" dirty="0" err="1" smtClean="0"/>
              <a:t>Strogatz</a:t>
            </a:r>
            <a:r>
              <a:rPr lang="en-US" dirty="0" smtClean="0"/>
              <a:t> model)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6400" y="3125569"/>
            <a:ext cx="27432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ym typeface="Symbol"/>
              </a:rPr>
              <a:t>Long-range contacts tend to cluster in the nodes’ </a:t>
            </a:r>
            <a:r>
              <a:rPr lang="en-US" dirty="0" err="1" smtClean="0">
                <a:sym typeface="Symbol"/>
              </a:rPr>
              <a:t>vecinity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2019300" y="2743200"/>
            <a:ext cx="228600" cy="3048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562600" y="2752725"/>
            <a:ext cx="762000" cy="3048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3400" y="4114800"/>
            <a:ext cx="807719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Which </a:t>
            </a:r>
            <a:r>
              <a:rPr lang="en-US" sz="2400" i="1" dirty="0" smtClean="0">
                <a:sym typeface="Symbol"/>
              </a:rPr>
              <a:t> yields an </a:t>
            </a:r>
            <a:r>
              <a:rPr lang="en-US" sz="2400" b="1" i="1" dirty="0" smtClean="0">
                <a:sym typeface="Symbol"/>
              </a:rPr>
              <a:t>effectively</a:t>
            </a:r>
            <a:r>
              <a:rPr lang="en-US" sz="2400" i="1" dirty="0" smtClean="0">
                <a:sym typeface="Symbol"/>
              </a:rPr>
              <a:t> navigable network?</a:t>
            </a:r>
            <a:r>
              <a:rPr lang="en-US" sz="2400" dirty="0" smtClean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71625" y="5096470"/>
            <a:ext cx="61722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Expected delivery time 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Expected number of steps to reach the destination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Shortness (small T) of paths is defined as </a:t>
            </a:r>
            <a:r>
              <a:rPr lang="en-US" b="1" i="1" dirty="0" err="1" smtClean="0"/>
              <a:t>polylogarithmic</a:t>
            </a:r>
            <a:endParaRPr lang="en-US" b="1" i="1" dirty="0" smtClean="0"/>
          </a:p>
        </p:txBody>
      </p:sp>
      <p:sp>
        <p:nvSpPr>
          <p:cNvPr id="22" name="Down Arrow 21"/>
          <p:cNvSpPr/>
          <p:nvPr/>
        </p:nvSpPr>
        <p:spPr>
          <a:xfrm>
            <a:off x="4114800" y="4505325"/>
            <a:ext cx="762000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Navigability in Kleinberg’s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868B-EA23-44FF-9B3B-B9819FF2216C}" type="datetime1">
              <a:rPr lang="en-US" smtClean="0"/>
              <a:pPr/>
              <a:t>3/3/2010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57400" y="3207603"/>
            <a:ext cx="5334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771900" y="2684383"/>
            <a:ext cx="1047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ym typeface="Symbol"/>
              </a:rPr>
              <a:t> = 2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520532" y="2674203"/>
            <a:ext cx="114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ym typeface="Symbol"/>
              </a:rPr>
              <a:t> = 0 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207603"/>
            <a:ext cx="2286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4152900" y="3360003"/>
            <a:ext cx="228600" cy="3048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399" y="3741003"/>
            <a:ext cx="678180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Inverse-square distribution (1/d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is the </a:t>
            </a:r>
            <a:r>
              <a:rPr lang="en-US" sz="2400" b="1" dirty="0" smtClean="0"/>
              <a:t>unique</a:t>
            </a:r>
            <a:r>
              <a:rPr lang="en-US" sz="2400" dirty="0" smtClean="0"/>
              <a:t> distribution that </a:t>
            </a:r>
            <a:r>
              <a:rPr lang="en-US" sz="2400" dirty="0" smtClean="0"/>
              <a:t>allows </a:t>
            </a:r>
            <a:r>
              <a:rPr lang="en-US" sz="2400" b="1" dirty="0" err="1" smtClean="0"/>
              <a:t>polylogarythmic</a:t>
            </a:r>
            <a:r>
              <a:rPr lang="en-US" sz="2400" b="1" dirty="0" smtClean="0"/>
              <a:t> T &lt; log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N</a:t>
            </a:r>
            <a:endParaRPr lang="en-US" sz="2400" dirty="0"/>
          </a:p>
        </p:txBody>
      </p:sp>
      <p:sp>
        <p:nvSpPr>
          <p:cNvPr id="15" name="Right Brace 14"/>
          <p:cNvSpPr/>
          <p:nvPr/>
        </p:nvSpPr>
        <p:spPr>
          <a:xfrm rot="16200000">
            <a:off x="5791200" y="1225034"/>
            <a:ext cx="152400" cy="2895600"/>
          </a:xfrm>
          <a:prstGeom prst="rightBrac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 rot="16200000">
            <a:off x="3048000" y="1682234"/>
            <a:ext cx="152400" cy="1981200"/>
          </a:xfrm>
          <a:prstGeom prst="rightBrac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800000">
            <a:off x="2743200" y="2444234"/>
            <a:ext cx="762000" cy="2286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0800000">
            <a:off x="5486400" y="2444234"/>
            <a:ext cx="762000" cy="2286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5221069"/>
            <a:ext cx="8305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/>
            <a:r>
              <a:rPr lang="en-US" sz="2400" b="1" dirty="0" smtClean="0"/>
              <a:t>Generalization</a:t>
            </a:r>
          </a:p>
          <a:p>
            <a:pPr marL="514350" indent="-514350"/>
            <a:r>
              <a:rPr lang="en-US" sz="2400" dirty="0" smtClean="0"/>
              <a:t>	For a k-dimensional lattice, paths are </a:t>
            </a:r>
            <a:r>
              <a:rPr lang="en-US" sz="2400" dirty="0" err="1" smtClean="0"/>
              <a:t>polylogarithmic</a:t>
            </a:r>
            <a:r>
              <a:rPr lang="en-US" sz="2400" dirty="0" smtClean="0"/>
              <a:t> </a:t>
            </a:r>
            <a:r>
              <a:rPr lang="en-US" sz="2400" dirty="0" err="1" smtClean="0"/>
              <a:t>iff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 = k</a:t>
            </a:r>
            <a:endParaRPr lang="en-US" sz="24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295399" y="1900535"/>
            <a:ext cx="678180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 &gt; N</a:t>
            </a:r>
            <a:r>
              <a:rPr lang="en-US" sz="2400" b="1" baseline="30000" dirty="0" smtClean="0">
                <a:sym typeface="Symbol"/>
              </a:rPr>
              <a:t>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Inverse-square distribution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9800" y="1752600"/>
            <a:ext cx="4953000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57600" y="1752600"/>
            <a:ext cx="3505200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43400" y="1752600"/>
            <a:ext cx="2819400" cy="251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00800" y="1752600"/>
            <a:ext cx="762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000" y="1828800"/>
            <a:ext cx="228600" cy="228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43200" y="4724400"/>
            <a:ext cx="228600" cy="228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19343" y="49149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29425" y="204787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00450" y="43931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j+1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4295775" y="394335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j</a:t>
            </a:r>
            <a:endParaRPr lang="en-US" baseline="30000" dirty="0"/>
          </a:p>
        </p:txBody>
      </p:sp>
      <p:sp>
        <p:nvSpPr>
          <p:cNvPr id="17" name="Oval 16"/>
          <p:cNvSpPr/>
          <p:nvPr/>
        </p:nvSpPr>
        <p:spPr>
          <a:xfrm>
            <a:off x="3886200" y="4038600"/>
            <a:ext cx="228600" cy="228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47671" y="5029200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~</a:t>
            </a:r>
            <a:r>
              <a:rPr lang="en-US" b="1" dirty="0" err="1" smtClean="0">
                <a:sym typeface="Wingdings" pitchFamily="2" charset="2"/>
              </a:rPr>
              <a:t>logN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phases</a:t>
            </a:r>
            <a:endParaRPr lang="en-US" b="1" dirty="0"/>
          </a:p>
        </p:txBody>
      </p:sp>
      <p:sp>
        <p:nvSpPr>
          <p:cNvPr id="24" name="Arc 23"/>
          <p:cNvSpPr/>
          <p:nvPr/>
        </p:nvSpPr>
        <p:spPr>
          <a:xfrm>
            <a:off x="3962400" y="3581400"/>
            <a:ext cx="1066800" cy="838200"/>
          </a:xfrm>
          <a:prstGeom prst="arc">
            <a:avLst>
              <a:gd name="adj1" fmla="val 10334090"/>
              <a:gd name="adj2" fmla="val 19454767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76800" y="3657600"/>
            <a:ext cx="228600" cy="228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0" y="4305300"/>
            <a:ext cx="8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Phase j</a:t>
            </a:r>
            <a:endParaRPr lang="en-US" dirty="0"/>
          </a:p>
        </p:txBody>
      </p:sp>
      <p:cxnSp>
        <p:nvCxnSpPr>
          <p:cNvPr id="28" name="Straight Connector 27"/>
          <p:cNvCxnSpPr>
            <a:stCxn id="25" idx="7"/>
            <a:endCxn id="11" idx="3"/>
          </p:cNvCxnSpPr>
          <p:nvPr/>
        </p:nvCxnSpPr>
        <p:spPr>
          <a:xfrm rot="5400000" flipH="1" flipV="1">
            <a:off x="5148122" y="1947722"/>
            <a:ext cx="1667156" cy="1819556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331917" y="2819400"/>
            <a:ext cx="1168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 most </a:t>
            </a:r>
          </a:p>
          <a:p>
            <a:r>
              <a:rPr lang="en-US" b="1" dirty="0" err="1" smtClean="0"/>
              <a:t>logN</a:t>
            </a:r>
            <a:r>
              <a:rPr lang="en-US" dirty="0" smtClean="0"/>
              <a:t> steps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239000" y="190500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phase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14400" y="5334000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phase</a:t>
            </a:r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>
            <a:off x="2943225" y="4238625"/>
            <a:ext cx="933450" cy="571500"/>
          </a:xfrm>
          <a:custGeom>
            <a:avLst/>
            <a:gdLst>
              <a:gd name="connsiteX0" fmla="*/ 0 w 933450"/>
              <a:gd name="connsiteY0" fmla="*/ 571500 h 571500"/>
              <a:gd name="connsiteX1" fmla="*/ 285750 w 933450"/>
              <a:gd name="connsiteY1" fmla="*/ 371475 h 571500"/>
              <a:gd name="connsiteX2" fmla="*/ 295275 w 933450"/>
              <a:gd name="connsiteY2" fmla="*/ 114300 h 571500"/>
              <a:gd name="connsiteX3" fmla="*/ 609600 w 933450"/>
              <a:gd name="connsiteY3" fmla="*/ 390525 h 571500"/>
              <a:gd name="connsiteX4" fmla="*/ 609600 w 933450"/>
              <a:gd name="connsiteY4" fmla="*/ 104775 h 571500"/>
              <a:gd name="connsiteX5" fmla="*/ 933450 w 933450"/>
              <a:gd name="connsiteY5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3450" h="571500">
                <a:moveTo>
                  <a:pt x="0" y="571500"/>
                </a:moveTo>
                <a:cubicBezTo>
                  <a:pt x="118269" y="509587"/>
                  <a:pt x="236538" y="447675"/>
                  <a:pt x="285750" y="371475"/>
                </a:cubicBezTo>
                <a:cubicBezTo>
                  <a:pt x="334962" y="295275"/>
                  <a:pt x="241300" y="111125"/>
                  <a:pt x="295275" y="114300"/>
                </a:cubicBezTo>
                <a:cubicBezTo>
                  <a:pt x="349250" y="117475"/>
                  <a:pt x="557213" y="392112"/>
                  <a:pt x="609600" y="390525"/>
                </a:cubicBezTo>
                <a:cubicBezTo>
                  <a:pt x="661987" y="388938"/>
                  <a:pt x="555625" y="169862"/>
                  <a:pt x="609600" y="104775"/>
                </a:cubicBezTo>
                <a:cubicBezTo>
                  <a:pt x="663575" y="39688"/>
                  <a:pt x="798512" y="19844"/>
                  <a:pt x="93345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23" grpId="0"/>
      <p:bldP spid="24" grpId="0" animBg="1"/>
      <p:bldP spid="25" grpId="0" animBg="1"/>
      <p:bldP spid="26" grpId="0"/>
      <p:bldP spid="31" grpId="0"/>
      <p:bldP spid="27" grpId="0"/>
      <p:bldP spid="29" grpId="0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Plausible social </a:t>
            </a:r>
            <a:r>
              <a:rPr lang="en-US" dirty="0" smtClean="0"/>
              <a:t>structures (</a:t>
            </a:r>
            <a:r>
              <a:rPr lang="en-US" i="1" dirty="0" smtClean="0"/>
              <a:t>Watts et al.)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52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Individuals have identities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World is partitioned hierarchically (cognitively)</a:t>
            </a:r>
          </a:p>
          <a:p>
            <a:pPr marL="1108710" lvl="2" indent="-514350"/>
            <a:r>
              <a:rPr lang="en-US" dirty="0" smtClean="0"/>
              <a:t>Group management is easier (typically 100 individuals)</a:t>
            </a:r>
          </a:p>
          <a:p>
            <a:pPr marL="1108710" lvl="2" indent="-51435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39623"/>
          <a:stretch>
            <a:fillRect/>
          </a:stretch>
        </p:blipFill>
        <p:spPr bwMode="auto">
          <a:xfrm>
            <a:off x="2590800" y="3893127"/>
            <a:ext cx="4800600" cy="174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3429000" y="3581400"/>
            <a:ext cx="1828800" cy="304800"/>
          </a:xfrm>
          <a:prstGeom prst="wedgeRoundRectCallout">
            <a:avLst>
              <a:gd name="adj1" fmla="val -42120"/>
              <a:gd name="adj2" fmla="val 18824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Branching factor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905000" y="3657600"/>
            <a:ext cx="914400" cy="304800"/>
          </a:xfrm>
          <a:prstGeom prst="wedgeRoundRectCallout">
            <a:avLst>
              <a:gd name="adj1" fmla="val 48969"/>
              <a:gd name="adj2" fmla="val 10507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85800" y="4572000"/>
            <a:ext cx="1828800" cy="304800"/>
          </a:xfrm>
          <a:prstGeom prst="wedgeRoundRectCallout">
            <a:avLst>
              <a:gd name="adj1" fmla="val 106395"/>
              <a:gd name="adj2" fmla="val 9022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Group size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6705600" y="3505200"/>
            <a:ext cx="1524000" cy="533400"/>
          </a:xfrm>
          <a:prstGeom prst="wedgeRoundRectCallout">
            <a:avLst>
              <a:gd name="adj1" fmla="val -40140"/>
              <a:gd name="adj2" fmla="val 12035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Similarity of individuals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403860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l.c.a</a:t>
            </a:r>
            <a:r>
              <a:rPr lang="en-US" dirty="0" smtClean="0"/>
              <a:t>.(</a:t>
            </a:r>
            <a:r>
              <a:rPr lang="en-US" dirty="0" err="1" smtClean="0"/>
              <a:t>i,j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Plausible social structures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905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Network structure</a:t>
            </a:r>
          </a:p>
          <a:p>
            <a:pPr marL="1108710" lvl="2" indent="-514350"/>
            <a:r>
              <a:rPr lang="en-US" sz="2000" dirty="0" smtClean="0"/>
              <a:t>Pr(acquaintance) decreases with decreasing similarity</a:t>
            </a:r>
          </a:p>
          <a:p>
            <a:pPr marL="1108710" lvl="2" indent="-514350"/>
            <a:r>
              <a:rPr lang="en-US" sz="2000" dirty="0" smtClean="0"/>
              <a:t>Choose </a:t>
            </a:r>
            <a:r>
              <a:rPr lang="en-US" sz="2000" dirty="0" err="1" smtClean="0"/>
              <a:t>i</a:t>
            </a:r>
            <a:r>
              <a:rPr lang="en-US" sz="2000" dirty="0" smtClean="0"/>
              <a:t> and a link distance with Pr(x) = </a:t>
            </a:r>
            <a:r>
              <a:rPr lang="en-US" sz="2000" dirty="0" err="1" smtClean="0"/>
              <a:t>ce</a:t>
            </a:r>
            <a:r>
              <a:rPr lang="en-US" sz="2000" baseline="30000" dirty="0" smtClean="0"/>
              <a:t>-</a:t>
            </a:r>
            <a:r>
              <a:rPr lang="en-US" sz="2000" baseline="30000" dirty="0" smtClean="0">
                <a:sym typeface="Symbol"/>
              </a:rPr>
              <a:t>x</a:t>
            </a:r>
          </a:p>
          <a:p>
            <a:pPr marL="1108710" lvl="2" indent="-514350"/>
            <a:r>
              <a:rPr lang="en-US" sz="2000" dirty="0" smtClean="0">
                <a:sym typeface="Symbol"/>
              </a:rPr>
              <a:t>Choose j that is in distance x from </a:t>
            </a:r>
            <a:r>
              <a:rPr lang="en-US" sz="2000" dirty="0" err="1" smtClean="0">
                <a:sym typeface="Symbol"/>
              </a:rPr>
              <a:t>i</a:t>
            </a:r>
            <a:endParaRPr lang="en-US" sz="2000" dirty="0" smtClean="0">
              <a:sym typeface="Symbol"/>
            </a:endParaRPr>
          </a:p>
          <a:p>
            <a:pPr marL="1108710" lvl="2" indent="-514350"/>
            <a:r>
              <a:rPr lang="en-US" sz="2000" dirty="0" smtClean="0">
                <a:sym typeface="Symbol"/>
              </a:rPr>
              <a:t>Continue until individuals have an average of z friends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28600" y="38772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51510" lvl="1" indent="-514350"/>
            <a:r>
              <a:rPr lang="en-US" dirty="0" smtClean="0">
                <a:sym typeface="Symbol"/>
              </a:rPr>
              <a:t> - shows </a:t>
            </a:r>
            <a:r>
              <a:rPr lang="en-US" b="1" dirty="0" err="1" smtClean="0">
                <a:sym typeface="Symbol"/>
              </a:rPr>
              <a:t>homophily</a:t>
            </a:r>
            <a:endParaRPr lang="en-US" b="1" dirty="0" smtClean="0">
              <a:sym typeface="Symbol"/>
            </a:endParaRPr>
          </a:p>
          <a:p>
            <a:pPr marL="651510" lvl="1" indent="-514350"/>
            <a:r>
              <a:rPr lang="en-US" dirty="0" smtClean="0">
                <a:sym typeface="Symbol"/>
              </a:rPr>
              <a:t>e</a:t>
            </a:r>
            <a:r>
              <a:rPr lang="en-US" baseline="30000" dirty="0" smtClean="0">
                <a:sym typeface="Symbol"/>
              </a:rPr>
              <a:t>- </a:t>
            </a:r>
            <a:r>
              <a:rPr lang="en-US" dirty="0" smtClean="0">
                <a:sym typeface="Symbol"/>
              </a:rPr>
              <a:t>&lt;&lt; 1: cliques</a:t>
            </a:r>
          </a:p>
          <a:p>
            <a:pPr marL="651510" lvl="1" indent="-514350"/>
            <a:r>
              <a:rPr lang="en-US" dirty="0" smtClean="0">
                <a:sym typeface="Symbol"/>
              </a:rPr>
              <a:t>e</a:t>
            </a:r>
            <a:r>
              <a:rPr lang="en-US" baseline="30000" dirty="0" smtClean="0">
                <a:sym typeface="Symbol"/>
              </a:rPr>
              <a:t>- </a:t>
            </a:r>
            <a:r>
              <a:rPr lang="en-US" dirty="0" smtClean="0">
                <a:sym typeface="Symbol"/>
              </a:rPr>
              <a:t>= b: uniform random graph</a:t>
            </a:r>
            <a:endParaRPr lang="en-US" dirty="0" smtClean="0"/>
          </a:p>
        </p:txBody>
      </p:sp>
      <p:grpSp>
        <p:nvGrpSpPr>
          <p:cNvPr id="81" name="Group 80"/>
          <p:cNvGrpSpPr/>
          <p:nvPr/>
        </p:nvGrpSpPr>
        <p:grpSpPr>
          <a:xfrm>
            <a:off x="2286000" y="3809999"/>
            <a:ext cx="4724400" cy="2057401"/>
            <a:chOff x="1752600" y="3657600"/>
            <a:chExt cx="4724400" cy="2057401"/>
          </a:xfrm>
        </p:grpSpPr>
        <p:sp>
          <p:nvSpPr>
            <p:cNvPr id="33" name="Oval 32"/>
            <p:cNvSpPr/>
            <p:nvPr/>
          </p:nvSpPr>
          <p:spPr>
            <a:xfrm>
              <a:off x="2971800" y="5181600"/>
              <a:ext cx="838200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752600" y="5181600"/>
              <a:ext cx="838200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41" idx="0"/>
            </p:cNvCxnSpPr>
            <p:nvPr/>
          </p:nvCxnSpPr>
          <p:spPr>
            <a:xfrm rot="5400000" flipH="1" flipV="1">
              <a:off x="2228850" y="4591050"/>
              <a:ext cx="533400" cy="6477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3" idx="0"/>
            </p:cNvCxnSpPr>
            <p:nvPr/>
          </p:nvCxnSpPr>
          <p:spPr>
            <a:xfrm rot="16200000" flipV="1">
              <a:off x="2838450" y="4629150"/>
              <a:ext cx="533400" cy="5715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5638800" y="5181601"/>
              <a:ext cx="838200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419600" y="5181601"/>
              <a:ext cx="838200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>
              <a:stCxn id="47" idx="0"/>
            </p:cNvCxnSpPr>
            <p:nvPr/>
          </p:nvCxnSpPr>
          <p:spPr>
            <a:xfrm rot="5400000" flipH="1" flipV="1">
              <a:off x="4895850" y="4591051"/>
              <a:ext cx="533400" cy="6477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6" idx="0"/>
            </p:cNvCxnSpPr>
            <p:nvPr/>
          </p:nvCxnSpPr>
          <p:spPr>
            <a:xfrm rot="16200000" flipV="1">
              <a:off x="5505450" y="4629151"/>
              <a:ext cx="533400" cy="5715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2819400" y="3962400"/>
              <a:ext cx="1219200" cy="6858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4038600" y="3962400"/>
              <a:ext cx="1447800" cy="6858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>
              <a:off x="2895600" y="3657600"/>
              <a:ext cx="1143000" cy="3048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6162675" y="531495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829300" y="52578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038850" y="5495925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572000" y="52578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876800" y="52578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724400" y="54864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276600" y="54102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505200" y="52578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209800" y="54102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905000" y="52578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>
              <a:stCxn id="58" idx="6"/>
              <a:endCxn id="57" idx="2"/>
            </p:cNvCxnSpPr>
            <p:nvPr/>
          </p:nvCxnSpPr>
          <p:spPr>
            <a:xfrm>
              <a:off x="5981700" y="5334000"/>
              <a:ext cx="180975" cy="57150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8" idx="5"/>
              <a:endCxn id="59" idx="1"/>
            </p:cNvCxnSpPr>
            <p:nvPr/>
          </p:nvCxnSpPr>
          <p:spPr>
            <a:xfrm rot="16200000" flipH="1">
              <a:off x="5945095" y="5402169"/>
              <a:ext cx="130361" cy="101786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58" idx="2"/>
              <a:endCxn id="61" idx="6"/>
            </p:cNvCxnSpPr>
            <p:nvPr/>
          </p:nvCxnSpPr>
          <p:spPr>
            <a:xfrm rot="10800000">
              <a:off x="5029200" y="5334000"/>
              <a:ext cx="800100" cy="1588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58" idx="3"/>
              <a:endCxn id="62" idx="7"/>
            </p:cNvCxnSpPr>
            <p:nvPr/>
          </p:nvCxnSpPr>
          <p:spPr>
            <a:xfrm rot="5400000">
              <a:off x="5292632" y="4949732"/>
              <a:ext cx="120836" cy="997136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Arc 79"/>
            <p:cNvSpPr/>
            <p:nvPr/>
          </p:nvSpPr>
          <p:spPr>
            <a:xfrm>
              <a:off x="3581400" y="4800600"/>
              <a:ext cx="2286000" cy="914400"/>
            </a:xfrm>
            <a:prstGeom prst="arc">
              <a:avLst>
                <a:gd name="adj1" fmla="val 10805915"/>
                <a:gd name="adj2" fmla="val 0"/>
              </a:avLst>
            </a:prstGeom>
            <a:ln w="127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6477000" y="3810000"/>
            <a:ext cx="99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1510" lvl="1" indent="-514350"/>
            <a:r>
              <a:rPr lang="en-US" dirty="0" smtClean="0">
                <a:sym typeface="Symbol"/>
              </a:rPr>
              <a:t>x = 1</a:t>
            </a:r>
          </a:p>
          <a:p>
            <a:pPr marL="651510" lvl="1" indent="-514350"/>
            <a:r>
              <a:rPr lang="en-US" dirty="0" smtClean="0">
                <a:solidFill>
                  <a:srgbClr val="FF0000"/>
                </a:solidFill>
                <a:sym typeface="Symbol"/>
              </a:rPr>
              <a:t>x = 2</a:t>
            </a:r>
          </a:p>
          <a:p>
            <a:pPr marL="651510" lvl="1" indent="-514350"/>
            <a:r>
              <a:rPr lang="en-US" dirty="0" smtClean="0">
                <a:solidFill>
                  <a:srgbClr val="0070C0"/>
                </a:solidFill>
                <a:sym typeface="Symbol"/>
              </a:rPr>
              <a:t>x = 3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Plausible social structures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6482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Social world is multi-dimensional (H)</a:t>
            </a:r>
          </a:p>
          <a:p>
            <a:pPr marL="1108710" lvl="2" indent="-514350"/>
            <a:r>
              <a:rPr lang="en-US" dirty="0" smtClean="0"/>
              <a:t>Each dimension corresponds to an independent hierarchical division (e.g. geography, occupation)</a:t>
            </a:r>
          </a:p>
          <a:p>
            <a:pPr marL="1108710" lvl="2" indent="-514350"/>
            <a:r>
              <a:rPr lang="en-US" dirty="0" smtClean="0"/>
              <a:t>Node identity: H-dimensional vector</a:t>
            </a:r>
          </a:p>
          <a:p>
            <a:pPr marL="1108710" lvl="2" indent="-514350"/>
            <a:endParaRPr lang="en-US" dirty="0" smtClean="0"/>
          </a:p>
          <a:p>
            <a:pPr marL="1108710" lvl="2" indent="-514350"/>
            <a:endParaRPr lang="en-US" dirty="0" smtClean="0"/>
          </a:p>
          <a:p>
            <a:pPr marL="1108710" lvl="2" indent="-514350">
              <a:buNone/>
            </a:pPr>
            <a:endParaRPr lang="en-US" dirty="0" smtClean="0"/>
          </a:p>
          <a:p>
            <a:pPr marL="1108710" lvl="2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Perceived similarity yields “social distance”</a:t>
            </a:r>
          </a:p>
          <a:p>
            <a:pPr marL="1108710" lvl="2" indent="-514350"/>
            <a:r>
              <a:rPr lang="en-US" dirty="0" smtClean="0"/>
              <a:t>Minimum similarity across all dimensions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00200" y="3690937"/>
            <a:ext cx="5638800" cy="1262063"/>
            <a:chOff x="3200400" y="4800600"/>
            <a:chExt cx="5638800" cy="1262063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2075"/>
            <a:stretch>
              <a:fillRect/>
            </a:stretch>
          </p:blipFill>
          <p:spPr bwMode="auto">
            <a:xfrm>
              <a:off x="3313753" y="4800600"/>
              <a:ext cx="5525447" cy="1262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ounded Rectangle 14"/>
            <p:cNvSpPr/>
            <p:nvPr/>
          </p:nvSpPr>
          <p:spPr>
            <a:xfrm>
              <a:off x="3200400" y="4800600"/>
              <a:ext cx="381000" cy="228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ounded Rectangular Callout 16"/>
          <p:cNvSpPr/>
          <p:nvPr/>
        </p:nvSpPr>
        <p:spPr>
          <a:xfrm>
            <a:off x="762000" y="3657600"/>
            <a:ext cx="914400" cy="381000"/>
          </a:xfrm>
          <a:prstGeom prst="wedgeRoundRectCallout">
            <a:avLst>
              <a:gd name="adj1" fmla="val 95834"/>
              <a:gd name="adj2" fmla="val 12283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x</a:t>
            </a:r>
            <a:r>
              <a:rPr lang="en-US" baseline="-25000" dirty="0" err="1" smtClean="0"/>
              <a:t>ij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4267200" y="3581400"/>
            <a:ext cx="914400" cy="381000"/>
          </a:xfrm>
          <a:prstGeom prst="wedgeRoundRectCallout">
            <a:avLst>
              <a:gd name="adj1" fmla="val 106251"/>
              <a:gd name="adj2" fmla="val 4033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x</a:t>
            </a:r>
            <a:r>
              <a:rPr lang="en-US" baseline="-25000" dirty="0" err="1" smtClean="0"/>
              <a:t>ij</a:t>
            </a:r>
            <a:r>
              <a:rPr lang="en-US" dirty="0" smtClean="0"/>
              <a:t> = 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67600" y="3581400"/>
            <a:ext cx="15151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</a:t>
            </a:r>
            <a:r>
              <a:rPr lang="en-US" baseline="-25000" dirty="0" err="1" smtClean="0"/>
              <a:t>ij</a:t>
            </a:r>
            <a:r>
              <a:rPr lang="en-US" dirty="0" smtClean="0"/>
              <a:t> = 1</a:t>
            </a:r>
          </a:p>
          <a:p>
            <a:r>
              <a:rPr lang="en-US" dirty="0" err="1" smtClean="0"/>
              <a:t>y</a:t>
            </a:r>
            <a:r>
              <a:rPr lang="en-US" baseline="-25000" dirty="0" err="1" smtClean="0"/>
              <a:t>jk</a:t>
            </a:r>
            <a:r>
              <a:rPr lang="en-US" dirty="0" smtClean="0"/>
              <a:t> = 1</a:t>
            </a:r>
          </a:p>
          <a:p>
            <a:r>
              <a:rPr lang="en-US" dirty="0" err="1" smtClean="0"/>
              <a:t>y</a:t>
            </a:r>
            <a:r>
              <a:rPr lang="en-US" baseline="-25000" dirty="0" err="1" smtClean="0"/>
              <a:t>ik</a:t>
            </a:r>
            <a:r>
              <a:rPr lang="en-US" dirty="0" smtClean="0"/>
              <a:t> = 4</a:t>
            </a:r>
          </a:p>
          <a:p>
            <a:r>
              <a:rPr lang="en-US" dirty="0" err="1" smtClean="0"/>
              <a:t>y</a:t>
            </a:r>
            <a:r>
              <a:rPr lang="en-US" baseline="-25000" dirty="0" err="1" smtClean="0"/>
              <a:t>ij</a:t>
            </a:r>
            <a:r>
              <a:rPr lang="en-US" baseline="-25000" dirty="0" smtClean="0"/>
              <a:t> </a:t>
            </a:r>
            <a:r>
              <a:rPr lang="en-US" dirty="0" smtClean="0"/>
              <a:t>+</a:t>
            </a:r>
            <a:r>
              <a:rPr lang="en-US" dirty="0" err="1" smtClean="0"/>
              <a:t>y</a:t>
            </a:r>
            <a:r>
              <a:rPr lang="en-US" baseline="-25000" dirty="0" err="1" smtClean="0"/>
              <a:t>jk</a:t>
            </a:r>
            <a:r>
              <a:rPr lang="en-US" baseline="-25000" dirty="0" smtClean="0"/>
              <a:t> </a:t>
            </a:r>
            <a:r>
              <a:rPr lang="en-US" dirty="0" smtClean="0"/>
              <a:t>&lt;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ik</a:t>
            </a:r>
            <a:r>
              <a:rPr lang="en-US" dirty="0" smtClean="0"/>
              <a:t> !!!</a:t>
            </a:r>
            <a:r>
              <a:rPr lang="en-US" baseline="-25000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Searchability</a:t>
            </a:r>
            <a:r>
              <a:rPr lang="en-US" dirty="0" smtClean="0"/>
              <a:t> with social distance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Alexandru</a:t>
            </a:r>
            <a:r>
              <a:rPr lang="en-US" dirty="0" smtClean="0"/>
              <a:t> </a:t>
            </a:r>
            <a:r>
              <a:rPr lang="en-US" dirty="0" err="1" smtClean="0"/>
              <a:t>Moga</a:t>
            </a:r>
            <a:r>
              <a:rPr lang="en-US" dirty="0" smtClean="0"/>
              <a:t> @ Seminar in Distributed Computing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04800" y="1524000"/>
            <a:ext cx="4409209" cy="2552700"/>
            <a:chOff x="304800" y="1524000"/>
            <a:chExt cx="4409209" cy="25527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304800" y="1524000"/>
              <a:ext cx="4409209" cy="255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Arrow Connector 16"/>
            <p:cNvCxnSpPr/>
            <p:nvPr/>
          </p:nvCxnSpPr>
          <p:spPr>
            <a:xfrm flipV="1">
              <a:off x="1600200" y="2209800"/>
              <a:ext cx="1905000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654773" y="2362200"/>
              <a:ext cx="1231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 increases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181600" y="1600200"/>
            <a:ext cx="2387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Searchable networks </a:t>
            </a:r>
          </a:p>
          <a:p>
            <a:r>
              <a:rPr lang="en-US" sz="2000" dirty="0" smtClean="0"/>
              <a:t>in the H-</a:t>
            </a:r>
            <a:r>
              <a:rPr lang="en-US" sz="2000" dirty="0" smtClean="0">
                <a:sym typeface="Symbol"/>
              </a:rPr>
              <a:t> space</a:t>
            </a:r>
            <a:endParaRPr lang="en-US" sz="2000" dirty="0"/>
          </a:p>
        </p:txBody>
      </p:sp>
      <p:sp>
        <p:nvSpPr>
          <p:cNvPr id="15" name="Left Arrow 14"/>
          <p:cNvSpPr/>
          <p:nvPr/>
        </p:nvSpPr>
        <p:spPr>
          <a:xfrm>
            <a:off x="4800600" y="1828800"/>
            <a:ext cx="304800" cy="2286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43600" y="2438400"/>
            <a:ext cx="2502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Comparison to original</a:t>
            </a:r>
          </a:p>
          <a:p>
            <a:r>
              <a:rPr lang="en-US" sz="2000" dirty="0" err="1" smtClean="0"/>
              <a:t>Milgram</a:t>
            </a:r>
            <a:r>
              <a:rPr lang="en-US" sz="2000" dirty="0" smtClean="0"/>
              <a:t> experiment</a:t>
            </a:r>
            <a:endParaRPr lang="en-US" sz="2000" dirty="0"/>
          </a:p>
        </p:txBody>
      </p:sp>
      <p:sp>
        <p:nvSpPr>
          <p:cNvPr id="20" name="Down Arrow 19"/>
          <p:cNvSpPr/>
          <p:nvPr/>
        </p:nvSpPr>
        <p:spPr>
          <a:xfrm>
            <a:off x="7162800" y="3190672"/>
            <a:ext cx="228600" cy="3048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14400" y="1705584"/>
            <a:ext cx="457200" cy="1828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ular Callout 24"/>
          <p:cNvSpPr/>
          <p:nvPr/>
        </p:nvSpPr>
        <p:spPr>
          <a:xfrm>
            <a:off x="228600" y="4495800"/>
            <a:ext cx="3962400" cy="1143000"/>
          </a:xfrm>
          <a:prstGeom prst="wedgeRoundRectCallout">
            <a:avLst>
              <a:gd name="adj1" fmla="val -30617"/>
              <a:gd name="adj2" fmla="val -14166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Individuals are basically </a:t>
            </a:r>
            <a:r>
              <a:rPr lang="en-US" dirty="0" err="1" smtClean="0"/>
              <a:t>homophilous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Similarity is judged along more than 1 </a:t>
            </a:r>
            <a:r>
              <a:rPr lang="en-US" dirty="0" err="1" smtClean="0"/>
              <a:t>dimenations</a:t>
            </a:r>
            <a:r>
              <a:rPr lang="en-US" dirty="0" smtClean="0"/>
              <a:t> (2-3)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600247"/>
            <a:ext cx="41910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ounded Rectangular Callout 28"/>
          <p:cNvSpPr/>
          <p:nvPr/>
        </p:nvSpPr>
        <p:spPr>
          <a:xfrm>
            <a:off x="7467600" y="3876472"/>
            <a:ext cx="914400" cy="612648"/>
          </a:xfrm>
          <a:prstGeom prst="wedgeRoundRectCallout">
            <a:avLst>
              <a:gd name="adj1" fmla="val -94237"/>
              <a:gd name="adj2" fmla="val 7361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H=2, </a:t>
            </a:r>
            <a:r>
              <a:rPr lang="en-US" dirty="0" smtClean="0">
                <a:sym typeface="Symbol"/>
              </a:rPr>
              <a:t>=1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806978" y="5898524"/>
            <a:ext cx="257827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L~6.5 (</a:t>
            </a:r>
            <a:r>
              <a:rPr lang="en-US" dirty="0" err="1" smtClean="0"/>
              <a:t>Milgram</a:t>
            </a:r>
            <a:r>
              <a:rPr lang="en-US" dirty="0" smtClean="0"/>
              <a:t>) vs. L~6.7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20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studies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Real-world social networks</a:t>
            </a:r>
          </a:p>
          <a:p>
            <a:endParaRPr lang="en-US" dirty="0" smtClean="0"/>
          </a:p>
          <a:p>
            <a:r>
              <a:rPr lang="en-US" dirty="0" smtClean="0"/>
              <a:t>Large-scale</a:t>
            </a:r>
          </a:p>
          <a:p>
            <a:endParaRPr lang="en-US" dirty="0" smtClean="0"/>
          </a:p>
          <a:p>
            <a:r>
              <a:rPr lang="en-US" dirty="0" smtClean="0"/>
              <a:t>Geography and occupation are crucial</a:t>
            </a:r>
          </a:p>
          <a:p>
            <a:endParaRPr lang="en-US" dirty="0" smtClean="0"/>
          </a:p>
          <a:p>
            <a:r>
              <a:rPr lang="en-US" dirty="0" smtClean="0"/>
              <a:t>Network </a:t>
            </a:r>
            <a:r>
              <a:rPr lang="en-US" dirty="0" smtClean="0"/>
              <a:t>structure alone may not be sufficient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Geography in small-world </a:t>
            </a:r>
            <a:r>
              <a:rPr lang="en-US" dirty="0" smtClean="0"/>
              <a:t>networks (</a:t>
            </a:r>
            <a:r>
              <a:rPr lang="en-US" i="1" dirty="0" err="1" smtClean="0"/>
              <a:t>Nowell</a:t>
            </a:r>
            <a:r>
              <a:rPr lang="en-US" i="1" dirty="0" smtClean="0"/>
              <a:t> et al.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LiveJournal</a:t>
            </a:r>
            <a:r>
              <a:rPr lang="en-US" sz="2800" dirty="0" smtClean="0"/>
              <a:t> </a:t>
            </a:r>
            <a:r>
              <a:rPr lang="en-US" sz="2800" dirty="0" smtClean="0"/>
              <a:t>online community</a:t>
            </a:r>
          </a:p>
          <a:p>
            <a:pPr lvl="1"/>
            <a:r>
              <a:rPr lang="en-US" sz="2800" dirty="0" smtClean="0"/>
              <a:t>~500.000 bloggers located in US</a:t>
            </a:r>
          </a:p>
          <a:p>
            <a:pPr lvl="1"/>
            <a:r>
              <a:rPr lang="en-US" sz="2800" dirty="0" smtClean="0"/>
              <a:t>Friendship-based </a:t>
            </a:r>
            <a:r>
              <a:rPr lang="en-US" sz="2800" dirty="0" smtClean="0"/>
              <a:t>network</a:t>
            </a:r>
            <a:endParaRPr lang="en-US" sz="2800" b="1" dirty="0" smtClean="0"/>
          </a:p>
          <a:p>
            <a:pPr lvl="1"/>
            <a:r>
              <a:rPr lang="en-US" sz="2800" b="1" dirty="0" smtClean="0"/>
              <a:t>Global routing </a:t>
            </a:r>
            <a:r>
              <a:rPr lang="en-US" sz="2800" dirty="0" smtClean="0"/>
              <a:t>with GEOGREEDY</a:t>
            </a:r>
            <a:endParaRPr lang="en-US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127" y="3810000"/>
            <a:ext cx="149847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43000" y="2357735"/>
            <a:ext cx="6858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What is the importance of geography in navigation?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GEOGREEDY simulation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69076"/>
            <a:ext cx="5334000" cy="2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5558135"/>
            <a:ext cx="780846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 the relation </a:t>
            </a:r>
            <a:r>
              <a:rPr lang="en-US" sz="2400" dirty="0" smtClean="0"/>
              <a:t>between geography </a:t>
            </a:r>
            <a:r>
              <a:rPr lang="en-US" sz="2400" dirty="0" smtClean="0"/>
              <a:t>and friendship?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2209800"/>
            <a:ext cx="2057400" cy="1069848"/>
          </a:xfrm>
          <a:prstGeom prst="wedgeRoundRectCallout">
            <a:avLst>
              <a:gd name="adj1" fmla="val 104167"/>
              <a:gd name="adj2" fmla="val 2955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13</a:t>
            </a:r>
            <a:r>
              <a:rPr lang="en-US" b="1" dirty="0" smtClean="0"/>
              <a:t>% </a:t>
            </a:r>
            <a:r>
              <a:rPr lang="en-US" dirty="0" smtClean="0"/>
              <a:t>of chains completed with avg. length of </a:t>
            </a:r>
            <a:r>
              <a:rPr lang="en-US" b="1" dirty="0" smtClean="0"/>
              <a:t>4.12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781800" y="1597152"/>
            <a:ext cx="2209800" cy="917448"/>
          </a:xfrm>
          <a:prstGeom prst="wedgeRoundRectCallout">
            <a:avLst>
              <a:gd name="adj1" fmla="val -71695"/>
              <a:gd name="adj2" fmla="val 13413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80% </a:t>
            </a:r>
            <a:r>
              <a:rPr lang="en-US" dirty="0" smtClean="0"/>
              <a:t>of chains completed with avg. length of </a:t>
            </a:r>
            <a:r>
              <a:rPr lang="en-US" b="1" dirty="0" smtClean="0"/>
              <a:t>16.74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a small world…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7701" t="22034" b="23729"/>
          <a:stretch>
            <a:fillRect/>
          </a:stretch>
        </p:blipFill>
        <p:spPr bwMode="auto">
          <a:xfrm>
            <a:off x="762000" y="1905000"/>
            <a:ext cx="758428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10400" y="3962400"/>
            <a:ext cx="162031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Hunedoara</a:t>
            </a:r>
            <a:r>
              <a:rPr lang="en-US" dirty="0" smtClean="0"/>
              <a:t>, RO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200400"/>
            <a:ext cx="112203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Zurich, 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9B37-4A78-4835-B0E1-EA10DA94434B}" type="datetime1">
              <a:rPr lang="en-US" smtClean="0"/>
              <a:pPr/>
              <a:t>3/3/2010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friendship probability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Alexandru</a:t>
            </a:r>
            <a:r>
              <a:rPr lang="en-US" dirty="0" smtClean="0"/>
              <a:t> </a:t>
            </a:r>
            <a:r>
              <a:rPr lang="en-US" dirty="0" err="1" smtClean="0"/>
              <a:t>Moga</a:t>
            </a:r>
            <a:r>
              <a:rPr lang="en-US" dirty="0" smtClean="0"/>
              <a:t> @ Seminar in Distributed Computing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32" y="2209800"/>
            <a:ext cx="403206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286000"/>
            <a:ext cx="3276600" cy="212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52600" y="1676400"/>
            <a:ext cx="2193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Pr</a:t>
            </a:r>
            <a:r>
              <a:rPr lang="en-US" sz="2000" baseline="30000" dirty="0" err="1" smtClean="0"/>
              <a:t>Kleinberg</a:t>
            </a:r>
            <a:r>
              <a:rPr lang="en-US" sz="2000" dirty="0" smtClean="0"/>
              <a:t>(</a:t>
            </a:r>
            <a:r>
              <a:rPr lang="en-US" sz="2000" dirty="0" smtClean="0">
                <a:sym typeface="Symbol"/>
              </a:rPr>
              <a:t></a:t>
            </a:r>
            <a:r>
              <a:rPr lang="en-US" sz="2000" dirty="0" smtClean="0"/>
              <a:t>) ~ 1/</a:t>
            </a:r>
            <a:r>
              <a:rPr lang="en-US" sz="2000" dirty="0" smtClean="0">
                <a:sym typeface="Symbol"/>
              </a:rPr>
              <a:t> </a:t>
            </a:r>
            <a:r>
              <a:rPr lang="en-US" sz="2000" baseline="30000" dirty="0" smtClean="0">
                <a:sym typeface="Symbol"/>
              </a:rPr>
              <a:t>2</a:t>
            </a:r>
            <a:endParaRPr lang="en-US" sz="2000" dirty="0" smtClean="0"/>
          </a:p>
        </p:txBody>
      </p:sp>
      <p:sp>
        <p:nvSpPr>
          <p:cNvPr id="13" name="Rounded Rectangular Callout 12"/>
          <p:cNvSpPr/>
          <p:nvPr/>
        </p:nvSpPr>
        <p:spPr>
          <a:xfrm>
            <a:off x="533400" y="5029200"/>
            <a:ext cx="3505200" cy="612648"/>
          </a:xfrm>
          <a:prstGeom prst="wedgeRoundRectCallout">
            <a:avLst>
              <a:gd name="adj1" fmla="val -865"/>
              <a:gd name="adj2" fmla="val -19247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Pr</a:t>
            </a:r>
            <a:r>
              <a:rPr lang="en-US" sz="2000" baseline="30000" dirty="0" err="1" smtClean="0"/>
              <a:t>LiveJournal</a:t>
            </a:r>
            <a:r>
              <a:rPr lang="en-US" sz="2000" dirty="0" smtClean="0"/>
              <a:t>(</a:t>
            </a:r>
            <a:r>
              <a:rPr lang="en-US" sz="2000" dirty="0" smtClean="0">
                <a:sym typeface="Symbol"/>
              </a:rPr>
              <a:t></a:t>
            </a:r>
            <a:r>
              <a:rPr lang="en-US" sz="2000" dirty="0" smtClean="0"/>
              <a:t>) ~1/</a:t>
            </a:r>
            <a:r>
              <a:rPr lang="en-US" sz="2000" dirty="0" smtClean="0">
                <a:sym typeface="Symbol"/>
              </a:rPr>
              <a:t> </a:t>
            </a:r>
            <a:r>
              <a:rPr lang="en-US" sz="2000" baseline="30000" dirty="0" smtClean="0">
                <a:sym typeface="Symbol"/>
              </a:rPr>
              <a:t> </a:t>
            </a:r>
            <a:r>
              <a:rPr lang="en-US" sz="2000" dirty="0" smtClean="0"/>
              <a:t>, </a:t>
            </a:r>
            <a:r>
              <a:rPr lang="en-US" sz="2000" dirty="0" smtClean="0">
                <a:sym typeface="Symbol"/>
              </a:rPr>
              <a:t>~</a:t>
            </a:r>
            <a:r>
              <a:rPr lang="en-US" sz="2000" dirty="0" smtClean="0"/>
              <a:t>1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876800" y="5029200"/>
            <a:ext cx="3810000" cy="609600"/>
          </a:xfrm>
          <a:prstGeom prst="wedgeRoundRectCallout">
            <a:avLst>
              <a:gd name="adj1" fmla="val 776"/>
              <a:gd name="adj2" fmla="val -19115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/>
              <a:t>LiveJournal</a:t>
            </a:r>
            <a:r>
              <a:rPr lang="en-US" sz="2000" dirty="0" smtClean="0"/>
              <a:t> network exhibits </a:t>
            </a:r>
            <a:r>
              <a:rPr lang="en-US" sz="2000" dirty="0" smtClean="0"/>
              <a:t>large </a:t>
            </a:r>
            <a:r>
              <a:rPr lang="en-US" sz="2000" dirty="0" smtClean="0"/>
              <a:t>variance in </a:t>
            </a:r>
            <a:r>
              <a:rPr lang="en-US" sz="2000" dirty="0" smtClean="0"/>
              <a:t>population density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77000" y="2133600"/>
            <a:ext cx="3810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00800" y="1764268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+50.000 people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49950" y="2438400"/>
            <a:ext cx="11368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Ithaca, NY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752600" y="1600200"/>
            <a:ext cx="2286000" cy="5334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905000" y="1676400"/>
            <a:ext cx="2057400" cy="4572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5938" y="5786735"/>
            <a:ext cx="780846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 </a:t>
            </a:r>
            <a:r>
              <a:rPr lang="en-US" sz="2400" dirty="0" smtClean="0"/>
              <a:t>a good interpretation of geographic friendship?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7" grpId="0"/>
      <p:bldP spid="18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Rank-based friendship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4343400"/>
            <a:ext cx="8153400" cy="99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err="1" smtClean="0"/>
              <a:t>rank</a:t>
            </a:r>
            <a:r>
              <a:rPr lang="en-US" sz="2400" b="1" baseline="-25000" dirty="0" err="1" smtClean="0"/>
              <a:t>u</a:t>
            </a:r>
            <a:r>
              <a:rPr lang="en-US" sz="2400" b="1" dirty="0" smtClean="0"/>
              <a:t>(v) := |{w:d(</a:t>
            </a:r>
            <a:r>
              <a:rPr lang="en-US" sz="2400" b="1" dirty="0" err="1" smtClean="0"/>
              <a:t>u,w</a:t>
            </a:r>
            <a:r>
              <a:rPr lang="en-US" sz="2400" b="1" dirty="0" smtClean="0"/>
              <a:t>) &lt; d{</a:t>
            </a:r>
            <a:r>
              <a:rPr lang="en-US" sz="2400" b="1" dirty="0" err="1" smtClean="0"/>
              <a:t>u,v</a:t>
            </a:r>
            <a:r>
              <a:rPr lang="en-US" sz="2400" b="1" dirty="0" smtClean="0"/>
              <a:t>}}|</a:t>
            </a:r>
          </a:p>
          <a:p>
            <a:pPr algn="ctr">
              <a:buNone/>
            </a:pPr>
            <a:r>
              <a:rPr lang="en-US" sz="2400" b="1" dirty="0" smtClean="0"/>
              <a:t>Pr[u </a:t>
            </a:r>
            <a:r>
              <a:rPr lang="en-US" sz="2400" b="1" dirty="0" smtClean="0">
                <a:sym typeface="Symbol"/>
              </a:rPr>
              <a:t></a:t>
            </a:r>
            <a:r>
              <a:rPr lang="en-US" sz="2400" b="1" dirty="0" smtClean="0">
                <a:sym typeface="Wingdings" pitchFamily="2" charset="2"/>
              </a:rPr>
              <a:t> v</a:t>
            </a:r>
            <a:r>
              <a:rPr lang="en-US" sz="2400" b="1" dirty="0" smtClean="0"/>
              <a:t>] ~ 1/</a:t>
            </a:r>
            <a:r>
              <a:rPr lang="en-US" sz="2400" b="1" dirty="0" err="1" smtClean="0"/>
              <a:t>rank</a:t>
            </a:r>
            <a:r>
              <a:rPr lang="en-US" sz="2400" b="1" baseline="-25000" dirty="0" err="1" smtClean="0"/>
              <a:t>u</a:t>
            </a:r>
            <a:r>
              <a:rPr lang="en-US" sz="2400" b="1" dirty="0" smtClean="0"/>
              <a:t>(v)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417403"/>
            <a:ext cx="6858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i="1" dirty="0" smtClean="0"/>
              <a:t>In a network formed by </a:t>
            </a:r>
            <a:r>
              <a:rPr lang="en-US" sz="2400" b="1" i="1" dirty="0" smtClean="0"/>
              <a:t>rank-based friendship</a:t>
            </a:r>
            <a:r>
              <a:rPr lang="en-US" sz="2400" i="1" dirty="0" smtClean="0"/>
              <a:t>, GEOGREEDY can find short paths (</a:t>
            </a:r>
            <a:r>
              <a:rPr lang="en-US" sz="2400" b="1" i="1" dirty="0" err="1" smtClean="0"/>
              <a:t>polylogarithmic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4029075" cy="247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1219200" y="2057400"/>
            <a:ext cx="152400" cy="152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19200" y="3276600"/>
            <a:ext cx="152400" cy="152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76600" y="2057400"/>
            <a:ext cx="152400" cy="152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600" y="3352800"/>
            <a:ext cx="152400" cy="152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814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80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0" y="2895600"/>
            <a:ext cx="152400" cy="152400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76600" y="2438400"/>
            <a:ext cx="152400" cy="152400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48000" y="3048000"/>
            <a:ext cx="152400" cy="152400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90800" y="2971800"/>
            <a:ext cx="152400" cy="152400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19400" y="2667000"/>
            <a:ext cx="152400" cy="152400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24200" y="2743200"/>
            <a:ext cx="152400" cy="152400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038600" y="2590800"/>
            <a:ext cx="152400" cy="152400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05200" y="2971800"/>
            <a:ext cx="152400" cy="152400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29000" y="2667000"/>
            <a:ext cx="152400" cy="152400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819400" y="36576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Manhattan 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3314700" y="2857500"/>
            <a:ext cx="2362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9760" y="3657600"/>
            <a:ext cx="1148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Rural Iowa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Navigability in global social </a:t>
            </a:r>
            <a:r>
              <a:rPr lang="en-US" dirty="0" smtClean="0"/>
              <a:t>networks (</a:t>
            </a:r>
            <a:r>
              <a:rPr lang="en-US" i="1" dirty="0" err="1" smtClean="0"/>
              <a:t>Dodds</a:t>
            </a:r>
            <a:r>
              <a:rPr lang="en-US" i="1" dirty="0" smtClean="0"/>
              <a:t> et al.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Routing in the </a:t>
            </a:r>
            <a:r>
              <a:rPr lang="en-US" dirty="0" err="1" smtClean="0"/>
              <a:t>LiveJournal</a:t>
            </a:r>
            <a:r>
              <a:rPr lang="en-US" dirty="0" smtClean="0"/>
              <a:t> community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Geography </a:t>
            </a:r>
            <a:r>
              <a:rPr lang="en-US" dirty="0" smtClean="0"/>
              <a:t>and occupation are the most important factors in establishing short chains</a:t>
            </a:r>
          </a:p>
          <a:p>
            <a:endParaRPr lang="en-US" dirty="0" smtClean="0"/>
          </a:p>
        </p:txBody>
      </p:sp>
      <p:sp>
        <p:nvSpPr>
          <p:cNvPr id="7" name="Right Arrow 6"/>
          <p:cNvSpPr/>
          <p:nvPr/>
        </p:nvSpPr>
        <p:spPr>
          <a:xfrm>
            <a:off x="1143000" y="3061156"/>
            <a:ext cx="6705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0787" y="268015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2680156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Destination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914900" y="3251656"/>
            <a:ext cx="9906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57263" y="3409890"/>
            <a:ext cx="2109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/>
              <a:t>geography-based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5422456" y="3409890"/>
            <a:ext cx="2477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non-geography-based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2375356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~70%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E-mail replication experiment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4478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Human </a:t>
            </a:r>
            <a:r>
              <a:rPr lang="en-US" dirty="0" smtClean="0"/>
              <a:t>participants (not simulated)</a:t>
            </a:r>
          </a:p>
          <a:p>
            <a:r>
              <a:rPr lang="en-US" dirty="0" smtClean="0"/>
              <a:t>~100k individuals, 18 targets in 13 countries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05200"/>
            <a:ext cx="820043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vs. occupation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73" y="2895600"/>
            <a:ext cx="7846627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828800" y="2819400"/>
            <a:ext cx="838200" cy="228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4800" y="2819400"/>
            <a:ext cx="838200" cy="228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2323306" y="4381500"/>
            <a:ext cx="83899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515394" y="3733800"/>
            <a:ext cx="4564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381500" y="41529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838200" y="1600200"/>
            <a:ext cx="4953000" cy="838200"/>
          </a:xfrm>
          <a:prstGeom prst="wedgeRoundRectCallout">
            <a:avLst>
              <a:gd name="adj1" fmla="val -20056"/>
              <a:gd name="adj2" fmla="val 10565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Geography matters more in the early stages of the chain (3 steps)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429000" y="5486400"/>
            <a:ext cx="4648200" cy="762000"/>
          </a:xfrm>
          <a:prstGeom prst="wedgeRoundRectCallout">
            <a:avLst>
              <a:gd name="adj1" fmla="val -21243"/>
              <a:gd name="adj2" fmla="val -11527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Occupation clearly takes over in the later stages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the study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Without enough incentives, the small-world hypothesis </a:t>
            </a:r>
            <a:r>
              <a:rPr lang="en-US" dirty="0" smtClean="0"/>
              <a:t>may not </a:t>
            </a:r>
            <a:r>
              <a:rPr lang="en-US" dirty="0" smtClean="0"/>
              <a:t>hold</a:t>
            </a:r>
          </a:p>
          <a:p>
            <a:pPr lvl="1"/>
            <a:r>
              <a:rPr lang="en-US" dirty="0" smtClean="0"/>
              <a:t>E.g. Target 5 (university </a:t>
            </a:r>
            <a:r>
              <a:rPr lang="en-US" dirty="0" err="1" smtClean="0"/>
              <a:t>prof</a:t>
            </a:r>
            <a:r>
              <a:rPr lang="en-US" dirty="0" smtClean="0"/>
              <a:t>.) </a:t>
            </a:r>
            <a:r>
              <a:rPr lang="en-US" dirty="0" smtClean="0"/>
              <a:t>accounted for 44% of the completed chains </a:t>
            </a:r>
            <a:r>
              <a:rPr lang="en-US" dirty="0" smtClean="0">
                <a:sym typeface="Wingdings" pitchFamily="2" charset="2"/>
              </a:rPr>
              <a:t> good </a:t>
            </a:r>
            <a:r>
              <a:rPr lang="en-US" dirty="0" err="1" smtClean="0">
                <a:sym typeface="Wingdings" pitchFamily="2" charset="2"/>
              </a:rPr>
              <a:t>reachability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Network structure </a:t>
            </a:r>
            <a:r>
              <a:rPr lang="en-US" dirty="0" smtClean="0"/>
              <a:t>alone is </a:t>
            </a:r>
            <a:r>
              <a:rPr lang="en-US" dirty="0" smtClean="0"/>
              <a:t>not enough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895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n-US" dirty="0" err="1" smtClean="0"/>
              <a:t>Freenet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016752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P2P system</a:t>
            </a:r>
          </a:p>
          <a:p>
            <a:pPr lvl="1"/>
            <a:r>
              <a:rPr lang="en-US" dirty="0" smtClean="0"/>
              <a:t>Collaborating group of Internet nodes</a:t>
            </a:r>
          </a:p>
          <a:p>
            <a:pPr lvl="1"/>
            <a:r>
              <a:rPr lang="en-US" dirty="0" smtClean="0"/>
              <a:t>Overlay special-purpose network</a:t>
            </a:r>
          </a:p>
          <a:p>
            <a:pPr lvl="1"/>
            <a:r>
              <a:rPr lang="en-US" dirty="0" smtClean="0"/>
              <a:t>Application-level routing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Freenet</a:t>
            </a:r>
            <a:endParaRPr lang="en-US" dirty="0" smtClean="0"/>
          </a:p>
          <a:p>
            <a:pPr lvl="1"/>
            <a:r>
              <a:rPr lang="en-US" dirty="0" smtClean="0"/>
              <a:t>Distributed anonymous information storage and </a:t>
            </a:r>
            <a:r>
              <a:rPr lang="en-US" dirty="0" smtClean="0"/>
              <a:t>retrieval</a:t>
            </a:r>
          </a:p>
          <a:p>
            <a:pPr lvl="1"/>
            <a:r>
              <a:rPr lang="en-US" dirty="0" smtClean="0"/>
              <a:t>Unstructured system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n-US" dirty="0" err="1" smtClean="0"/>
              <a:t>Freenet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43529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5943600" y="3505200"/>
            <a:ext cx="3048000" cy="914400"/>
          </a:xfrm>
          <a:prstGeom prst="wedgeRoundRectCallout">
            <a:avLst>
              <a:gd name="adj1" fmla="val -81459"/>
              <a:gd name="adj2" fmla="val -4631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File caching on the return path</a:t>
            </a:r>
          </a:p>
          <a:p>
            <a:r>
              <a:rPr lang="en-US" dirty="0" smtClean="0"/>
              <a:t>Typical cache replacement policy: LRU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143000" y="4495800"/>
            <a:ext cx="1447800" cy="381000"/>
          </a:xfrm>
          <a:prstGeom prst="wedgeRoundRectCallout">
            <a:avLst>
              <a:gd name="adj1" fmla="val 115252"/>
              <a:gd name="adj2" fmla="val -5381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Backtracking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2971800" y="1600200"/>
            <a:ext cx="990600" cy="381000"/>
          </a:xfrm>
          <a:prstGeom prst="wedgeRoundRectCallout">
            <a:avLst>
              <a:gd name="adj1" fmla="val -19916"/>
              <a:gd name="adj2" fmla="val 23118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File ids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n-US" dirty="0" err="1" smtClean="0"/>
              <a:t>Freenet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 low load:</a:t>
            </a:r>
          </a:p>
          <a:p>
            <a:pPr lvl="1"/>
            <a:r>
              <a:rPr lang="en-US" dirty="0" err="1" smtClean="0"/>
              <a:t>Freenet</a:t>
            </a:r>
            <a:r>
              <a:rPr lang="en-US" dirty="0" smtClean="0"/>
              <a:t> network shown to evolve into a “small-world” (high clustering + logarithmic paths)</a:t>
            </a:r>
          </a:p>
          <a:p>
            <a:endParaRPr lang="en-US" dirty="0" smtClean="0"/>
          </a:p>
          <a:p>
            <a:r>
              <a:rPr lang="en-US" dirty="0" smtClean="0"/>
              <a:t>At high load:</a:t>
            </a:r>
          </a:p>
          <a:p>
            <a:pPr lvl="1"/>
            <a:r>
              <a:rPr lang="en-US" dirty="0" smtClean="0"/>
              <a:t>Frequent local caching actions</a:t>
            </a:r>
          </a:p>
          <a:p>
            <a:pPr lvl="1"/>
            <a:r>
              <a:rPr lang="en-US" dirty="0" smtClean="0"/>
              <a:t>Clusters may break </a:t>
            </a:r>
            <a:r>
              <a:rPr lang="en-US" dirty="0" smtClean="0">
                <a:sym typeface="Wingdings" pitchFamily="2" charset="2"/>
              </a:rPr>
              <a:t> small-world hypothesis might not hold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036526"/>
            <a:ext cx="3429000" cy="184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n-US" dirty="0" err="1" smtClean="0"/>
              <a:t>Freenet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Enhanced-clustering cache replacement policy</a:t>
            </a:r>
          </a:p>
          <a:p>
            <a:pPr lvl="1"/>
            <a:r>
              <a:rPr lang="en-US" sz="2400" dirty="0" smtClean="0"/>
              <a:t>Preserve key clustering in the cache</a:t>
            </a:r>
          </a:p>
          <a:p>
            <a:pPr lvl="1"/>
            <a:r>
              <a:rPr lang="en-US" sz="2400" dirty="0" smtClean="0"/>
              <a:t>Each node chooses a seed s(x) randomly from the key space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At node x (</a:t>
            </a:r>
            <a:r>
              <a:rPr lang="en-US" sz="2400" dirty="0" err="1" smtClean="0"/>
              <a:t>datastore</a:t>
            </a:r>
            <a:r>
              <a:rPr lang="en-US" sz="2400" dirty="0" smtClean="0"/>
              <a:t> full)</a:t>
            </a:r>
          </a:p>
          <a:p>
            <a:pPr lvl="2"/>
            <a:r>
              <a:rPr lang="en-US" sz="2000" dirty="0" smtClean="0"/>
              <a:t>key u arrives </a:t>
            </a:r>
          </a:p>
          <a:p>
            <a:pPr lvl="2"/>
            <a:r>
              <a:rPr lang="en-US" sz="2000" dirty="0" smtClean="0"/>
              <a:t>choose v which is farthest from the seed </a:t>
            </a:r>
          </a:p>
          <a:p>
            <a:pPr lvl="3"/>
            <a:r>
              <a:rPr lang="en-US" sz="1800" i="1" dirty="0" smtClean="0"/>
              <a:t>Distance(u, seed) ≤ Distance(v, seed): </a:t>
            </a:r>
            <a:r>
              <a:rPr lang="en-US" sz="1800" dirty="0" smtClean="0"/>
              <a:t>cache u, evict v, create entry for u</a:t>
            </a:r>
          </a:p>
          <a:p>
            <a:pPr lvl="3"/>
            <a:r>
              <a:rPr lang="en-US" sz="1800" i="1" dirty="0" smtClean="0"/>
              <a:t>Distance(u, seed) &gt; Distance(v, seed): </a:t>
            </a:r>
            <a:r>
              <a:rPr lang="en-US" sz="1800" dirty="0" smtClean="0"/>
              <a:t>cache u, evict v, create entry for u with probability p (randomness)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cliché to social networks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Alexandru</a:t>
            </a:r>
            <a:r>
              <a:rPr lang="en-US" dirty="0" smtClean="0"/>
              <a:t> </a:t>
            </a:r>
            <a:r>
              <a:rPr lang="en-US" dirty="0" err="1" smtClean="0"/>
              <a:t>Moga</a:t>
            </a:r>
            <a:r>
              <a:rPr lang="en-US" dirty="0" smtClean="0"/>
              <a:t> @ Seminar in Distributed Computing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DCEA-D6A3-456C-A7AC-6A420BA7B94A}" type="datetime1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1600200"/>
            <a:ext cx="6896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Milgram’s</a:t>
            </a:r>
            <a:r>
              <a:rPr lang="en-US" sz="2400" dirty="0" smtClean="0"/>
              <a:t> Experiment and The Small World Hypothesis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0952" t="41587" b="20318"/>
          <a:stretch>
            <a:fillRect/>
          </a:stretch>
        </p:blipFill>
        <p:spPr bwMode="auto">
          <a:xfrm>
            <a:off x="1485900" y="2224548"/>
            <a:ext cx="6268720" cy="30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866900" y="3197423"/>
            <a:ext cx="1008609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Omaha, NE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03491" y="3959423"/>
            <a:ext cx="1025409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Wichita, KS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70033" y="2968823"/>
            <a:ext cx="976549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Boston, MA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628900" y="2681748"/>
            <a:ext cx="3810000" cy="3048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324100" y="2834148"/>
            <a:ext cx="4114800" cy="9144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8600" y="5562600"/>
            <a:ext cx="87664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Human society is a </a:t>
            </a:r>
            <a:r>
              <a:rPr lang="en-US" sz="2400" b="1" dirty="0" smtClean="0"/>
              <a:t>small-world</a:t>
            </a:r>
            <a:r>
              <a:rPr lang="en-US" dirty="0" smtClean="0"/>
              <a:t> type network characterized by </a:t>
            </a:r>
            <a:r>
              <a:rPr lang="en-US" sz="2400" b="1" dirty="0" smtClean="0"/>
              <a:t>short length paths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59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27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n-US" dirty="0" err="1" smtClean="0"/>
              <a:t>Freenet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Empirical results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Analytically</a:t>
            </a:r>
          </a:p>
          <a:p>
            <a:pPr lvl="1"/>
            <a:r>
              <a:rPr lang="en-US" dirty="0" smtClean="0"/>
              <a:t> f(d(</a:t>
            </a:r>
            <a:r>
              <a:rPr lang="en-US" dirty="0" err="1" smtClean="0"/>
              <a:t>x,y</a:t>
            </a:r>
            <a:r>
              <a:rPr lang="en-US" dirty="0" smtClean="0"/>
              <a:t>)) ~ 1/d(</a:t>
            </a:r>
            <a:r>
              <a:rPr lang="en-US" dirty="0" err="1" smtClean="0"/>
              <a:t>x,y</a:t>
            </a:r>
            <a:r>
              <a:rPr lang="en-US" dirty="0" smtClean="0"/>
              <a:t>) = 1/|</a:t>
            </a:r>
            <a:r>
              <a:rPr lang="en-US" dirty="0" err="1" smtClean="0"/>
              <a:t>s</a:t>
            </a:r>
            <a:r>
              <a:rPr lang="en-US" baseline="-25000" dirty="0" err="1" smtClean="0"/>
              <a:t>x</a:t>
            </a:r>
            <a:r>
              <a:rPr lang="en-US" dirty="0" err="1" smtClean="0"/>
              <a:t>-s</a:t>
            </a:r>
            <a:r>
              <a:rPr lang="en-US" baseline="-25000" dirty="0" err="1" smtClean="0"/>
              <a:t>y</a:t>
            </a:r>
            <a:r>
              <a:rPr lang="en-US" dirty="0" smtClean="0"/>
              <a:t>|</a:t>
            </a:r>
          </a:p>
          <a:p>
            <a:pPr lvl="1"/>
            <a:r>
              <a:rPr lang="en-US" dirty="0" smtClean="0"/>
              <a:t>Expected delivery time: O(log</a:t>
            </a:r>
            <a:r>
              <a:rPr lang="en-US" baseline="30000" dirty="0" smtClean="0"/>
              <a:t>2</a:t>
            </a:r>
            <a:r>
              <a:rPr lang="en-US" dirty="0" smtClean="0"/>
              <a:t>n)</a:t>
            </a:r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789636"/>
            <a:ext cx="4343400" cy="278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1592" y="3352800"/>
            <a:ext cx="1661808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1765" t="18576" r="9804" b="13876"/>
          <a:stretch>
            <a:fillRect/>
          </a:stretch>
        </p:blipFill>
        <p:spPr bwMode="auto">
          <a:xfrm>
            <a:off x="5105400" y="1524000"/>
            <a:ext cx="2590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Alexandru</a:t>
            </a:r>
            <a:r>
              <a:rPr lang="en-US" dirty="0" smtClean="0"/>
              <a:t> </a:t>
            </a:r>
            <a:r>
              <a:rPr lang="en-US" dirty="0" err="1" smtClean="0"/>
              <a:t>Moga</a:t>
            </a:r>
            <a:r>
              <a:rPr lang="en-US" dirty="0" smtClean="0"/>
              <a:t> @ Seminar in Distributed Computing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371600" y="1600200"/>
            <a:ext cx="6251448" cy="4495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Crawling the WWW</a:t>
            </a:r>
          </a:p>
          <a:p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On-line search in the unknown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Supercomputing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t="30062" b="5140"/>
          <a:stretch>
            <a:fillRect/>
          </a:stretch>
        </p:blipFill>
        <p:spPr bwMode="auto">
          <a:xfrm>
            <a:off x="4343400" y="4800600"/>
            <a:ext cx="3276601" cy="139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858" y="5486400"/>
            <a:ext cx="8368959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Unsupervised </a:t>
            </a:r>
            <a:r>
              <a:rPr lang="en-US" sz="3200" dirty="0" smtClean="0"/>
              <a:t>networks are generally small-worlds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219200" y="3886200"/>
            <a:ext cx="6691255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Small-world phenomenon has two sides </a:t>
            </a:r>
          </a:p>
          <a:p>
            <a:pPr algn="ctr"/>
            <a:r>
              <a:rPr lang="en-US" sz="3200" dirty="0" smtClean="0"/>
              <a:t>Existential and Algorithmic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85816" y="1783140"/>
            <a:ext cx="7358040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A small-world network is characterized by:</a:t>
            </a:r>
          </a:p>
          <a:p>
            <a:pPr algn="ctr"/>
            <a:r>
              <a:rPr lang="en-US" sz="3200" dirty="0" smtClean="0"/>
              <a:t>High clustering of nodes</a:t>
            </a:r>
          </a:p>
          <a:p>
            <a:pPr algn="ctr"/>
            <a:r>
              <a:rPr lang="en-US" sz="3200" dirty="0" smtClean="0"/>
              <a:t>“Short” paths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Identity and Search in Social </a:t>
            </a:r>
            <a:r>
              <a:rPr lang="en-US" b="1" dirty="0" smtClean="0"/>
              <a:t>Networks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Watts, D.J. and </a:t>
            </a:r>
            <a:r>
              <a:rPr lang="en-US" dirty="0" err="1" smtClean="0"/>
              <a:t>Dodds</a:t>
            </a:r>
            <a:r>
              <a:rPr lang="en-US" dirty="0" smtClean="0"/>
              <a:t>, P.S. and Newman, MEJ In Science </a:t>
            </a:r>
            <a:r>
              <a:rPr lang="en-US" dirty="0" smtClean="0"/>
              <a:t>2002.</a:t>
            </a:r>
          </a:p>
          <a:p>
            <a:r>
              <a:rPr lang="en-US" b="1" dirty="0" smtClean="0"/>
              <a:t>Small-World </a:t>
            </a:r>
            <a:r>
              <a:rPr lang="en-US" b="1" dirty="0" smtClean="0"/>
              <a:t>Phenomena and the Dynamics of </a:t>
            </a:r>
            <a:r>
              <a:rPr lang="en-US" b="1" dirty="0" smtClean="0"/>
              <a:t>Information, </a:t>
            </a:r>
            <a:r>
              <a:rPr lang="en-US" dirty="0" smtClean="0"/>
              <a:t>Kleinberg</a:t>
            </a:r>
            <a:r>
              <a:rPr lang="en-US" dirty="0" smtClean="0"/>
              <a:t>, J. In NIPS </a:t>
            </a:r>
            <a:r>
              <a:rPr lang="en-US" dirty="0" smtClean="0"/>
              <a:t>2002.</a:t>
            </a:r>
          </a:p>
          <a:p>
            <a:r>
              <a:rPr lang="en-US" b="1" dirty="0" smtClean="0"/>
              <a:t>Small-world Phenomena: An algorithmic perspective</a:t>
            </a:r>
            <a:r>
              <a:rPr lang="en-US" dirty="0" smtClean="0"/>
              <a:t>, Kleinberg, 2000</a:t>
            </a:r>
          </a:p>
          <a:p>
            <a:r>
              <a:rPr lang="en-US" b="1" dirty="0" smtClean="0"/>
              <a:t>Navigation in a Small World</a:t>
            </a:r>
            <a:r>
              <a:rPr lang="en-US" dirty="0" smtClean="0"/>
              <a:t>, Kleinberg, Nature 406 (2000)</a:t>
            </a:r>
          </a:p>
          <a:p>
            <a:r>
              <a:rPr lang="en-US" b="1" dirty="0" smtClean="0"/>
              <a:t>Geographic </a:t>
            </a:r>
            <a:r>
              <a:rPr lang="en-US" b="1" dirty="0" smtClean="0"/>
              <a:t>routing in social </a:t>
            </a:r>
            <a:r>
              <a:rPr lang="en-US" b="1" dirty="0" smtClean="0"/>
              <a:t>networks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Liben-Nowell</a:t>
            </a:r>
            <a:r>
              <a:rPr lang="en-US" dirty="0" smtClean="0"/>
              <a:t>, D. and Novak, J. and Kumar, R. and </a:t>
            </a:r>
            <a:r>
              <a:rPr lang="en-US" dirty="0" err="1" smtClean="0"/>
              <a:t>Raghavan</a:t>
            </a:r>
            <a:r>
              <a:rPr lang="en-US" dirty="0" smtClean="0"/>
              <a:t>, P. and Tomkins, A. PNAS </a:t>
            </a:r>
            <a:r>
              <a:rPr lang="en-US" dirty="0" smtClean="0"/>
              <a:t>2005.</a:t>
            </a:r>
          </a:p>
          <a:p>
            <a:r>
              <a:rPr lang="en-US" b="1" dirty="0" smtClean="0"/>
              <a:t>An </a:t>
            </a:r>
            <a:r>
              <a:rPr lang="en-US" b="1" dirty="0" smtClean="0"/>
              <a:t>Experimental Study of Search in Global Social Networks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Dodds</a:t>
            </a:r>
            <a:r>
              <a:rPr lang="en-US" dirty="0" smtClean="0"/>
              <a:t>, P.S. and </a:t>
            </a:r>
            <a:r>
              <a:rPr lang="en-US" dirty="0" err="1" smtClean="0"/>
              <a:t>Muhamad</a:t>
            </a:r>
            <a:r>
              <a:rPr lang="en-US" dirty="0" smtClean="0"/>
              <a:t>, R. and Watts, D.J. In Science 2003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The Small World Web</a:t>
            </a:r>
            <a:r>
              <a:rPr lang="en-US" dirty="0" smtClean="0"/>
              <a:t>, L. </a:t>
            </a:r>
            <a:r>
              <a:rPr lang="en-US" dirty="0" err="1" smtClean="0"/>
              <a:t>Adamic</a:t>
            </a:r>
            <a:r>
              <a:rPr lang="en-US" dirty="0" smtClean="0"/>
              <a:t>, 1999</a:t>
            </a:r>
          </a:p>
          <a:p>
            <a:r>
              <a:rPr lang="en-US" b="1" dirty="0" smtClean="0"/>
              <a:t>Growing and Navigating the Small World Web by Local Content</a:t>
            </a:r>
            <a:r>
              <a:rPr lang="en-US" dirty="0" smtClean="0"/>
              <a:t>, F. </a:t>
            </a:r>
            <a:r>
              <a:rPr lang="en-US" dirty="0" err="1" smtClean="0"/>
              <a:t>Menczer</a:t>
            </a:r>
            <a:r>
              <a:rPr lang="en-US" dirty="0" smtClean="0"/>
              <a:t>, 2002</a:t>
            </a:r>
          </a:p>
          <a:p>
            <a:r>
              <a:rPr lang="en-US" b="1" dirty="0" smtClean="0"/>
              <a:t>Using the Small-World Model to Improve </a:t>
            </a:r>
            <a:r>
              <a:rPr lang="en-US" b="1" dirty="0" err="1" smtClean="0"/>
              <a:t>Freenet</a:t>
            </a:r>
            <a:r>
              <a:rPr lang="en-US" b="1" dirty="0" smtClean="0"/>
              <a:t> Performance</a:t>
            </a:r>
            <a:r>
              <a:rPr lang="en-US" dirty="0" smtClean="0"/>
              <a:t>, Zhang et al.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social networks to 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0" y="2590800"/>
            <a:ext cx="4956048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Models and Algorithms</a:t>
            </a:r>
          </a:p>
          <a:p>
            <a:endParaRPr lang="en-US" dirty="0" smtClean="0"/>
          </a:p>
          <a:p>
            <a:r>
              <a:rPr lang="en-US" dirty="0" smtClean="0"/>
              <a:t>Experimental studies</a:t>
            </a:r>
          </a:p>
          <a:p>
            <a:endParaRPr lang="en-US" dirty="0" smtClean="0"/>
          </a:p>
          <a:p>
            <a:r>
              <a:rPr lang="en-US" dirty="0" smtClean="0"/>
              <a:t>Impact in Computer Science?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2409825"/>
            <a:ext cx="29527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0C6-C245-4915-951C-8D88E6D43825}" type="datetime1">
              <a:rPr lang="en-US" smtClean="0"/>
              <a:pPr/>
              <a:t>3/3/2010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Small-world phenomenon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Six degrees of separation</a:t>
            </a:r>
          </a:p>
          <a:p>
            <a:r>
              <a:rPr lang="en-US" sz="2400" dirty="0" smtClean="0"/>
              <a:t>“</a:t>
            </a:r>
            <a:r>
              <a:rPr lang="en-US" sz="2400" i="1" dirty="0" smtClean="0"/>
              <a:t>We are all linked by short chains of acquaintance</a:t>
            </a:r>
            <a:r>
              <a:rPr lang="en-US" sz="2400" dirty="0" smtClean="0"/>
              <a:t>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Watts-</a:t>
            </a:r>
            <a:r>
              <a:rPr lang="en-US" dirty="0" err="1" smtClean="0"/>
              <a:t>Strogatz</a:t>
            </a:r>
            <a:r>
              <a:rPr lang="en-US" dirty="0" smtClean="0"/>
              <a:t> model</a:t>
            </a:r>
          </a:p>
          <a:p>
            <a:r>
              <a:rPr lang="en-US" sz="2400" dirty="0" smtClean="0"/>
              <a:t>Pervasive in networks arising in nature and technology</a:t>
            </a:r>
          </a:p>
          <a:p>
            <a:r>
              <a:rPr lang="en-US" sz="2400" dirty="0" smtClean="0"/>
              <a:t>Fundamental factor in the evolution of WWW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dirty="0" smtClean="0"/>
              <a:t>Kleinberg: People can find short paths very effectively</a:t>
            </a:r>
          </a:p>
          <a:p>
            <a:r>
              <a:rPr lang="en-US" sz="2400" dirty="0" smtClean="0"/>
              <a:t>Can we put an algorithmic price on that?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AF2E-B971-4323-B076-DC2E4D363913}" type="datetime1">
              <a:rPr lang="en-US" smtClean="0"/>
              <a:pPr/>
              <a:t>3/3/2010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5867400" y="4191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world characteristics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Alexandru</a:t>
            </a:r>
            <a:r>
              <a:rPr lang="en-US" dirty="0" smtClean="0"/>
              <a:t> </a:t>
            </a:r>
            <a:r>
              <a:rPr lang="en-US" dirty="0" err="1" smtClean="0"/>
              <a:t>Moga</a:t>
            </a:r>
            <a:r>
              <a:rPr lang="en-US" dirty="0" smtClean="0"/>
              <a:t> @ Seminar in Distributed Computing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14477" y="3886200"/>
            <a:ext cx="152400" cy="152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Oval 7"/>
          <p:cNvSpPr/>
          <p:nvPr/>
        </p:nvSpPr>
        <p:spPr>
          <a:xfrm>
            <a:off x="2133600" y="3657600"/>
            <a:ext cx="152400" cy="152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514600" y="3352800"/>
            <a:ext cx="152400" cy="152400"/>
          </a:xfrm>
          <a:prstGeom prst="ellipse">
            <a:avLst/>
          </a:prstGeom>
          <a:noFill/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Oval 9"/>
          <p:cNvSpPr/>
          <p:nvPr/>
        </p:nvSpPr>
        <p:spPr>
          <a:xfrm>
            <a:off x="2057400" y="4343400"/>
            <a:ext cx="152400" cy="152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/>
          <p:cNvSpPr/>
          <p:nvPr/>
        </p:nvSpPr>
        <p:spPr>
          <a:xfrm>
            <a:off x="2743200" y="4572000"/>
            <a:ext cx="152400" cy="152400"/>
          </a:xfrm>
          <a:prstGeom prst="ellipse">
            <a:avLst/>
          </a:prstGeom>
          <a:noFill/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Oval 11"/>
          <p:cNvSpPr/>
          <p:nvPr/>
        </p:nvSpPr>
        <p:spPr>
          <a:xfrm>
            <a:off x="3352800" y="4419600"/>
            <a:ext cx="152400" cy="152400"/>
          </a:xfrm>
          <a:prstGeom prst="ellipse">
            <a:avLst/>
          </a:prstGeom>
          <a:noFill/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Oval 12"/>
          <p:cNvSpPr/>
          <p:nvPr/>
        </p:nvSpPr>
        <p:spPr>
          <a:xfrm>
            <a:off x="3352800" y="3886200"/>
            <a:ext cx="152400" cy="152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Oval 13"/>
          <p:cNvSpPr/>
          <p:nvPr/>
        </p:nvSpPr>
        <p:spPr>
          <a:xfrm>
            <a:off x="2971800" y="3276600"/>
            <a:ext cx="152400" cy="152400"/>
          </a:xfrm>
          <a:prstGeom prst="ellipse">
            <a:avLst/>
          </a:prstGeom>
          <a:noFill/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/>
          <p:cNvSpPr/>
          <p:nvPr/>
        </p:nvSpPr>
        <p:spPr>
          <a:xfrm>
            <a:off x="4724400" y="2133600"/>
            <a:ext cx="152400" cy="152400"/>
          </a:xfrm>
          <a:prstGeom prst="ellipse">
            <a:avLst/>
          </a:prstGeom>
          <a:noFill/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Oval 15"/>
          <p:cNvSpPr/>
          <p:nvPr/>
        </p:nvSpPr>
        <p:spPr>
          <a:xfrm>
            <a:off x="6477000" y="2590800"/>
            <a:ext cx="152400" cy="152400"/>
          </a:xfrm>
          <a:prstGeom prst="ellipse">
            <a:avLst/>
          </a:prstGeom>
          <a:noFill/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8" name="Straight Connector 17"/>
          <p:cNvCxnSpPr>
            <a:stCxn id="7" idx="7"/>
            <a:endCxn id="15" idx="3"/>
          </p:cNvCxnSpPr>
          <p:nvPr/>
        </p:nvCxnSpPr>
        <p:spPr>
          <a:xfrm rot="5400000" flipH="1" flipV="1">
            <a:off x="2923220" y="2085021"/>
            <a:ext cx="1644836" cy="200215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6"/>
            <a:endCxn id="16" idx="2"/>
          </p:cNvCxnSpPr>
          <p:nvPr/>
        </p:nvCxnSpPr>
        <p:spPr>
          <a:xfrm flipV="1">
            <a:off x="2766877" y="2667000"/>
            <a:ext cx="3710123" cy="12954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6"/>
            <a:endCxn id="13" idx="2"/>
          </p:cNvCxnSpPr>
          <p:nvPr/>
        </p:nvCxnSpPr>
        <p:spPr>
          <a:xfrm>
            <a:off x="2766877" y="3962400"/>
            <a:ext cx="585923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7"/>
            <a:endCxn id="14" idx="3"/>
          </p:cNvCxnSpPr>
          <p:nvPr/>
        </p:nvCxnSpPr>
        <p:spPr>
          <a:xfrm rot="5400000" flipH="1" flipV="1">
            <a:off x="2618420" y="3532821"/>
            <a:ext cx="501836" cy="2495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0"/>
            <a:endCxn id="9" idx="4"/>
          </p:cNvCxnSpPr>
          <p:nvPr/>
        </p:nvCxnSpPr>
        <p:spPr>
          <a:xfrm rot="16200000" flipV="1">
            <a:off x="2450239" y="3645761"/>
            <a:ext cx="381000" cy="998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2"/>
            <a:endCxn id="8" idx="5"/>
          </p:cNvCxnSpPr>
          <p:nvPr/>
        </p:nvCxnSpPr>
        <p:spPr>
          <a:xfrm rot="10800000">
            <a:off x="2263683" y="3787682"/>
            <a:ext cx="350795" cy="17471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4"/>
            <a:endCxn id="10" idx="7"/>
          </p:cNvCxnSpPr>
          <p:nvPr/>
        </p:nvCxnSpPr>
        <p:spPr>
          <a:xfrm rot="5400000">
            <a:off x="2275521" y="3950562"/>
            <a:ext cx="327118" cy="5031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0"/>
            <a:endCxn id="8" idx="4"/>
          </p:cNvCxnSpPr>
          <p:nvPr/>
        </p:nvCxnSpPr>
        <p:spPr>
          <a:xfrm rot="5400000" flipH="1" flipV="1">
            <a:off x="1905000" y="4038600"/>
            <a:ext cx="533400" cy="762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6"/>
            <a:endCxn id="12" idx="2"/>
          </p:cNvCxnSpPr>
          <p:nvPr/>
        </p:nvCxnSpPr>
        <p:spPr>
          <a:xfrm>
            <a:off x="2209800" y="4419600"/>
            <a:ext cx="1143000" cy="76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7" idx="4"/>
            <a:endCxn id="11" idx="0"/>
          </p:cNvCxnSpPr>
          <p:nvPr/>
        </p:nvCxnSpPr>
        <p:spPr>
          <a:xfrm rot="16200000" flipH="1">
            <a:off x="2488338" y="4240938"/>
            <a:ext cx="533400" cy="1287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2" idx="0"/>
            <a:endCxn id="14" idx="4"/>
          </p:cNvCxnSpPr>
          <p:nvPr/>
        </p:nvCxnSpPr>
        <p:spPr>
          <a:xfrm rot="16200000" flipV="1">
            <a:off x="2743200" y="3733800"/>
            <a:ext cx="990600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4"/>
            <a:endCxn id="13" idx="1"/>
          </p:cNvCxnSpPr>
          <p:nvPr/>
        </p:nvCxnSpPr>
        <p:spPr>
          <a:xfrm rot="16200000" flipH="1">
            <a:off x="2781300" y="3314700"/>
            <a:ext cx="403318" cy="7843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6"/>
            <a:endCxn id="14" idx="2"/>
          </p:cNvCxnSpPr>
          <p:nvPr/>
        </p:nvCxnSpPr>
        <p:spPr>
          <a:xfrm flipV="1">
            <a:off x="2667000" y="3352800"/>
            <a:ext cx="304800" cy="76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9" idx="4"/>
            <a:endCxn id="10" idx="0"/>
          </p:cNvCxnSpPr>
          <p:nvPr/>
        </p:nvCxnSpPr>
        <p:spPr>
          <a:xfrm rot="5400000">
            <a:off x="1943100" y="3695700"/>
            <a:ext cx="838200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500677" y="3657600"/>
            <a:ext cx="152400" cy="152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2" name="Oval 51"/>
          <p:cNvSpPr/>
          <p:nvPr/>
        </p:nvSpPr>
        <p:spPr>
          <a:xfrm>
            <a:off x="6019800" y="3429000"/>
            <a:ext cx="152400" cy="152400"/>
          </a:xfrm>
          <a:prstGeom prst="ellipse">
            <a:avLst/>
          </a:prstGeom>
          <a:noFill/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3" name="Oval 52"/>
          <p:cNvSpPr/>
          <p:nvPr/>
        </p:nvSpPr>
        <p:spPr>
          <a:xfrm>
            <a:off x="6400800" y="3124200"/>
            <a:ext cx="152400" cy="152400"/>
          </a:xfrm>
          <a:prstGeom prst="ellipse">
            <a:avLst/>
          </a:prstGeom>
          <a:noFill/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4" name="Oval 53"/>
          <p:cNvSpPr/>
          <p:nvPr/>
        </p:nvSpPr>
        <p:spPr>
          <a:xfrm>
            <a:off x="5943600" y="4114800"/>
            <a:ext cx="152400" cy="152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5" name="Oval 54"/>
          <p:cNvSpPr/>
          <p:nvPr/>
        </p:nvSpPr>
        <p:spPr>
          <a:xfrm>
            <a:off x="6629400" y="4343400"/>
            <a:ext cx="152400" cy="152400"/>
          </a:xfrm>
          <a:prstGeom prst="ellipse">
            <a:avLst/>
          </a:prstGeom>
          <a:noFill/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6" name="Oval 55"/>
          <p:cNvSpPr/>
          <p:nvPr/>
        </p:nvSpPr>
        <p:spPr>
          <a:xfrm>
            <a:off x="7239000" y="4191000"/>
            <a:ext cx="152400" cy="152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7" name="Oval 56"/>
          <p:cNvSpPr/>
          <p:nvPr/>
        </p:nvSpPr>
        <p:spPr>
          <a:xfrm>
            <a:off x="7239000" y="3657600"/>
            <a:ext cx="152400" cy="152400"/>
          </a:xfrm>
          <a:prstGeom prst="ellipse">
            <a:avLst/>
          </a:prstGeom>
          <a:noFill/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8" name="Oval 57"/>
          <p:cNvSpPr/>
          <p:nvPr/>
        </p:nvSpPr>
        <p:spPr>
          <a:xfrm>
            <a:off x="6858000" y="3048000"/>
            <a:ext cx="152400" cy="152400"/>
          </a:xfrm>
          <a:prstGeom prst="ellipse">
            <a:avLst/>
          </a:prstGeom>
          <a:noFill/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59" name="Straight Connector 58"/>
          <p:cNvCxnSpPr>
            <a:stCxn id="51" idx="6"/>
            <a:endCxn id="57" idx="2"/>
          </p:cNvCxnSpPr>
          <p:nvPr/>
        </p:nvCxnSpPr>
        <p:spPr>
          <a:xfrm>
            <a:off x="6653077" y="3733800"/>
            <a:ext cx="58592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1" idx="7"/>
            <a:endCxn id="58" idx="3"/>
          </p:cNvCxnSpPr>
          <p:nvPr/>
        </p:nvCxnSpPr>
        <p:spPr>
          <a:xfrm rot="5400000" flipH="1" flipV="1">
            <a:off x="6504620" y="3304221"/>
            <a:ext cx="501836" cy="2495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53" idx="4"/>
          </p:cNvCxnSpPr>
          <p:nvPr/>
        </p:nvCxnSpPr>
        <p:spPr>
          <a:xfrm rot="16200000" flipV="1">
            <a:off x="6336439" y="3417161"/>
            <a:ext cx="381000" cy="998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1" idx="2"/>
            <a:endCxn id="52" idx="5"/>
          </p:cNvCxnSpPr>
          <p:nvPr/>
        </p:nvCxnSpPr>
        <p:spPr>
          <a:xfrm rot="10800000">
            <a:off x="6149883" y="3559082"/>
            <a:ext cx="350795" cy="174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1" idx="4"/>
            <a:endCxn id="54" idx="7"/>
          </p:cNvCxnSpPr>
          <p:nvPr/>
        </p:nvCxnSpPr>
        <p:spPr>
          <a:xfrm rot="5400000">
            <a:off x="6161721" y="3721962"/>
            <a:ext cx="327118" cy="50319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4" idx="0"/>
            <a:endCxn id="52" idx="4"/>
          </p:cNvCxnSpPr>
          <p:nvPr/>
        </p:nvCxnSpPr>
        <p:spPr>
          <a:xfrm rot="5400000" flipH="1" flipV="1">
            <a:off x="5791200" y="3810000"/>
            <a:ext cx="533400" cy="76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4" idx="6"/>
            <a:endCxn id="56" idx="2"/>
          </p:cNvCxnSpPr>
          <p:nvPr/>
        </p:nvCxnSpPr>
        <p:spPr>
          <a:xfrm>
            <a:off x="6096000" y="4191000"/>
            <a:ext cx="1143000" cy="762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1" idx="4"/>
            <a:endCxn id="55" idx="0"/>
          </p:cNvCxnSpPr>
          <p:nvPr/>
        </p:nvCxnSpPr>
        <p:spPr>
          <a:xfrm rot="16200000" flipH="1">
            <a:off x="6374538" y="4012338"/>
            <a:ext cx="533400" cy="1287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6" idx="0"/>
            <a:endCxn id="58" idx="4"/>
          </p:cNvCxnSpPr>
          <p:nvPr/>
        </p:nvCxnSpPr>
        <p:spPr>
          <a:xfrm rot="16200000" flipV="1">
            <a:off x="6629400" y="3505200"/>
            <a:ext cx="990600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3" idx="4"/>
            <a:endCxn id="57" idx="1"/>
          </p:cNvCxnSpPr>
          <p:nvPr/>
        </p:nvCxnSpPr>
        <p:spPr>
          <a:xfrm rot="16200000" flipH="1">
            <a:off x="6667500" y="3086100"/>
            <a:ext cx="403318" cy="7843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3" idx="6"/>
            <a:endCxn id="58" idx="2"/>
          </p:cNvCxnSpPr>
          <p:nvPr/>
        </p:nvCxnSpPr>
        <p:spPr>
          <a:xfrm flipV="1">
            <a:off x="6553200" y="3124200"/>
            <a:ext cx="304800" cy="76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3" idx="4"/>
            <a:endCxn id="54" idx="0"/>
          </p:cNvCxnSpPr>
          <p:nvPr/>
        </p:nvCxnSpPr>
        <p:spPr>
          <a:xfrm rot="5400000">
            <a:off x="5829300" y="3467100"/>
            <a:ext cx="838200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3" idx="0"/>
            <a:endCxn id="16" idx="4"/>
          </p:cNvCxnSpPr>
          <p:nvPr/>
        </p:nvCxnSpPr>
        <p:spPr>
          <a:xfrm rot="5400000" flipH="1" flipV="1">
            <a:off x="6324600" y="2895600"/>
            <a:ext cx="38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3" idx="6"/>
            <a:endCxn id="51" idx="2"/>
          </p:cNvCxnSpPr>
          <p:nvPr/>
        </p:nvCxnSpPr>
        <p:spPr>
          <a:xfrm flipV="1">
            <a:off x="3505200" y="3733800"/>
            <a:ext cx="2995477" cy="2286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1" idx="2"/>
            <a:endCxn id="10" idx="5"/>
          </p:cNvCxnSpPr>
          <p:nvPr/>
        </p:nvCxnSpPr>
        <p:spPr>
          <a:xfrm rot="10800000">
            <a:off x="2187482" y="4473482"/>
            <a:ext cx="555718" cy="1747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981200" y="44577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162800" y="43053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1905000" y="35814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2667000" y="38862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3422496" y="38862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6553200" y="36576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3" name="Rounded Rectangular Callout 92"/>
          <p:cNvSpPr/>
          <p:nvPr/>
        </p:nvSpPr>
        <p:spPr>
          <a:xfrm>
            <a:off x="5638800" y="1676400"/>
            <a:ext cx="2362200" cy="612648"/>
          </a:xfrm>
          <a:prstGeom prst="wedgeRoundRectCallout">
            <a:avLst>
              <a:gd name="adj1" fmla="val -55628"/>
              <a:gd name="adj2" fmla="val 15664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Long-range edges </a:t>
            </a:r>
          </a:p>
          <a:p>
            <a:pPr algn="ctr"/>
            <a:r>
              <a:rPr lang="en-US" dirty="0" smtClean="0"/>
              <a:t>(few random shortcuts)</a:t>
            </a:r>
            <a:endParaRPr lang="en-US" dirty="0"/>
          </a:p>
        </p:txBody>
      </p:sp>
      <p:sp>
        <p:nvSpPr>
          <p:cNvPr id="96" name="Rounded Rectangular Callout 95"/>
          <p:cNvSpPr/>
          <p:nvPr/>
        </p:nvSpPr>
        <p:spPr>
          <a:xfrm>
            <a:off x="1295400" y="1905000"/>
            <a:ext cx="1447800" cy="612648"/>
          </a:xfrm>
          <a:prstGeom prst="wedgeRoundRectCallout">
            <a:avLst>
              <a:gd name="adj1" fmla="val 55592"/>
              <a:gd name="adj2" fmla="val 21962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edges (many)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33400" y="5710535"/>
            <a:ext cx="807265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What is a good network model that exhibits such characteristics?</a:t>
            </a:r>
          </a:p>
        </p:txBody>
      </p:sp>
      <p:sp>
        <p:nvSpPr>
          <p:cNvPr id="80" name="Rounded Rectangular Callout 79"/>
          <p:cNvSpPr/>
          <p:nvPr/>
        </p:nvSpPr>
        <p:spPr>
          <a:xfrm>
            <a:off x="2819400" y="5029200"/>
            <a:ext cx="1828800" cy="460248"/>
          </a:xfrm>
          <a:prstGeom prst="wedgeRoundRectCallout">
            <a:avLst>
              <a:gd name="adj1" fmla="val -43173"/>
              <a:gd name="adj2" fmla="val -2503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High clustering</a:t>
            </a:r>
            <a:endParaRPr lang="en-US" b="1" dirty="0"/>
          </a:p>
        </p:txBody>
      </p:sp>
      <p:sp>
        <p:nvSpPr>
          <p:cNvPr id="81" name="Rounded Rectangular Callout 80"/>
          <p:cNvSpPr/>
          <p:nvPr/>
        </p:nvSpPr>
        <p:spPr>
          <a:xfrm>
            <a:off x="4724400" y="5029200"/>
            <a:ext cx="1828800" cy="460248"/>
          </a:xfrm>
          <a:prstGeom prst="wedgeRoundRectCallout">
            <a:avLst>
              <a:gd name="adj1" fmla="val 40870"/>
              <a:gd name="adj2" fmla="val -2164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Short paths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87" grpId="0"/>
      <p:bldP spid="88" grpId="0"/>
      <p:bldP spid="89" grpId="0"/>
      <p:bldP spid="90" grpId="0"/>
      <p:bldP spid="93" grpId="0" animBg="1"/>
      <p:bldP spid="96" grpId="0" animBg="1"/>
      <p:bldP spid="79" grpId="0" animBg="1"/>
      <p:bldP spid="80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3581400" y="3352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x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752975" y="311467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z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592745" y="38040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y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126020" y="432874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1F17-F6D2-4CA7-8494-B21B25860E8D}" type="datetime1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57277" y="2971800"/>
            <a:ext cx="152400" cy="152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71677" y="2895600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81277" y="3276600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Oval 9"/>
          <p:cNvSpPr/>
          <p:nvPr/>
        </p:nvSpPr>
        <p:spPr>
          <a:xfrm>
            <a:off x="4214677" y="4267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/>
          <p:cNvSpPr/>
          <p:nvPr/>
        </p:nvSpPr>
        <p:spPr>
          <a:xfrm>
            <a:off x="4671877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Oval 11"/>
          <p:cNvSpPr/>
          <p:nvPr/>
        </p:nvSpPr>
        <p:spPr>
          <a:xfrm>
            <a:off x="4824277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Oval 12"/>
          <p:cNvSpPr/>
          <p:nvPr/>
        </p:nvSpPr>
        <p:spPr>
          <a:xfrm>
            <a:off x="6881677" y="3733800"/>
            <a:ext cx="152400" cy="152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5" name="Straight Connector 14"/>
          <p:cNvCxnSpPr>
            <a:stCxn id="7" idx="6"/>
            <a:endCxn id="8" idx="2"/>
          </p:cNvCxnSpPr>
          <p:nvPr/>
        </p:nvCxnSpPr>
        <p:spPr>
          <a:xfrm flipV="1">
            <a:off x="2309677" y="2971800"/>
            <a:ext cx="762000" cy="7620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5"/>
            <a:endCxn id="9" idx="1"/>
          </p:cNvCxnSpPr>
          <p:nvPr/>
        </p:nvCxnSpPr>
        <p:spPr>
          <a:xfrm rot="16200000" flipH="1">
            <a:off x="3316059" y="2911382"/>
            <a:ext cx="273236" cy="501836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486400" y="2514600"/>
            <a:ext cx="152400" cy="152400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52677" y="4114800"/>
            <a:ext cx="152400" cy="152400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Oval 19"/>
          <p:cNvSpPr/>
          <p:nvPr/>
        </p:nvSpPr>
        <p:spPr>
          <a:xfrm>
            <a:off x="4443277" y="4724400"/>
            <a:ext cx="152400" cy="152400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Oval 20"/>
          <p:cNvSpPr/>
          <p:nvPr/>
        </p:nvSpPr>
        <p:spPr>
          <a:xfrm>
            <a:off x="4953000" y="5181600"/>
            <a:ext cx="152400" cy="152400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05200" y="4800600"/>
            <a:ext cx="152400" cy="152400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67200" y="2514600"/>
            <a:ext cx="152400" cy="152400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96000" y="4267200"/>
            <a:ext cx="152400" cy="152400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Oval 24"/>
          <p:cNvSpPr/>
          <p:nvPr/>
        </p:nvSpPr>
        <p:spPr>
          <a:xfrm>
            <a:off x="7010400" y="4191000"/>
            <a:ext cx="152400" cy="152400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Oval 25"/>
          <p:cNvSpPr/>
          <p:nvPr/>
        </p:nvSpPr>
        <p:spPr>
          <a:xfrm>
            <a:off x="6477000" y="3200400"/>
            <a:ext cx="152400" cy="152400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8" name="Straight Connector 27"/>
          <p:cNvCxnSpPr>
            <a:stCxn id="12" idx="6"/>
            <a:endCxn id="13" idx="1"/>
          </p:cNvCxnSpPr>
          <p:nvPr/>
        </p:nvCxnSpPr>
        <p:spPr>
          <a:xfrm>
            <a:off x="4976677" y="3124200"/>
            <a:ext cx="1927318" cy="63191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6"/>
            <a:endCxn id="13" idx="2"/>
          </p:cNvCxnSpPr>
          <p:nvPr/>
        </p:nvCxnSpPr>
        <p:spPr>
          <a:xfrm>
            <a:off x="4824277" y="3810000"/>
            <a:ext cx="2057400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6"/>
            <a:endCxn id="13" idx="3"/>
          </p:cNvCxnSpPr>
          <p:nvPr/>
        </p:nvCxnSpPr>
        <p:spPr>
          <a:xfrm flipV="1">
            <a:off x="4367077" y="3863882"/>
            <a:ext cx="2536918" cy="47951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47800" y="266700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 s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881677" y="3429000"/>
            <a:ext cx="89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Target t</a:t>
            </a:r>
            <a:endParaRPr lang="en-US" b="1" dirty="0"/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4029075" y="3133928"/>
            <a:ext cx="403318" cy="860518"/>
          </a:xfrm>
          <a:prstGeom prst="straightConnector1">
            <a:avLst/>
          </a:prstGeom>
          <a:ln w="28575">
            <a:prstDash val="dash"/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738677" y="305966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</a:t>
            </a:r>
            <a:r>
              <a:rPr lang="en-US" b="1" baseline="-25000" dirty="0" err="1" smtClean="0"/>
              <a:t>zt</a:t>
            </a:r>
            <a:endParaRPr lang="en-US" b="1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5433877" y="345537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</a:t>
            </a:r>
            <a:r>
              <a:rPr lang="en-US" b="1" baseline="-25000" dirty="0" err="1" smtClean="0"/>
              <a:t>yt</a:t>
            </a:r>
            <a:endParaRPr lang="en-US" b="1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5052877" y="3821668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r>
              <a:rPr lang="en-US" b="1" baseline="-25000" dirty="0" smtClean="0"/>
              <a:t>wt</a:t>
            </a:r>
            <a:endParaRPr lang="en-US" b="1" baseline="-25000" dirty="0"/>
          </a:p>
        </p:txBody>
      </p:sp>
      <p:sp>
        <p:nvSpPr>
          <p:cNvPr id="39" name="Rounded Rectangular Callout 38"/>
          <p:cNvSpPr/>
          <p:nvPr/>
        </p:nvSpPr>
        <p:spPr>
          <a:xfrm>
            <a:off x="5638800" y="4724400"/>
            <a:ext cx="2590800" cy="609600"/>
          </a:xfrm>
          <a:prstGeom prst="wedgeRoundRectCallout">
            <a:avLst>
              <a:gd name="adj1" fmla="val -81372"/>
              <a:gd name="adj2" fmla="val -16037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Greedy search</a:t>
            </a:r>
          </a:p>
          <a:p>
            <a:pPr algn="ctr"/>
            <a:r>
              <a:rPr lang="en-US" dirty="0" err="1" smtClean="0"/>
              <a:t>d</a:t>
            </a:r>
            <a:r>
              <a:rPr lang="en-US" baseline="-25000" dirty="0" err="1" smtClean="0"/>
              <a:t>yt</a:t>
            </a:r>
            <a:r>
              <a:rPr lang="en-US" baseline="-25000" dirty="0" smtClean="0"/>
              <a:t> </a:t>
            </a:r>
            <a:r>
              <a:rPr lang="en-US" dirty="0" smtClean="0"/>
              <a:t>= min{</a:t>
            </a:r>
            <a:r>
              <a:rPr lang="en-US" dirty="0" err="1" smtClean="0"/>
              <a:t>x’s</a:t>
            </a:r>
            <a:r>
              <a:rPr lang="en-US" dirty="0" smtClean="0"/>
              <a:t> </a:t>
            </a:r>
            <a:r>
              <a:rPr lang="en-US" dirty="0" err="1" smtClean="0"/>
              <a:t>neighbours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1" name="Rounded Rectangular Callout 40"/>
          <p:cNvSpPr/>
          <p:nvPr/>
        </p:nvSpPr>
        <p:spPr>
          <a:xfrm>
            <a:off x="228600" y="4724400"/>
            <a:ext cx="2895600" cy="457200"/>
          </a:xfrm>
          <a:prstGeom prst="wedgeRoundRectCallout">
            <a:avLst>
              <a:gd name="adj1" fmla="val 67630"/>
              <a:gd name="adj2" fmla="val -28750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Decentralized search (</a:t>
            </a:r>
            <a:r>
              <a:rPr lang="en-US" dirty="0" smtClean="0"/>
              <a:t>local)</a:t>
            </a:r>
            <a:endParaRPr lang="en-US" dirty="0"/>
          </a:p>
        </p:txBody>
      </p:sp>
      <p:cxnSp>
        <p:nvCxnSpPr>
          <p:cNvPr id="49" name="Straight Connector 48"/>
          <p:cNvCxnSpPr>
            <a:stCxn id="9" idx="6"/>
            <a:endCxn id="12" idx="2"/>
          </p:cNvCxnSpPr>
          <p:nvPr/>
        </p:nvCxnSpPr>
        <p:spPr>
          <a:xfrm flipV="1">
            <a:off x="3833677" y="3124200"/>
            <a:ext cx="990600" cy="228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4"/>
            <a:endCxn id="10" idx="1"/>
          </p:cNvCxnSpPr>
          <p:nvPr/>
        </p:nvCxnSpPr>
        <p:spPr>
          <a:xfrm rot="16200000" flipH="1">
            <a:off x="3566977" y="3619500"/>
            <a:ext cx="860518" cy="479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4029075" y="3168353"/>
            <a:ext cx="403318" cy="860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762000" y="1905000"/>
            <a:ext cx="2895600" cy="457200"/>
          </a:xfrm>
          <a:prstGeom prst="wedgeRoundRectCallout">
            <a:avLst>
              <a:gd name="adj1" fmla="val 74261"/>
              <a:gd name="adj2" fmla="val 22427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Acquaintanceship/Friendship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5257800" y="1752600"/>
            <a:ext cx="3581400" cy="457200"/>
          </a:xfrm>
          <a:prstGeom prst="wedgeRoundRectCallout">
            <a:avLst>
              <a:gd name="adj1" fmla="val -30925"/>
              <a:gd name="adj2" fmla="val 25083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Estimated distance to target (global)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85800" y="5710535"/>
            <a:ext cx="790120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Can we effectively navigate from s to t given a network model?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8" grpId="0" animBg="1"/>
      <p:bldP spid="9" grpId="0" animBg="1"/>
      <p:bldP spid="10" grpId="0" animBg="1"/>
      <p:bldP spid="11" grpId="0" animBg="1"/>
      <p:bldP spid="12" grpId="0" animBg="1"/>
      <p:bldP spid="43" grpId="0"/>
      <p:bldP spid="44" grpId="0"/>
      <p:bldP spid="45" grpId="0"/>
      <p:bldP spid="39" grpId="0" animBg="1"/>
      <p:bldP spid="39" grpId="1" animBg="1"/>
      <p:bldP spid="41" grpId="0" animBg="1"/>
      <p:bldP spid="57" grpId="0" animBg="1"/>
      <p:bldP spid="58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3333" t="10667" r="10667" b="10667"/>
          <a:stretch>
            <a:fillRect/>
          </a:stretch>
        </p:blipFill>
        <p:spPr bwMode="auto">
          <a:xfrm>
            <a:off x="1931378" y="3007594"/>
            <a:ext cx="5306936" cy="265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Watts-</a:t>
            </a:r>
            <a:r>
              <a:rPr lang="en-US" dirty="0" err="1" smtClean="0"/>
              <a:t>Strogatz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235952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Re-wired ring </a:t>
            </a:r>
            <a:r>
              <a:rPr lang="en-US" dirty="0" smtClean="0"/>
              <a:t>lattice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D2D9-CD01-47CD-AD84-11E45394B2BB}" type="datetime1">
              <a:rPr lang="en-US" smtClean="0"/>
              <a:pPr/>
              <a:t>3/3/2010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4218159"/>
            <a:ext cx="381000" cy="2286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6867525" y="3962400"/>
            <a:ext cx="313853" cy="304800"/>
          </a:xfrm>
          <a:prstGeom prst="arc">
            <a:avLst>
              <a:gd name="adj1" fmla="val 16200000"/>
              <a:gd name="adj2" fmla="val 3344111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6943253" y="4267200"/>
            <a:ext cx="228600" cy="533400"/>
          </a:xfrm>
          <a:prstGeom prst="arc">
            <a:avLst>
              <a:gd name="adj1" fmla="val 19186454"/>
              <a:gd name="adj2" fmla="val 6262371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-2133600" y="3962400"/>
            <a:ext cx="8991600" cy="609600"/>
          </a:xfrm>
          <a:prstGeom prst="arc">
            <a:avLst>
              <a:gd name="adj1" fmla="val 16200000"/>
              <a:gd name="adj2" fmla="val 844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6400800" y="3505200"/>
            <a:ext cx="923453" cy="914400"/>
          </a:xfrm>
          <a:prstGeom prst="arc">
            <a:avLst>
              <a:gd name="adj1" fmla="val 14533083"/>
              <a:gd name="adj2" fmla="val 2579221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6372225" y="3619500"/>
            <a:ext cx="609600" cy="457200"/>
          </a:xfrm>
          <a:prstGeom prst="arc">
            <a:avLst>
              <a:gd name="adj1" fmla="val 16200000"/>
              <a:gd name="adj2" fmla="val 331652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32496" y="41264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34200" y="36576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94296" y="32120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81800" y="47244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28800" y="37338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6477000" y="2514600"/>
            <a:ext cx="2286000" cy="612648"/>
          </a:xfrm>
          <a:prstGeom prst="wedgeRoundRectCallout">
            <a:avLst>
              <a:gd name="adj1" fmla="val -30208"/>
              <a:gd name="adj2" fmla="val 14490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Local edges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smtClean="0"/>
              <a:t>K-nearest neighbors)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1295400" y="2362200"/>
            <a:ext cx="2133600" cy="612648"/>
          </a:xfrm>
          <a:prstGeom prst="wedgeRoundRectCallout">
            <a:avLst>
              <a:gd name="adj1" fmla="val 30506"/>
              <a:gd name="adj2" fmla="val 20242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Long-range edges (probability </a:t>
            </a:r>
            <a:r>
              <a:rPr lang="en-US" dirty="0" smtClean="0">
                <a:sym typeface="Symbol"/>
              </a:rPr>
              <a:t>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6" grpId="0" animBg="1"/>
      <p:bldP spid="18" grpId="0"/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381500" y="2171700"/>
            <a:ext cx="4038600" cy="3038475"/>
            <a:chOff x="2533650" y="2381250"/>
            <a:chExt cx="4038600" cy="3038475"/>
          </a:xfrm>
        </p:grpSpPr>
        <p:sp>
          <p:nvSpPr>
            <p:cNvPr id="56" name="Oval 55"/>
            <p:cNvSpPr/>
            <p:nvPr/>
          </p:nvSpPr>
          <p:spPr>
            <a:xfrm>
              <a:off x="2533650" y="2381250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95650" y="2381250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057650" y="2381250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819650" y="2381250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581650" y="2381250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343650" y="2381250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533650" y="294322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295650" y="294322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057650" y="294322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19650" y="294322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581650" y="294322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343650" y="294322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533650" y="3505200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295650" y="3505200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057650" y="3505200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819650" y="3505200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581650" y="3505200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343650" y="3505200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533650" y="406717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295650" y="406717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057650" y="406717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819650" y="406717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581650" y="406717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6343650" y="406717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533650" y="463867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295650" y="463867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057650" y="463867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4819650" y="463867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581650" y="463867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343650" y="463867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2533650" y="519112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295650" y="519112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057650" y="519112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819650" y="519112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581650" y="519112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6343650" y="5191125"/>
              <a:ext cx="228600" cy="2286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Kleinberg’s model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24062" y="5162550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/>
              <a:t>u</a:t>
            </a:r>
            <a:endParaRPr lang="en-US" sz="20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3200400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v</a:t>
            </a:r>
            <a:endParaRPr lang="en-US" sz="20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391400" y="5162490"/>
            <a:ext cx="256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t</a:t>
            </a:r>
            <a:endParaRPr lang="en-US" sz="20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10025" y="4324290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w</a:t>
            </a:r>
            <a:endParaRPr lang="en-US" sz="2000" b="1" i="1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601A9A1-0BA3-4D6B-BBC2-D4E724D35A8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Alexandru Moga @ Seminar in Distributed Computing</a:t>
            </a:r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9D44-ECC7-43AB-B785-0CA69367D145}" type="datetime1">
              <a:rPr lang="en-US" smtClean="0"/>
              <a:pPr/>
              <a:t>3/3/2010</a:t>
            </a:fld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7202104" y="3656806"/>
            <a:ext cx="2743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35898" y="1981200"/>
            <a:ext cx="3657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252396" y="1600200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N </a:t>
            </a:r>
            <a:endParaRPr lang="en-US" sz="20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8574498" y="3390046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N </a:t>
            </a:r>
            <a:endParaRPr lang="en-US" sz="2000" b="1" i="1" dirty="0"/>
          </a:p>
        </p:txBody>
      </p:sp>
      <p:grpSp>
        <p:nvGrpSpPr>
          <p:cNvPr id="94" name="Group 93"/>
          <p:cNvGrpSpPr/>
          <p:nvPr/>
        </p:nvGrpSpPr>
        <p:grpSpPr>
          <a:xfrm>
            <a:off x="5097595" y="3200400"/>
            <a:ext cx="324128" cy="369332"/>
            <a:chOff x="5097595" y="3200400"/>
            <a:chExt cx="324128" cy="369332"/>
          </a:xfrm>
        </p:grpSpPr>
        <p:sp>
          <p:nvSpPr>
            <p:cNvPr id="9" name="Oval 8"/>
            <p:cNvSpPr/>
            <p:nvPr/>
          </p:nvSpPr>
          <p:spPr>
            <a:xfrm>
              <a:off x="5110787" y="3261448"/>
              <a:ext cx="277010" cy="2756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97595" y="320040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399187" y="4352925"/>
            <a:ext cx="303818" cy="369332"/>
            <a:chOff x="7399187" y="4352925"/>
            <a:chExt cx="303818" cy="369332"/>
          </a:xfrm>
        </p:grpSpPr>
        <p:sp>
          <p:nvSpPr>
            <p:cNvPr id="10" name="Oval 9"/>
            <p:cNvSpPr/>
            <p:nvPr/>
          </p:nvSpPr>
          <p:spPr>
            <a:xfrm>
              <a:off x="7399187" y="4400550"/>
              <a:ext cx="277010" cy="2756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02923" y="435292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</p:grpSp>
      <p:sp>
        <p:nvSpPr>
          <p:cNvPr id="38" name="Arc 37"/>
          <p:cNvSpPr/>
          <p:nvPr/>
        </p:nvSpPr>
        <p:spPr>
          <a:xfrm rot="10800000" flipH="1">
            <a:off x="5029201" y="2971800"/>
            <a:ext cx="2590801" cy="2133600"/>
          </a:xfrm>
          <a:prstGeom prst="arc">
            <a:avLst>
              <a:gd name="adj1" fmla="val 9339545"/>
              <a:gd name="adj2" fmla="val 19882298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5867122" y="3228975"/>
            <a:ext cx="300082" cy="369332"/>
            <a:chOff x="5867122" y="3228975"/>
            <a:chExt cx="300082" cy="369332"/>
          </a:xfrm>
        </p:grpSpPr>
        <p:sp>
          <p:nvSpPr>
            <p:cNvPr id="41" name="Oval 40"/>
            <p:cNvSpPr/>
            <p:nvPr/>
          </p:nvSpPr>
          <p:spPr>
            <a:xfrm>
              <a:off x="5870789" y="3280498"/>
              <a:ext cx="277010" cy="2756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67122" y="322897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086350" y="3774043"/>
            <a:ext cx="324128" cy="369332"/>
            <a:chOff x="5086350" y="3774043"/>
            <a:chExt cx="324128" cy="369332"/>
          </a:xfrm>
        </p:grpSpPr>
        <p:sp>
          <p:nvSpPr>
            <p:cNvPr id="43" name="Oval 42"/>
            <p:cNvSpPr/>
            <p:nvPr/>
          </p:nvSpPr>
          <p:spPr>
            <a:xfrm>
              <a:off x="5118592" y="3825566"/>
              <a:ext cx="277010" cy="2756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86350" y="3774043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343399" y="3223752"/>
            <a:ext cx="341209" cy="374555"/>
            <a:chOff x="4343399" y="3223752"/>
            <a:chExt cx="341209" cy="374555"/>
          </a:xfrm>
        </p:grpSpPr>
        <p:sp>
          <p:nvSpPr>
            <p:cNvPr id="45" name="Oval 44"/>
            <p:cNvSpPr/>
            <p:nvPr/>
          </p:nvSpPr>
          <p:spPr>
            <a:xfrm>
              <a:off x="4356592" y="3276600"/>
              <a:ext cx="291608" cy="27952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43399" y="3223752"/>
              <a:ext cx="341209" cy="37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107120" y="2647950"/>
            <a:ext cx="285656" cy="369332"/>
            <a:chOff x="5107120" y="2647950"/>
            <a:chExt cx="285656" cy="369332"/>
          </a:xfrm>
        </p:grpSpPr>
        <p:sp>
          <p:nvSpPr>
            <p:cNvPr id="47" name="Oval 46"/>
            <p:cNvSpPr/>
            <p:nvPr/>
          </p:nvSpPr>
          <p:spPr>
            <a:xfrm>
              <a:off x="5110787" y="2708998"/>
              <a:ext cx="277010" cy="2756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07120" y="2647950"/>
              <a:ext cx="285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5029200" y="5540514"/>
            <a:ext cx="263084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/>
              <a:t>Lattice distance </a:t>
            </a:r>
          </a:p>
          <a:p>
            <a:r>
              <a:rPr lang="en-US" sz="2000" i="1" dirty="0" smtClean="0"/>
              <a:t>d(A,Z) = |t-u| + |w-v|</a:t>
            </a:r>
          </a:p>
        </p:txBody>
      </p:sp>
      <p:sp>
        <p:nvSpPr>
          <p:cNvPr id="53" name="Rounded Rectangular Callout 52"/>
          <p:cNvSpPr/>
          <p:nvPr/>
        </p:nvSpPr>
        <p:spPr>
          <a:xfrm>
            <a:off x="457200" y="4648200"/>
            <a:ext cx="3276600" cy="1219200"/>
          </a:xfrm>
          <a:prstGeom prst="wedgeRoundRectCallout">
            <a:avLst>
              <a:gd name="adj1" fmla="val 99294"/>
              <a:gd name="adj2" fmla="val -3939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Long-range edges</a:t>
            </a:r>
            <a:r>
              <a:rPr lang="en-US" sz="2000" dirty="0" smtClean="0">
                <a:solidFill>
                  <a:schemeClr val="tx1"/>
                </a:solidFill>
              </a:rPr>
              <a:t>(q)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000" dirty="0" smtClean="0"/>
              <a:t>Pr(</a:t>
            </a:r>
            <a:r>
              <a:rPr lang="en-US" sz="2000" dirty="0" smtClean="0">
                <a:sym typeface="Wingdings" pitchFamily="2" charset="2"/>
              </a:rPr>
              <a:t>AZ</a:t>
            </a:r>
            <a:r>
              <a:rPr lang="en-US" sz="2000" dirty="0" smtClean="0"/>
              <a:t>) ~ 1/</a:t>
            </a:r>
            <a:r>
              <a:rPr lang="en-US" sz="2000" i="1" dirty="0" smtClean="0">
                <a:sym typeface="Symbol"/>
              </a:rPr>
              <a:t>[d(A,Z)]</a:t>
            </a:r>
            <a:r>
              <a:rPr lang="en-US" sz="2000" i="1" baseline="30000" dirty="0" smtClean="0">
                <a:sym typeface="Symbol"/>
              </a:rPr>
              <a:t></a:t>
            </a:r>
            <a:endParaRPr lang="en-US" sz="2000" i="1" dirty="0" smtClean="0">
              <a:sym typeface="Symbol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000" i="1" dirty="0" smtClean="0">
                <a:sym typeface="Symbol"/>
              </a:rPr>
              <a:t>Inverse </a:t>
            </a:r>
            <a:r>
              <a:rPr lang="en-US" sz="2000" i="1" baseline="30000" dirty="0" err="1" smtClean="0">
                <a:sym typeface="Symbol"/>
              </a:rPr>
              <a:t>th</a:t>
            </a:r>
            <a:r>
              <a:rPr lang="en-US" sz="2000" i="1" dirty="0" smtClean="0">
                <a:sym typeface="Symbol"/>
              </a:rPr>
              <a:t>-power distribution</a:t>
            </a:r>
            <a:endParaRPr lang="en-US" sz="2000" dirty="0" smtClean="0"/>
          </a:p>
        </p:txBody>
      </p:sp>
      <p:sp>
        <p:nvSpPr>
          <p:cNvPr id="54" name="Rounded Rectangular Callout 53"/>
          <p:cNvSpPr/>
          <p:nvPr/>
        </p:nvSpPr>
        <p:spPr>
          <a:xfrm>
            <a:off x="457200" y="2438400"/>
            <a:ext cx="2362200" cy="762000"/>
          </a:xfrm>
          <a:prstGeom prst="wedgeRoundRectCallout">
            <a:avLst>
              <a:gd name="adj1" fmla="val 152526"/>
              <a:gd name="adj2" fmla="val 3905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2000" b="1" dirty="0" smtClean="0"/>
              <a:t>Local edges</a:t>
            </a:r>
            <a:r>
              <a:rPr lang="en-US" sz="2000" dirty="0" smtClean="0"/>
              <a:t>(p)</a:t>
            </a: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AE := d(A,E) ≤ p</a:t>
            </a:r>
            <a:endParaRPr lang="en-US" sz="2000" dirty="0" smtClean="0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5410200" y="3419475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4648200" y="3419475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cxnSpLocks/>
          </p:cNvCxnSpPr>
          <p:nvPr/>
        </p:nvCxnSpPr>
        <p:spPr>
          <a:xfrm rot="5400000">
            <a:off x="5119846" y="3708241"/>
            <a:ext cx="2743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cxnSpLocks/>
          </p:cNvCxnSpPr>
          <p:nvPr/>
        </p:nvCxnSpPr>
        <p:spPr>
          <a:xfrm rot="16200000">
            <a:off x="5130959" y="3117692"/>
            <a:ext cx="2743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" idx="3"/>
            <a:endCxn id="14" idx="1"/>
          </p:cNvCxnSpPr>
          <p:nvPr/>
        </p:nvCxnSpPr>
        <p:spPr>
          <a:xfrm flipV="1">
            <a:off x="5430556" y="5362545"/>
            <a:ext cx="1960844" cy="6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5" idx="0"/>
            <a:endCxn id="13" idx="2"/>
          </p:cNvCxnSpPr>
          <p:nvPr/>
        </p:nvCxnSpPr>
        <p:spPr>
          <a:xfrm rot="16200000" flipV="1">
            <a:off x="3832902" y="3960257"/>
            <a:ext cx="723780" cy="4286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38" grpId="0" animBg="1"/>
      <p:bldP spid="51" grpId="0" animBg="1"/>
      <p:bldP spid="53" grpId="0" animBg="1"/>
      <p:bldP spid="5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3810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1905</Words>
  <Application>Microsoft Office PowerPoint</Application>
  <PresentationFormat>On-screen Show (4:3)</PresentationFormat>
  <Paragraphs>448</Paragraphs>
  <Slides>33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Median</vt:lpstr>
      <vt:lpstr>Small-World Navigability</vt:lpstr>
      <vt:lpstr>Talk about a small world…</vt:lpstr>
      <vt:lpstr>From cliché to social networks</vt:lpstr>
      <vt:lpstr>From social networks to CS</vt:lpstr>
      <vt:lpstr>Small-world phenomenon</vt:lpstr>
      <vt:lpstr>Small world characteristics</vt:lpstr>
      <vt:lpstr>Navigation</vt:lpstr>
      <vt:lpstr>The Watts-Strogatz model</vt:lpstr>
      <vt:lpstr>Kleinberg’s model</vt:lpstr>
      <vt:lpstr>Clustering exponent </vt:lpstr>
      <vt:lpstr>Navigability in Kleinberg’s model</vt:lpstr>
      <vt:lpstr>Inverse-square distribution</vt:lpstr>
      <vt:lpstr>Plausible social structures (Watts et al.)</vt:lpstr>
      <vt:lpstr>Plausible social structures</vt:lpstr>
      <vt:lpstr>Plausible social structures</vt:lpstr>
      <vt:lpstr>Searchability with social distance</vt:lpstr>
      <vt:lpstr>Experimental studies</vt:lpstr>
      <vt:lpstr>Geography in small-world networks (Nowell et al.)</vt:lpstr>
      <vt:lpstr>GEOGREEDY simulation</vt:lpstr>
      <vt:lpstr>Geographic friendship probability</vt:lpstr>
      <vt:lpstr>Rank-based friendship</vt:lpstr>
      <vt:lpstr>Navigability in global social networks (Dodds et al.)</vt:lpstr>
      <vt:lpstr>E-mail replication experiment</vt:lpstr>
      <vt:lpstr>Geography vs. occupation</vt:lpstr>
      <vt:lpstr>Results of the study</vt:lpstr>
      <vt:lpstr>Case study: Freenet</vt:lpstr>
      <vt:lpstr>Case study: Freenet</vt:lpstr>
      <vt:lpstr>Case study: Freenet</vt:lpstr>
      <vt:lpstr>Case study: Freenet</vt:lpstr>
      <vt:lpstr>Case study: Freenet</vt:lpstr>
      <vt:lpstr>Other applications</vt:lpstr>
      <vt:lpstr>Conclusion</vt:lpstr>
      <vt:lpstr>References</vt:lpstr>
    </vt:vector>
  </TitlesOfParts>
  <Company>D-INFK ETHZ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Small-World Navigability</dc:title>
  <dc:creator>Local Admin</dc:creator>
  <cp:lastModifiedBy>Local Admin</cp:lastModifiedBy>
  <cp:revision>296</cp:revision>
  <dcterms:created xsi:type="dcterms:W3CDTF">2010-02-25T08:30:51Z</dcterms:created>
  <dcterms:modified xsi:type="dcterms:W3CDTF">2010-03-03T13:20:44Z</dcterms:modified>
</cp:coreProperties>
</file>